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78" r:id="rId5"/>
    <p:sldId id="279" r:id="rId6"/>
    <p:sldId id="259" r:id="rId7"/>
    <p:sldId id="263" r:id="rId8"/>
    <p:sldId id="267" r:id="rId9"/>
    <p:sldId id="265" r:id="rId10"/>
    <p:sldId id="266" r:id="rId11"/>
    <p:sldId id="268" r:id="rId12"/>
    <p:sldId id="264" r:id="rId13"/>
    <p:sldId id="270" r:id="rId14"/>
    <p:sldId id="271" r:id="rId15"/>
    <p:sldId id="272" r:id="rId16"/>
    <p:sldId id="273" r:id="rId17"/>
    <p:sldId id="306" r:id="rId18"/>
    <p:sldId id="326" r:id="rId19"/>
    <p:sldId id="302" r:id="rId20"/>
    <p:sldId id="327" r:id="rId21"/>
    <p:sldId id="316" r:id="rId22"/>
    <p:sldId id="328" r:id="rId23"/>
    <p:sldId id="329" r:id="rId24"/>
    <p:sldId id="330" r:id="rId25"/>
    <p:sldId id="332" r:id="rId26"/>
    <p:sldId id="334" r:id="rId27"/>
    <p:sldId id="333" r:id="rId28"/>
    <p:sldId id="361" r:id="rId29"/>
    <p:sldId id="359" r:id="rId30"/>
    <p:sldId id="269" r:id="rId31"/>
    <p:sldId id="341" r:id="rId32"/>
    <p:sldId id="342" r:id="rId33"/>
    <p:sldId id="274" r:id="rId34"/>
    <p:sldId id="301" r:id="rId35"/>
    <p:sldId id="299" r:id="rId36"/>
    <p:sldId id="300" r:id="rId37"/>
    <p:sldId id="282" r:id="rId38"/>
    <p:sldId id="305" r:id="rId39"/>
    <p:sldId id="297" r:id="rId40"/>
    <p:sldId id="310" r:id="rId41"/>
    <p:sldId id="296" r:id="rId42"/>
    <p:sldId id="311" r:id="rId43"/>
    <p:sldId id="276" r:id="rId44"/>
    <p:sldId id="312" r:id="rId45"/>
    <p:sldId id="315" r:id="rId46"/>
    <p:sldId id="340" r:id="rId47"/>
    <p:sldId id="260" r:id="rId48"/>
    <p:sldId id="284" r:id="rId49"/>
    <p:sldId id="289" r:id="rId50"/>
    <p:sldId id="290" r:id="rId51"/>
    <p:sldId id="344" r:id="rId52"/>
    <p:sldId id="291" r:id="rId53"/>
    <p:sldId id="285" r:id="rId54"/>
    <p:sldId id="286" r:id="rId55"/>
    <p:sldId id="287" r:id="rId56"/>
    <p:sldId id="353" r:id="rId57"/>
    <p:sldId id="261" r:id="rId58"/>
    <p:sldId id="262" r:id="rId59"/>
    <p:sldId id="345" r:id="rId60"/>
    <p:sldId id="277" r:id="rId61"/>
    <p:sldId id="339" r:id="rId62"/>
    <p:sldId id="346" r:id="rId63"/>
    <p:sldId id="347" r:id="rId64"/>
    <p:sldId id="355" r:id="rId65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663300"/>
    <a:srgbClr val="FFFFFF"/>
    <a:srgbClr val="CC6600"/>
    <a:srgbClr val="0033CC"/>
    <a:srgbClr val="99CCFF"/>
    <a:srgbClr val="0066CC"/>
    <a:srgbClr val="FF99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46" autoAdjust="0"/>
  </p:normalViewPr>
  <p:slideViewPr>
    <p:cSldViewPr>
      <p:cViewPr>
        <p:scale>
          <a:sx n="66" d="100"/>
          <a:sy n="66" d="100"/>
        </p:scale>
        <p:origin x="-61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jpeg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68D3471-F2AA-43B6-97C7-BAF07A73FE10}" type="datetimeFigureOut">
              <a:rPr lang="it-IT" smtClean="0"/>
              <a:pPr/>
              <a:t>21/07/2010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4FE9355-FA77-4A46-B9AF-9C058972BAC0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en-GB" dirty="0" err="1" smtClean="0"/>
              <a:t>Fabrizio</a:t>
            </a:r>
            <a:r>
              <a:rPr lang="en-GB" dirty="0" smtClean="0"/>
              <a:t> </a:t>
            </a:r>
            <a:r>
              <a:rPr lang="en-GB" dirty="0" err="1" smtClean="0"/>
              <a:t>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fld id="{6E39018B-419A-4CE2-BCE9-D712298BC6C9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1026" name="Picture 2" descr="C:\Users\nbcei\Personale\cei\Personal\Presentazioni\Pictures\logomeg.jpe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" y="0"/>
            <a:ext cx="1205100" cy="1044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560840" cy="114300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en-GB" dirty="0" err="1" smtClean="0"/>
              <a:t>Fabrizio</a:t>
            </a:r>
            <a:r>
              <a:rPr lang="en-GB" dirty="0" smtClean="0"/>
              <a:t> </a:t>
            </a:r>
            <a:r>
              <a:rPr lang="en-GB" dirty="0" err="1" smtClean="0"/>
              <a:t>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fld id="{6E39018B-419A-4CE2-BCE9-D712298BC6C9}" type="slidenum">
              <a:rPr lang="en-GB" smtClean="0"/>
              <a:pPr/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blipFill>
            <a:blip r:embed="rId13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21 July 2010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Fabrizio Cei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9018B-419A-4CE2-BCE9-D712298BC6C9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7" name="Picture 2" descr="C:\Users\nbcei\Personale\cei\Personal\Presentazioni\Pictures\logomeg.jpe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" y="0"/>
            <a:ext cx="1205100" cy="1044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5.png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3.jpeg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73.wmf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19.wmf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8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0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oleObject" Target="../embeddings/oleObject3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848872" cy="19574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Lepton Flavour Violation Experiments in the LHC Era</a:t>
            </a:r>
            <a:endParaRPr lang="en-GB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3500438"/>
            <a:ext cx="7848872" cy="2376834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GB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Fabrizio</a:t>
            </a:r>
            <a:r>
              <a:rPr lang="en-GB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Cei</a:t>
            </a:r>
            <a:endParaRPr lang="en-GB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INFN</a:t>
            </a:r>
            <a:r>
              <a:rPr lang="en-GB" sz="2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</a:t>
            </a:r>
            <a:r>
              <a:rPr lang="en-GB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University </a:t>
            </a:r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en-GB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Pisa </a:t>
            </a:r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</a:t>
            </a:r>
            <a:r>
              <a:rPr lang="en-GB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Italy</a:t>
            </a:r>
          </a:p>
          <a:p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 Behalf of the </a:t>
            </a:r>
            <a:r>
              <a:rPr lang="en-GB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MEG Collaboration</a:t>
            </a:r>
          </a:p>
          <a:p>
            <a:r>
              <a:rPr lang="en-GB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PASCOS 2010 Conference</a:t>
            </a:r>
            <a:r>
              <a:rPr lang="en-GB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Valencia 19</a:t>
            </a:r>
            <a:r>
              <a:rPr lang="en-GB" sz="20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</a:t>
            </a:r>
            <a:r>
              <a:rPr lang="en-GB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-23</a:t>
            </a:r>
            <a:r>
              <a:rPr lang="en-GB" sz="20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rd</a:t>
            </a:r>
            <a:r>
              <a:rPr lang="en-GB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July 2010  </a:t>
            </a:r>
            <a:endParaRPr lang="en-GB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pic>
        <p:nvPicPr>
          <p:cNvPr id="7" name="Picture 7" descr="cherubino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0"/>
            <a:ext cx="858838" cy="838200"/>
          </a:xfrm>
          <a:prstGeom prst="rect">
            <a:avLst/>
          </a:prstGeom>
          <a:noFill/>
        </p:spPr>
      </p:pic>
      <p:pic>
        <p:nvPicPr>
          <p:cNvPr id="8" name="Picture 8" descr="logoinf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6588" y="0"/>
            <a:ext cx="887412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Symbol" pitchFamily="18" charset="2"/>
                <a:sym typeface="Symbol"/>
              </a:rPr>
              <a:t>m </a:t>
            </a:r>
            <a:r>
              <a:rPr lang="en-GB" sz="3600" dirty="0" smtClean="0">
                <a:sym typeface="Symbol"/>
              </a:rPr>
              <a:t> </a:t>
            </a:r>
            <a:r>
              <a:rPr lang="en-GB" sz="3600" dirty="0" err="1" smtClean="0">
                <a:sym typeface="Symbol"/>
              </a:rPr>
              <a:t>e</a:t>
            </a:r>
            <a:r>
              <a:rPr lang="en-GB" sz="3600" dirty="0" err="1" smtClean="0">
                <a:latin typeface="Symbol" pitchFamily="18" charset="2"/>
                <a:sym typeface="Symbol"/>
              </a:rPr>
              <a:t>g</a:t>
            </a:r>
            <a:r>
              <a:rPr lang="en-GB" sz="3600" dirty="0" smtClean="0">
                <a:sym typeface="Symbol"/>
              </a:rPr>
              <a:t> s</a:t>
            </a:r>
            <a:r>
              <a:rPr lang="en-GB" sz="3600" dirty="0" smtClean="0"/>
              <a:t>ignal and background 2)</a:t>
            </a:r>
            <a:endParaRPr lang="en-GB" sz="3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1828800"/>
            <a:ext cx="8686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R</a:t>
            </a:r>
            <a:r>
              <a:rPr kumimoji="0" lang="en-GB" sz="24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signal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= 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R</a:t>
            </a:r>
            <a:r>
              <a:rPr kumimoji="0" lang="en-GB" sz="24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* BR(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→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g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R</a:t>
            </a:r>
            <a:r>
              <a:rPr kumimoji="0" lang="en-GB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RD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  = 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R</a:t>
            </a:r>
            <a:r>
              <a:rPr kumimoji="0" lang="en-GB" sz="2400" b="1" i="0" u="none" strike="noStrike" kern="1200" cap="none" spc="0" normalizeH="0" baseline="-2500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* BR(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→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nng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)</a:t>
            </a:r>
            <a:endParaRPr kumimoji="0" lang="en-GB" sz="2400" b="1" i="0" u="none" strike="noStrike" kern="1200" cap="none" spc="0" normalizeH="0" baseline="-2500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R</a:t>
            </a:r>
            <a:r>
              <a:rPr kumimoji="0" lang="en-GB" sz="24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acc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 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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(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R</a:t>
            </a:r>
            <a:r>
              <a:rPr kumimoji="0" lang="en-GB" sz="24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)</a:t>
            </a:r>
            <a:r>
              <a:rPr kumimoji="0" lang="en-GB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* (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DQ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)</a:t>
            </a:r>
            <a:r>
              <a:rPr kumimoji="0" lang="en-GB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* (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D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</a:t>
            </a:r>
            <a:r>
              <a:rPr kumimoji="0" lang="en-GB" sz="24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g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)</a:t>
            </a:r>
            <a:r>
              <a:rPr kumimoji="0" lang="en-GB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*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D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 *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D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</a:t>
            </a:r>
            <a:r>
              <a:rPr kumimoji="0" lang="en-GB" sz="24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</a:t>
            </a:r>
            <a:endParaRPr kumimoji="0" lang="en-GB" sz="2400" b="1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				            </a:t>
            </a: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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Blip>
                <a:blip r:embed="rId3"/>
              </a:buBlip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Muon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rate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to be used is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trade off between expected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  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number of signal events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and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background level;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Blip>
                <a:blip r:embed="rId3"/>
              </a:buBlip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Sensitivity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is limited by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accidental background;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Blip>
                <a:blip r:embed="rId3"/>
              </a:buBlip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High resolution detectors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are mandatory.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560840" cy="1143000"/>
          </a:xfrm>
        </p:spPr>
        <p:txBody>
          <a:bodyPr/>
          <a:lstStyle/>
          <a:p>
            <a:r>
              <a:rPr lang="en-GB" dirty="0" smtClean="0"/>
              <a:t>The MEG goal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304800" y="1905000"/>
          <a:ext cx="8534400" cy="2774316"/>
        </p:xfrm>
        <a:graphic>
          <a:graphicData uri="http://schemas.openxmlformats.org/drawingml/2006/table">
            <a:tbl>
              <a:tblPr/>
              <a:tblGrid>
                <a:gridCol w="1371600"/>
                <a:gridCol w="685800"/>
                <a:gridCol w="838200"/>
                <a:gridCol w="838200"/>
                <a:gridCol w="608013"/>
                <a:gridCol w="839787"/>
                <a:gridCol w="1219200"/>
                <a:gridCol w="914400"/>
                <a:gridCol w="1219200"/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Exp./Lab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</a:rPr>
                        <a:t>D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</a:rPr>
                        <a:t>D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</a:rPr>
                        <a:t>g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</a:rPr>
                        <a:t>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</a:rPr>
                        <a:t>D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</a:rPr>
                        <a:t>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(ns)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</a:rPr>
                        <a:t>Dq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</a:rPr>
                        <a:t>g</a:t>
                      </a:r>
                      <a:endParaRPr kumimoji="0" lang="en-US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mrad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Stop rate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(s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-1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Duty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cyc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.(%)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BR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(90% CL)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SIN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1977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8.7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9.3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1.4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5 x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3.6 x 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TRIUMF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1977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8.7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6.7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 x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 x 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LANL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1979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8.8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1.9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37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2.4 x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6.4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1.7 x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Crystal Box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1986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1.3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87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4 x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(6..9)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4.9 x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-11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MEGA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1999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1.2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4.5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1.6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2.5 x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(6..7)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1.2 x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-11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MEG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3.0 x 10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 x 10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AutoShape 87"/>
          <p:cNvSpPr>
            <a:spLocks/>
          </p:cNvSpPr>
          <p:nvPr/>
        </p:nvSpPr>
        <p:spPr bwMode="auto">
          <a:xfrm rot="5400000">
            <a:off x="3810000" y="258763"/>
            <a:ext cx="228600" cy="2971800"/>
          </a:xfrm>
          <a:prstGeom prst="leftBrace">
            <a:avLst>
              <a:gd name="adj1" fmla="val 10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3429000" y="1249363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FWHM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89"/>
          <p:cNvSpPr>
            <a:spLocks noChangeArrowheads="1"/>
          </p:cNvSpPr>
          <p:nvPr/>
        </p:nvSpPr>
        <p:spPr bwMode="auto">
          <a:xfrm>
            <a:off x="7524328" y="3861048"/>
            <a:ext cx="1447800" cy="914400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Line 90"/>
          <p:cNvSpPr>
            <a:spLocks noChangeShapeType="1"/>
          </p:cNvSpPr>
          <p:nvPr/>
        </p:nvSpPr>
        <p:spPr bwMode="auto">
          <a:xfrm flipV="1">
            <a:off x="6400800" y="4724400"/>
            <a:ext cx="1219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Box 91"/>
          <p:cNvSpPr txBox="1">
            <a:spLocks noChangeArrowheads="1"/>
          </p:cNvSpPr>
          <p:nvPr/>
        </p:nvSpPr>
        <p:spPr bwMode="auto">
          <a:xfrm>
            <a:off x="381000" y="54864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Improvement by </a:t>
            </a: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two orders of magnitude !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 </a:t>
            </a:r>
            <a:r>
              <a:rPr lang="en-GB" sz="2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tough experimental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challenge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; possible, but </a:t>
            </a:r>
            <a:r>
              <a:rPr lang="en-GB" sz="2000" b="1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excellent detector resolutions are needed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13" name="Line 92"/>
          <p:cNvSpPr>
            <a:spLocks noChangeShapeType="1"/>
          </p:cNvSpPr>
          <p:nvPr/>
        </p:nvSpPr>
        <p:spPr bwMode="auto">
          <a:xfrm>
            <a:off x="6324600" y="1706563"/>
            <a:ext cx="6858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Box 93"/>
          <p:cNvSpPr txBox="1">
            <a:spLocks noChangeArrowheads="1"/>
          </p:cNvSpPr>
          <p:nvPr/>
        </p:nvSpPr>
        <p:spPr bwMode="auto">
          <a:xfrm>
            <a:off x="5546725" y="1314450"/>
            <a:ext cx="2151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Need of a </a:t>
            </a:r>
            <a:r>
              <a:rPr lang="en-GB" sz="16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DC beam</a:t>
            </a:r>
          </a:p>
        </p:txBody>
      </p:sp>
      <p:sp>
        <p:nvSpPr>
          <p:cNvPr id="15" name="Text Box 94"/>
          <p:cNvSpPr txBox="1">
            <a:spLocks noChangeArrowheads="1"/>
          </p:cNvSpPr>
          <p:nvPr/>
        </p:nvSpPr>
        <p:spPr bwMode="auto">
          <a:xfrm>
            <a:off x="212725" y="4830763"/>
            <a:ext cx="6115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With these resolutions: </a:t>
            </a: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BR(ACC) ~ 2</a:t>
            </a:r>
            <a:r>
              <a:rPr lang="en-GB" sz="28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</a:t>
            </a:r>
            <a:r>
              <a:rPr lang="en-GB" sz="16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-14</a:t>
            </a: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BR(RD) ~ 10</a:t>
            </a:r>
            <a:r>
              <a:rPr lang="en-GB" sz="16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-15</a:t>
            </a:r>
          </a:p>
        </p:txBody>
      </p:sp>
      <p:sp>
        <p:nvSpPr>
          <p:cNvPr id="16" name="Ovale 15"/>
          <p:cNvSpPr/>
          <p:nvPr/>
        </p:nvSpPr>
        <p:spPr>
          <a:xfrm>
            <a:off x="6876256" y="4221088"/>
            <a:ext cx="576064" cy="504056"/>
          </a:xfrm>
          <a:prstGeom prst="ellipse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822082" cy="837876"/>
          </a:xfrm>
        </p:spPr>
        <p:txBody>
          <a:bodyPr>
            <a:noAutofit/>
          </a:bodyPr>
          <a:lstStyle/>
          <a:p>
            <a:r>
              <a:rPr lang="en-GB" sz="3600" dirty="0" smtClean="0"/>
              <a:t>The Paul </a:t>
            </a:r>
            <a:r>
              <a:rPr lang="en-GB" sz="3600" dirty="0" err="1" smtClean="0"/>
              <a:t>Scherrer</a:t>
            </a:r>
            <a:r>
              <a:rPr lang="en-GB" sz="3600" dirty="0" smtClean="0"/>
              <a:t> Institute (PSI)</a:t>
            </a:r>
            <a:endParaRPr lang="en-GB" sz="3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003675" cy="256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020" y="1088802"/>
            <a:ext cx="4030663" cy="2687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13408" y="4244752"/>
            <a:ext cx="4633912" cy="1905000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3300"/>
              </a:buClr>
              <a:buFont typeface="Wingdings" pitchFamily="2" charset="2"/>
              <a:buChar char="v"/>
              <a:defRPr/>
            </a:pPr>
            <a:r>
              <a:rPr lang="en-GB" altLang="ja-JP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ＭＳ Ｐゴシック" charset="-128"/>
              </a:rPr>
              <a:t>The </a:t>
            </a:r>
            <a:r>
              <a:rPr lang="en-GB" altLang="ja-JP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charset="-128"/>
              </a:rPr>
              <a:t>most powerful continuous</a:t>
            </a:r>
            <a:r>
              <a:rPr lang="en-GB" altLang="ja-JP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charset="-128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3300"/>
              </a:buClr>
              <a:buFont typeface="Wingdings" pitchFamily="2" charset="2"/>
              <a:buNone/>
              <a:defRPr/>
            </a:pPr>
            <a:r>
              <a:rPr lang="en-GB" altLang="ja-JP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charset="-128"/>
              </a:rPr>
              <a:t>     </a:t>
            </a:r>
            <a:r>
              <a:rPr lang="en-GB" altLang="ja-JP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charset="-128"/>
              </a:rPr>
              <a:t>machine</a:t>
            </a:r>
            <a:r>
              <a:rPr lang="en-GB" altLang="ja-JP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ＭＳ Ｐゴシック" charset="-128"/>
              </a:rPr>
              <a:t> (proton cyclotron) in the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3300"/>
              </a:buClr>
              <a:buFont typeface="Wingdings" pitchFamily="2" charset="2"/>
              <a:buNone/>
              <a:defRPr/>
            </a:pPr>
            <a:r>
              <a:rPr lang="en-GB" altLang="ja-JP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ＭＳ Ｐゴシック" charset="-128"/>
              </a:rPr>
              <a:t>     world;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3300"/>
              </a:buClr>
              <a:buFont typeface="Wingdings" pitchFamily="2" charset="2"/>
              <a:buChar char="v"/>
              <a:defRPr/>
            </a:pPr>
            <a:r>
              <a:rPr lang="en-GB" altLang="ja-JP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charset="-128"/>
              </a:rPr>
              <a:t>Proton energy</a:t>
            </a:r>
            <a:r>
              <a:rPr lang="en-GB" altLang="ja-JP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ＭＳ Ｐゴシック" charset="-128"/>
              </a:rPr>
              <a:t> </a:t>
            </a:r>
            <a:r>
              <a:rPr lang="en-GB" altLang="ja-JP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charset="-128"/>
              </a:rPr>
              <a:t>590 MeV</a:t>
            </a:r>
            <a:r>
              <a:rPr lang="en-US" altLang="ja-JP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ＭＳ Ｐゴシック" charset="-128"/>
              </a:rPr>
              <a:t>;</a:t>
            </a:r>
            <a:r>
              <a:rPr lang="en-US" altLang="ja-JP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charset="-128"/>
              </a:rPr>
              <a:t>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3300"/>
              </a:buClr>
              <a:buFont typeface="Wingdings" pitchFamily="2" charset="2"/>
              <a:buChar char="v"/>
              <a:defRPr/>
            </a:pPr>
            <a:r>
              <a:rPr lang="en-US" altLang="ja-JP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charset="-128"/>
              </a:rPr>
              <a:t>Power 1.2 MW</a:t>
            </a:r>
            <a:r>
              <a:rPr lang="en-GB" altLang="ja-JP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ＭＳ Ｐゴシック" charset="-128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3300"/>
              </a:buClr>
              <a:buFont typeface="Wingdings" pitchFamily="2" charset="2"/>
              <a:buChar char="v"/>
              <a:defRPr/>
            </a:pPr>
            <a:r>
              <a:rPr lang="en-GB" altLang="ja-JP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charset="-128"/>
              </a:rPr>
              <a:t>Nominal operational current</a:t>
            </a:r>
            <a:r>
              <a:rPr lang="en-GB" altLang="ja-JP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ＭＳ Ｐゴシック" charset="-128"/>
              </a:rPr>
              <a:t> </a:t>
            </a:r>
            <a:r>
              <a:rPr lang="en-GB" altLang="ja-JP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charset="-128"/>
              </a:rPr>
              <a:t>2.2 mA.</a:t>
            </a:r>
            <a:endParaRPr lang="en-GB" altLang="ja-JP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2004120" y="1425352"/>
            <a:ext cx="914400" cy="914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8920" y="3787552"/>
            <a:ext cx="3875088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9"/>
          <p:cNvSpPr>
            <a:spLocks noChangeArrowheads="1"/>
          </p:cNvSpPr>
          <p:nvPr/>
        </p:nvSpPr>
        <p:spPr bwMode="auto">
          <a:xfrm rot="19020000" flipV="1">
            <a:off x="6271320" y="2415952"/>
            <a:ext cx="503238" cy="1905000"/>
          </a:xfrm>
          <a:prstGeom prst="downArrow">
            <a:avLst>
              <a:gd name="adj1" fmla="val 50000"/>
              <a:gd name="adj2" fmla="val 94637"/>
            </a:avLst>
          </a:prstGeom>
          <a:solidFill>
            <a:srgbClr val="CCFFCC">
              <a:alpha val="50195"/>
            </a:srgbClr>
          </a:solidFill>
          <a:ln w="2857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560840" cy="1143000"/>
          </a:xfrm>
        </p:spPr>
        <p:txBody>
          <a:bodyPr/>
          <a:lstStyle/>
          <a:p>
            <a:r>
              <a:rPr lang="en-GB" dirty="0" smtClean="0"/>
              <a:t>MEG Detection Technique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7" name="Object 14"/>
          <p:cNvGraphicFramePr>
            <a:graphicFrameLocks noChangeAspect="1"/>
          </p:cNvGraphicFramePr>
          <p:nvPr>
            <p:ph idx="1"/>
          </p:nvPr>
        </p:nvGraphicFramePr>
        <p:xfrm>
          <a:off x="273050" y="3179763"/>
          <a:ext cx="6554788" cy="3219450"/>
        </p:xfrm>
        <a:graphic>
          <a:graphicData uri="http://schemas.openxmlformats.org/presentationml/2006/ole">
            <p:oleObj spid="_x0000_s21506" name="CorelDRAW" r:id="rId3" imgW="8223480" imgH="4038480" progId="">
              <p:embed/>
            </p:oleObj>
          </a:graphicData>
        </a:graphic>
      </p:graphicFrame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512" y="1556792"/>
            <a:ext cx="6595715" cy="1477328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Blip>
                <a:blip r:embed="rId4"/>
              </a:buBlip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Stopped beam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of </a:t>
            </a:r>
            <a:r>
              <a:rPr lang="it-IT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 x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10</a:t>
            </a:r>
            <a:r>
              <a:rPr lang="en-US" baseline="300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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/sec in a 205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target.</a:t>
            </a:r>
          </a:p>
          <a:p>
            <a:pPr>
              <a:buFontTx/>
              <a:buBlip>
                <a:blip r:embed="rId4"/>
              </a:buBlip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Liquid Xenon calorimeter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for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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detection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(scintillation).</a:t>
            </a:r>
          </a:p>
          <a:p>
            <a:pPr>
              <a:buFontTx/>
              <a:buBlip>
                <a:blip r:embed="rId4"/>
              </a:buBlip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Solenoid spectrometer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(COBRA)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&amp;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drift chambers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e+ momentum measurement.</a:t>
            </a:r>
          </a:p>
          <a:p>
            <a:pPr>
              <a:buFontTx/>
              <a:buBlip>
                <a:blip r:embed="rId4"/>
              </a:buBlip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Scintillation counters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for e+ timing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6754813" y="1624013"/>
            <a:ext cx="233108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Method</a:t>
            </a:r>
            <a:r>
              <a:rPr lang="it-IT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proposed</a:t>
            </a:r>
            <a:r>
              <a:rPr lang="it-IT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</a:t>
            </a:r>
          </a:p>
          <a:p>
            <a:pPr>
              <a:defRPr/>
            </a:pPr>
            <a:r>
              <a:rPr lang="it-IT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1998;  PSI-RR-99-05: </a:t>
            </a:r>
          </a:p>
          <a:p>
            <a:pPr>
              <a:defRPr/>
            </a:pPr>
            <a:r>
              <a:rPr lang="it-IT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</a:t>
            </a:r>
            <a:r>
              <a:rPr lang="it-IT" sz="16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-14</a:t>
            </a:r>
            <a:r>
              <a:rPr lang="it-IT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possibility</a:t>
            </a:r>
            <a:endParaRPr lang="it-IT" sz="1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it-IT" sz="1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it-IT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MEG </a:t>
            </a:r>
            <a:r>
              <a:rPr lang="it-IT" sz="1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proposal</a:t>
            </a:r>
            <a:r>
              <a:rPr lang="it-IT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</a:t>
            </a:r>
          </a:p>
          <a:p>
            <a:pPr>
              <a:defRPr/>
            </a:pPr>
            <a:r>
              <a:rPr lang="it-IT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2002: 10</a:t>
            </a:r>
            <a:r>
              <a:rPr lang="it-IT" sz="1600" b="1" baseline="300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-13</a:t>
            </a:r>
            <a:r>
              <a:rPr lang="it-IT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goal</a:t>
            </a:r>
          </a:p>
          <a:p>
            <a:pPr>
              <a:defRPr/>
            </a:pPr>
            <a:r>
              <a:rPr lang="it-IT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A. Baldini and T. Mori </a:t>
            </a:r>
          </a:p>
          <a:p>
            <a:pPr>
              <a:defRPr/>
            </a:pPr>
            <a:r>
              <a:rPr 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spokespersons</a:t>
            </a:r>
            <a:r>
              <a:rPr lang="it-IT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</a:p>
          <a:p>
            <a:pPr>
              <a:defRPr/>
            </a:pPr>
            <a:r>
              <a:rPr lang="it-IT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Italy, </a:t>
            </a:r>
            <a:r>
              <a:rPr 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Japan</a:t>
            </a:r>
            <a:r>
              <a:rPr lang="it-IT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</a:p>
          <a:p>
            <a:pPr>
              <a:defRPr/>
            </a:pPr>
            <a:r>
              <a:rPr 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Switzerland</a:t>
            </a:r>
            <a:r>
              <a:rPr lang="it-IT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Russia,</a:t>
            </a:r>
          </a:p>
          <a:p>
            <a:pPr>
              <a:defRPr/>
            </a:pPr>
            <a:r>
              <a:rPr lang="it-IT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Usa. </a:t>
            </a:r>
            <a:endParaRPr lang="it-IT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 60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physicists</a:t>
            </a:r>
            <a:endParaRPr lang="it-IT" sz="16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sz="1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MEG Calibration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8458200" cy="4572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MEG is a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precision experiment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High experimental resolutions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are mandatory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   (background level depends on resolutions);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Good detector performances must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remain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  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stable for a ~ 3 year scale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;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Electromagnetic calorimeter uses an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innovative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  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technology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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Frequent and reliable calibration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procedures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  represent one of the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fundamental quality factors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  for MEG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.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560840" cy="936104"/>
          </a:xfrm>
        </p:spPr>
        <p:txBody>
          <a:bodyPr/>
          <a:lstStyle/>
          <a:p>
            <a:r>
              <a:rPr lang="en-GB" dirty="0" smtClean="0"/>
              <a:t>Calibration tools 1)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t="1345" b="1831"/>
          <a:stretch>
            <a:fillRect/>
          </a:stretch>
        </p:blipFill>
        <p:spPr bwMode="auto">
          <a:xfrm>
            <a:off x="755576" y="1196752"/>
            <a:ext cx="790733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Calibration tools 2)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Positron </a:t>
            </a:r>
            <a:r>
              <a:rPr lang="en-GB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monoergetic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beam </a:t>
            </a:r>
            <a:r>
              <a:rPr lang="en-GB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 CH</a:t>
            </a:r>
            <a:r>
              <a:rPr lang="en-GB" sz="2000" baseline="-25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GB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target </a:t>
            </a:r>
          </a:p>
          <a:p>
            <a:pPr>
              <a:buNone/>
            </a:pPr>
            <a:r>
              <a:rPr lang="en-GB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 Mott scattering</a:t>
            </a:r>
            <a:endParaRPr lang="en-GB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/>
          <a:srcRect r="1990"/>
          <a:stretch>
            <a:fillRect/>
          </a:stretch>
        </p:blipFill>
        <p:spPr bwMode="auto">
          <a:xfrm>
            <a:off x="2735288" y="1412776"/>
            <a:ext cx="6408712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179512" y="2780928"/>
            <a:ext cx="31357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40 ÷ 60 </a:t>
            </a:r>
            <a:r>
              <a:rPr lang="en-GB" sz="16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MeV</a:t>
            </a:r>
            <a:r>
              <a:rPr lang="en-GB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positron beam</a:t>
            </a:r>
          </a:p>
          <a:p>
            <a:r>
              <a:rPr lang="en-GB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Event rate </a:t>
            </a:r>
            <a:r>
              <a:rPr lang="en-GB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 k</a:t>
            </a:r>
            <a:r>
              <a:rPr lang="en-GB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Hz for </a:t>
            </a:r>
          </a:p>
          <a:p>
            <a:r>
              <a:rPr lang="en-GB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</a:t>
            </a:r>
            <a:r>
              <a:rPr lang="en-GB" sz="1600" baseline="30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</a:t>
            </a:r>
            <a:r>
              <a:rPr lang="en-GB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e+/s. First tests promising.</a:t>
            </a:r>
          </a:p>
          <a:p>
            <a:endParaRPr lang="en-GB" sz="20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NEW DEVICE !</a:t>
            </a:r>
            <a:endParaRPr lang="en-GB" sz="20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11" descr="after.JP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861048"/>
            <a:ext cx="2364183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251520" y="4797152"/>
            <a:ext cx="55691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Cosmic rays triggered by Scintillation Counters 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 crossing several DCH chambers. 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 magnetic field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 straight line trajectories: </a:t>
            </a:r>
          </a:p>
          <a:p>
            <a:r>
              <a:rPr lang="en-GB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single hit chamber resolution and alignment.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 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Collected  about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2 millions of cosmic </a:t>
            </a:r>
            <a:r>
              <a:rPr lang="en-GB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muons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.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/>
          </a:p>
        </p:txBody>
      </p:sp>
      <p:sp>
        <p:nvSpPr>
          <p:cNvPr id="1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8560-7826-4BE9-BF8E-C02CA28A200A}" type="slidenum">
              <a:rPr lang="en-GB"/>
              <a:pPr/>
              <a:t>17</a:t>
            </a:fld>
            <a:endParaRPr lang="en-GB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391400" cy="1080120"/>
          </a:xfrm>
        </p:spPr>
        <p:txBody>
          <a:bodyPr>
            <a:normAutofit/>
          </a:bodyPr>
          <a:lstStyle/>
          <a:p>
            <a:r>
              <a:rPr lang="en-GB" dirty="0" smtClean="0"/>
              <a:t>XEC performances 1)</a:t>
            </a:r>
            <a:endParaRPr lang="en-GB" dirty="0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251520" y="1556792"/>
            <a:ext cx="3672408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55 </a:t>
            </a:r>
            <a:r>
              <a:rPr lang="en-GB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MeV</a:t>
            </a:r>
            <a:r>
              <a:rPr lang="en-GB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GB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g</a:t>
            </a:r>
            <a:r>
              <a:rPr lang="en-GB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(from </a:t>
            </a:r>
            <a:r>
              <a:rPr lang="en-GB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p</a:t>
            </a:r>
            <a:r>
              <a:rPr lang="en-GB" sz="2000" b="1" baseline="30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en-GB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decay) </a:t>
            </a:r>
            <a:endParaRPr lang="en-GB" sz="20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1" name="Immagine 20" descr="400px-MEGXECEnergyCEXResult_Jul10_SpectrumFitEnerg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4" y="2276872"/>
            <a:ext cx="4814590" cy="3960000"/>
          </a:xfrm>
          <a:prstGeom prst="rect">
            <a:avLst/>
          </a:prstGeom>
        </p:spPr>
      </p:pic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1619672" y="2204864"/>
            <a:ext cx="1080120" cy="15841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403648" y="4005064"/>
            <a:ext cx="19559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s</a:t>
            </a:r>
            <a:r>
              <a:rPr lang="en-GB" b="1" baseline="-25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</a:t>
            </a: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1.6%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FWHM = </a:t>
            </a: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4.6 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%</a:t>
            </a:r>
          </a:p>
        </p:txBody>
      </p:sp>
      <p:pic>
        <p:nvPicPr>
          <p:cNvPr id="24" name="Immagine 23" descr="MEGXECEnergyCEXResult_Jul10_ResolutionMapSigmaInMEG.gif"/>
          <p:cNvPicPr>
            <a:picLocks noChangeAspect="1"/>
          </p:cNvPicPr>
          <p:nvPr/>
        </p:nvPicPr>
        <p:blipFill>
          <a:blip r:embed="rId3" cstate="print"/>
          <a:srcRect l="1909" t="2420" b="1099"/>
          <a:stretch>
            <a:fillRect/>
          </a:stretch>
        </p:blipFill>
        <p:spPr>
          <a:xfrm>
            <a:off x="5652120" y="1268760"/>
            <a:ext cx="3143367" cy="4500000"/>
          </a:xfrm>
          <a:prstGeom prst="rect">
            <a:avLst/>
          </a:prstGeom>
        </p:spPr>
      </p:pic>
      <p:sp>
        <p:nvSpPr>
          <p:cNvPr id="25" name="Line 15"/>
          <p:cNvSpPr>
            <a:spLocks noChangeShapeType="1"/>
          </p:cNvSpPr>
          <p:nvPr/>
        </p:nvSpPr>
        <p:spPr bwMode="auto">
          <a:xfrm flipV="1">
            <a:off x="7020272" y="3789040"/>
            <a:ext cx="216024" cy="18722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156176" y="5805264"/>
            <a:ext cx="2190023" cy="5847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Spatial uniformity </a:t>
            </a:r>
          </a:p>
          <a:p>
            <a:r>
              <a:rPr lang="en-GB" sz="1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of energy resolution</a:t>
            </a:r>
            <a:endParaRPr lang="en-US" sz="16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XEC performances 2)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1520" y="1700808"/>
            <a:ext cx="4357283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Photon BCK spectrum </a:t>
            </a:r>
            <a:r>
              <a:rPr lang="en-GB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vs</a:t>
            </a: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MC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148064" y="1700808"/>
            <a:ext cx="36004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Simulated components</a:t>
            </a:r>
            <a:endParaRPr lang="en-GB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6139" r="3230" b="2949"/>
          <a:stretch>
            <a:fillRect/>
          </a:stretch>
        </p:blipFill>
        <p:spPr bwMode="auto">
          <a:xfrm>
            <a:off x="251520" y="2348880"/>
            <a:ext cx="4230000" cy="2880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76872"/>
            <a:ext cx="3744416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6876256" y="2276872"/>
            <a:ext cx="19415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Red: Total</a:t>
            </a:r>
          </a:p>
          <a:p>
            <a:r>
              <a:rPr lang="en-GB" sz="1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Green: resolution</a:t>
            </a:r>
          </a:p>
          <a:p>
            <a:r>
              <a:rPr lang="en-GB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Yellow: RD + AIF</a:t>
            </a:r>
          </a:p>
          <a:p>
            <a:r>
              <a:rPr lang="en-GB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Blue: pileup</a:t>
            </a:r>
            <a:endParaRPr lang="en-GB" sz="1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67544" y="5301208"/>
            <a:ext cx="7516801" cy="1015663"/>
          </a:xfrm>
          <a:prstGeom prst="rect">
            <a:avLst/>
          </a:prstGeom>
          <a:solidFill>
            <a:srgbClr val="FFCC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XEC performances summary: </a:t>
            </a:r>
          </a:p>
          <a:p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           </a:t>
            </a:r>
            <a:r>
              <a:rPr lang="en-GB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GungsuhChe" pitchFamily="49" charset="-127"/>
              </a:rPr>
              <a:t>s</a:t>
            </a:r>
            <a:r>
              <a:rPr lang="en-GB" sz="2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/E = 2.1%, </a:t>
            </a:r>
            <a:r>
              <a:rPr lang="en-GB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GB" sz="2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(5 ÷ 6) mm,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58 %</a:t>
            </a:r>
          </a:p>
          <a:p>
            <a:r>
              <a:rPr lang="en-GB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(averaged over detector surface)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792088"/>
          </a:xfrm>
        </p:spPr>
        <p:txBody>
          <a:bodyPr>
            <a:normAutofit/>
          </a:bodyPr>
          <a:lstStyle/>
          <a:p>
            <a:r>
              <a:rPr lang="en-GB" dirty="0" smtClean="0"/>
              <a:t>Tracking Performances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Fabrizio</a:t>
            </a:r>
            <a:r>
              <a:rPr lang="en-GB" dirty="0" smtClean="0"/>
              <a:t> </a:t>
            </a:r>
            <a:r>
              <a:rPr lang="en-GB" dirty="0" err="1" smtClean="0"/>
              <a:t>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268760"/>
            <a:ext cx="4090202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395536" y="1628800"/>
          <a:ext cx="2160240" cy="254000"/>
        </p:xfrm>
        <a:graphic>
          <a:graphicData uri="http://schemas.openxmlformats.org/presentationml/2006/ole">
            <p:oleObj spid="_x0000_s135172" name="Equazione" r:id="rId4" imgW="1981080" imgH="253800" progId="Equation.3">
              <p:embed/>
            </p:oleObj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395536" y="2060848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GB" b="1" baseline="-25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q</a:t>
            </a:r>
            <a:r>
              <a:rPr lang="en-GB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12.3 </a:t>
            </a:r>
            <a:r>
              <a:rPr lang="en-GB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mrad</a:t>
            </a:r>
            <a:endParaRPr lang="en-GB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124744"/>
            <a:ext cx="3986841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5174" name="Object 6"/>
          <p:cNvGraphicFramePr>
            <a:graphicFrameLocks noChangeAspect="1"/>
          </p:cNvGraphicFramePr>
          <p:nvPr/>
        </p:nvGraphicFramePr>
        <p:xfrm>
          <a:off x="4499992" y="1484784"/>
          <a:ext cx="2103438" cy="266700"/>
        </p:xfrm>
        <a:graphic>
          <a:graphicData uri="http://schemas.openxmlformats.org/presentationml/2006/ole">
            <p:oleObj spid="_x0000_s135174" name="Equazione" r:id="rId6" imgW="1930320" imgH="266400" progId="Equation.3">
              <p:embed/>
            </p:oleObj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4860032" y="1844824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GB" b="1" baseline="-25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f</a:t>
            </a:r>
            <a:r>
              <a:rPr lang="en-GB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7.9 </a:t>
            </a:r>
            <a:r>
              <a:rPr lang="en-GB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mrad</a:t>
            </a:r>
            <a:endParaRPr lang="en-GB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861048"/>
            <a:ext cx="3780000" cy="256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4644008" y="4005064"/>
            <a:ext cx="24288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Double </a:t>
            </a:r>
            <a:r>
              <a:rPr lang="en-GB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gaussian</a:t>
            </a: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convolution 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(no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sqrt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(2) factor)</a:t>
            </a:r>
          </a:p>
          <a:p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GB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(core) = 373 </a:t>
            </a:r>
            <a:r>
              <a:rPr lang="en-GB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keV</a:t>
            </a:r>
            <a:endParaRPr lang="en-GB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4077072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DCH momentum and angular resolution measured  by </a:t>
            </a:r>
            <a:r>
              <a:rPr lang="en-GB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double turn method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(two  segments of track, making two turns in the spectrometer, treated as independent).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411760" y="2348880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Two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gaussian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fit:</a:t>
            </a:r>
          </a:p>
          <a:p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GB" sz="16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q</a:t>
            </a:r>
            <a:r>
              <a:rPr lang="en-GB" sz="16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,core</a:t>
            </a: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11.2 </a:t>
            </a:r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mrad</a:t>
            </a:r>
            <a:endParaRPr lang="en-GB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011177" y="2132856"/>
            <a:ext cx="1947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Two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gaussian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fit:</a:t>
            </a:r>
          </a:p>
          <a:p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GB" sz="16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f</a:t>
            </a:r>
            <a:r>
              <a:rPr lang="en-GB" sz="16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,core</a:t>
            </a: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7.1 </a:t>
            </a:r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mrad</a:t>
            </a:r>
            <a:endParaRPr lang="en-GB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6715172" cy="1143000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484784"/>
            <a:ext cx="8229600" cy="4684229"/>
          </a:xfrm>
          <a:noFill/>
        </p:spPr>
        <p:txBody>
          <a:bodyPr anchor="ctr"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n-GB" sz="26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2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LFV: what and why</a:t>
            </a:r>
          </a:p>
          <a:p>
            <a:pPr>
              <a:buBlip>
                <a:blip r:embed="rId2"/>
              </a:buBlip>
            </a:pPr>
            <a:r>
              <a:rPr lang="en-GB" sz="26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2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</a:t>
            </a:r>
            <a:r>
              <a:rPr lang="en-GB" sz="2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en-GB" sz="2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uonic</a:t>
            </a:r>
            <a:r>
              <a:rPr lang="en-GB" sz="2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channel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US" sz="22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en-US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MEG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r>
              <a:rPr lang="en-US" sz="2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(new preliminary results)</a:t>
            </a:r>
            <a:r>
              <a:rPr lang="en-US" sz="2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 </a:t>
            </a:r>
            <a:r>
              <a:rPr lang="en-US" sz="22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 conversion (</a:t>
            </a:r>
            <a:r>
              <a:rPr lang="en-US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Mu2e, COMET, PRISM/PRIME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);</a:t>
            </a:r>
            <a:endParaRPr lang="en-GB" sz="22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GB" sz="24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2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</a:t>
            </a:r>
            <a:r>
              <a:rPr lang="en-GB" sz="2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tauonic</a:t>
            </a:r>
            <a:r>
              <a:rPr lang="en-GB" sz="2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channel</a:t>
            </a:r>
            <a:endParaRPr lang="en-GB" sz="22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t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mg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2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US" sz="22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en-US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BABAR, BELLE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);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t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lll</a:t>
            </a:r>
            <a:r>
              <a:rPr lang="en-US" sz="22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BABAR, BELLE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);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Other decays (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t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lh</a:t>
            </a:r>
            <a:r>
              <a:rPr lang="en-US" sz="22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t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lhh</a:t>
            </a:r>
            <a:r>
              <a:rPr lang="en-US" sz="22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…) </a:t>
            </a:r>
            <a:r>
              <a:rPr lang="en-US" sz="2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briefly discussed</a:t>
            </a:r>
            <a:r>
              <a:rPr lang="en-US" sz="2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GB" sz="22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GB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2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look at the future</a:t>
            </a:r>
            <a:endParaRPr lang="en-GB" sz="22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Possible improvements in the </a:t>
            </a:r>
            <a:r>
              <a:rPr lang="en-US" sz="22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muonic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sector;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Super-B factory</a:t>
            </a:r>
            <a:endParaRPr lang="en-GB" sz="22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GB" sz="24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2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Conclusions</a:t>
            </a:r>
            <a:endParaRPr lang="en-GB" sz="2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864096"/>
          </a:xfrm>
        </p:spPr>
        <p:txBody>
          <a:bodyPr/>
          <a:lstStyle/>
          <a:p>
            <a:r>
              <a:rPr lang="en-GB" dirty="0" smtClean="0"/>
              <a:t>Timing performances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2677" r="50185" b="49919"/>
          <a:stretch>
            <a:fillRect/>
          </a:stretch>
        </p:blipFill>
        <p:spPr bwMode="auto">
          <a:xfrm>
            <a:off x="4" y="1052736"/>
            <a:ext cx="399582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4788024" y="1628800"/>
            <a:ext cx="39725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Single bar timing resolution </a:t>
            </a:r>
          </a:p>
          <a:p>
            <a:pPr>
              <a:buFontTx/>
              <a:buChar char="-"/>
            </a:pP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Different 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colors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correspond </a:t>
            </a:r>
          </a:p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to different weeks</a:t>
            </a:r>
          </a:p>
          <a:p>
            <a:pPr>
              <a:buFontTx/>
              <a:buChar char="-"/>
            </a:pP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Average values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 80 </a:t>
            </a:r>
            <a:r>
              <a:rPr lang="en-GB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ps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Immagine 10" descr="PastedGraphic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408753" cy="298800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788024" y="3861048"/>
            <a:ext cx="40238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RD resolution as a function </a:t>
            </a:r>
          </a:p>
          <a:p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 time.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Good stability</a:t>
            </a:r>
          </a:p>
          <a:p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Average value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 160 </a:t>
            </a:r>
            <a:r>
              <a:rPr lang="en-GB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ps</a:t>
            </a: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sym typeface="Symbol"/>
            </a:endParaRPr>
          </a:p>
          <a:p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sym typeface="Symbol"/>
            </a:endParaRPr>
          </a:p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For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signal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s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= 142 </a:t>
            </a:r>
            <a:r>
              <a:rPr lang="en-GB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ps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because </a:t>
            </a:r>
          </a:p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of </a:t>
            </a:r>
            <a:r>
              <a:rPr lang="en-GB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energy dependence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E524-C79E-48F0-A7DD-B2B9FE995A86}" type="slidenum">
              <a:rPr lang="en-GB"/>
              <a:pPr/>
              <a:t>21</a:t>
            </a:fld>
            <a:endParaRPr lang="en-GB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Blind + likelihood analysis</a:t>
            </a:r>
            <a:endParaRPr lang="en-GB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580112" y="5013176"/>
            <a:ext cx="3246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Open files: 16 % events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835650" y="1524000"/>
            <a:ext cx="822325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23528" y="5445224"/>
            <a:ext cx="84946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Open and blinded files reprocessed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several times with improving calibrations 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and algorithms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.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A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nalysis box:  0.7 ns around zero (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/>
              </a:rPr>
              <a:t> 10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Arial" charset="0"/>
                <a:sym typeface="Symbol"/>
              </a:rPr>
              <a:t>s</a:t>
            </a:r>
            <a:r>
              <a:rPr lang="en-US" b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Arial" charset="0"/>
                <a:sym typeface="Symbol"/>
              </a:rPr>
              <a:t>D</a:t>
            </a:r>
            <a:r>
              <a:rPr lang="en-US" b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/>
              </a:rPr>
              <a:t>t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/>
              </a:rPr>
              <a:t>)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2009 sample: 6 x 10</a:t>
            </a:r>
            <a:r>
              <a:rPr lang="en-US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13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 stopped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muons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, 43 days of data taking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.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  <a:sym typeface="Symbol" pitchFamily="18" charset="2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0" y="1965325"/>
            <a:ext cx="2889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Plane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(E</a:t>
            </a:r>
            <a:r>
              <a:rPr lang="en-GB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t) </a:t>
            </a:r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used </a:t>
            </a:r>
          </a:p>
          <a:p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 pre-selection + </a:t>
            </a:r>
          </a:p>
          <a:p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reconstructed track </a:t>
            </a:r>
          </a:p>
          <a:p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with associated TC hit  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010400" y="2133600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 </a:t>
            </a: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Blinded files: </a:t>
            </a:r>
          </a:p>
          <a:p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0.2 % events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644008" y="1484784"/>
            <a:ext cx="1584176" cy="2880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Blinded region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26305" name="Picture 1"/>
          <p:cNvPicPr>
            <a:picLocks noChangeAspect="1" noChangeArrowheads="1"/>
          </p:cNvPicPr>
          <p:nvPr/>
        </p:nvPicPr>
        <p:blipFill>
          <a:blip r:embed="rId2" cstate="print"/>
          <a:srcRect r="1713" b="2346"/>
          <a:stretch>
            <a:fillRect/>
          </a:stretch>
        </p:blipFill>
        <p:spPr bwMode="auto">
          <a:xfrm>
            <a:off x="2627784" y="1412776"/>
            <a:ext cx="4140000" cy="363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tangolo 15"/>
          <p:cNvSpPr/>
          <p:nvPr/>
        </p:nvSpPr>
        <p:spPr>
          <a:xfrm>
            <a:off x="2843808" y="4797152"/>
            <a:ext cx="2808312" cy="5760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5724126" y="3356992"/>
            <a:ext cx="1152129" cy="1584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5220072" y="2348880"/>
            <a:ext cx="1790328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Normalization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22</a:t>
            </a:fld>
            <a:endParaRPr lang="en-GB" dirty="0"/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2344738" y="1524000"/>
          <a:ext cx="3119437" cy="533400"/>
        </p:xfrm>
        <a:graphic>
          <a:graphicData uri="http://schemas.openxmlformats.org/presentationml/2006/ole">
            <p:oleObj spid="_x0000_s223234" name="Equazione" r:id="rId3" imgW="1485720" imgH="253800" progId="Equation.3">
              <p:embed/>
            </p:oleObj>
          </a:graphicData>
        </a:graphic>
      </p:graphicFrame>
      <p:graphicFrame>
        <p:nvGraphicFramePr>
          <p:cNvPr id="8" name="Object 21"/>
          <p:cNvGraphicFramePr>
            <a:graphicFrameLocks noChangeAspect="1"/>
          </p:cNvGraphicFramePr>
          <p:nvPr/>
        </p:nvGraphicFramePr>
        <p:xfrm>
          <a:off x="344488" y="2438400"/>
          <a:ext cx="8428037" cy="819150"/>
        </p:xfrm>
        <a:graphic>
          <a:graphicData uri="http://schemas.openxmlformats.org/presentationml/2006/ole">
            <p:oleObj spid="_x0000_s223235" name="Equation" r:id="rId4" imgW="4965480" imgH="482400" progId="Equation.3">
              <p:embed/>
            </p:oleObj>
          </a:graphicData>
        </a:graphic>
      </p:graphicFrame>
      <p:sp>
        <p:nvSpPr>
          <p:cNvPr id="9" name="Rounded Rectangle 23"/>
          <p:cNvSpPr/>
          <p:nvPr/>
        </p:nvSpPr>
        <p:spPr>
          <a:xfrm>
            <a:off x="1447800" y="2438400"/>
            <a:ext cx="762000" cy="838200"/>
          </a:xfrm>
          <a:prstGeom prst="round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0" name="Rounded Rectangle 25"/>
          <p:cNvSpPr/>
          <p:nvPr/>
        </p:nvSpPr>
        <p:spPr>
          <a:xfrm>
            <a:off x="2286000" y="2438400"/>
            <a:ext cx="3505200" cy="838200"/>
          </a:xfrm>
          <a:prstGeom prst="roundRect">
            <a:avLst/>
          </a:prstGeom>
          <a:solidFill>
            <a:srgbClr val="F89708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825500" y="3398838"/>
          <a:ext cx="7015163" cy="906462"/>
        </p:xfrm>
        <a:graphic>
          <a:graphicData uri="http://schemas.openxmlformats.org/presentationml/2006/ole">
            <p:oleObj spid="_x0000_s223236" name="Equation" r:id="rId5" imgW="3911400" imgH="507960" progId="Equation.3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62000" y="2438400"/>
            <a:ext cx="609600" cy="838200"/>
          </a:xfrm>
          <a:prstGeom prst="roundRect">
            <a:avLst/>
          </a:prstGeom>
          <a:solidFill>
            <a:schemeClr val="accent4">
              <a:lumMod val="85000"/>
              <a:lumOff val="1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3" name="Rounded Rectangle 12"/>
          <p:cNvSpPr/>
          <p:nvPr/>
        </p:nvSpPr>
        <p:spPr>
          <a:xfrm>
            <a:off x="5867400" y="2438400"/>
            <a:ext cx="1219200" cy="838200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4" name="Rounded Rectangle 13"/>
          <p:cNvSpPr/>
          <p:nvPr/>
        </p:nvSpPr>
        <p:spPr>
          <a:xfrm>
            <a:off x="7086600" y="2438400"/>
            <a:ext cx="609600" cy="838200"/>
          </a:xfrm>
          <a:prstGeom prst="round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22325" y="2022475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where: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153400" y="2971800"/>
            <a:ext cx="76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629400" y="3962400"/>
            <a:ext cx="198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</a:t>
            </a:r>
            <a:r>
              <a:rPr lang="en-GB" sz="14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7</a:t>
            </a:r>
            <a:r>
              <a:rPr lang="en-GB" sz="1400"/>
              <a:t> </a:t>
            </a:r>
            <a:r>
              <a: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pre-scaling factor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39552" y="4365104"/>
            <a:ext cx="7927032" cy="73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31800" marR="0" lvl="0" indent="-4318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TRG = 22: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Michel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events trigger (only DCH track required)</a:t>
            </a:r>
          </a:p>
          <a:p>
            <a:pPr marL="431800" marR="0" lvl="0" indent="-4318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TRG =   0: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MEG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events trigger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431800" marR="0" lvl="0" indent="-4318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</a:tabLst>
              <a:defRPr/>
            </a:pP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31800" marR="0" lvl="0" indent="-4318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</a:tabLst>
              <a:defRPr/>
            </a:pP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431800" marR="0" lvl="0" indent="-4318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</a:tabLst>
              <a:defRPr/>
            </a:pP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431800" marR="0" lvl="0" indent="-4318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</a:tabLst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211960" y="4725144"/>
            <a:ext cx="3685624" cy="46166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 = (1.0 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 0.1)  x 10</a:t>
            </a:r>
            <a:r>
              <a:rPr lang="en-US" sz="2400" b="1" baseline="30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12</a:t>
            </a:r>
            <a:endParaRPr lang="en-GB" sz="2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267744" y="5445224"/>
            <a:ext cx="5131533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PRELIMINARY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Generalities on analysis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600200"/>
            <a:ext cx="91440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Three independent blind-likelihood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analyses</a:t>
            </a: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evaluate </a:t>
            </a:r>
            <a:r>
              <a:rPr lang="en-GB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systematics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RD and accidental event rates in the signal region fitted or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    estimated a priori by means of side-bands information.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Feldman-Cousins method for C.L. determination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Kinematical variables used: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	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 - Positron and Gamma Energies;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	  - Relative timing and relative angle;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Likelihood function: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85800" y="4648200"/>
          <a:ext cx="7569200" cy="914400"/>
        </p:xfrm>
        <a:graphic>
          <a:graphicData uri="http://schemas.openxmlformats.org/presentationml/2006/ole">
            <p:oleObj spid="_x0000_s224258" name="Equation" r:id="rId4" imgW="3784320" imgH="457200" progId="Equation.3">
              <p:embed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93725" y="5756275"/>
            <a:ext cx="3957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</a:t>
            </a:r>
            <a:r>
              <a:rPr lang="en-GB" b="1" baseline="-25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obs</a:t>
            </a:r>
            <a:r>
              <a:rPr lang="en-GB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number of observed events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943600" y="36576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699125" y="3341688"/>
            <a:ext cx="1231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Signal PDF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6934200" y="4038600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162800" y="3733800"/>
            <a:ext cx="927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RD PDF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553200" y="5867400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Accidental BCK PDF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7620000" y="5257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PDF determination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525963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GB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Signal: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en-GB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calibration data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GB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Michel edge, CW, XEC single events ...) </a:t>
            </a:r>
          </a:p>
          <a:p>
            <a:pPr>
              <a:buNone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for photon/positron energy and relative angle;</a:t>
            </a:r>
          </a:p>
          <a:p>
            <a:pPr>
              <a:buNone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- </a:t>
            </a:r>
            <a:r>
              <a:rPr lang="en-GB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RD data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for timing (corrected for energy dependence);</a:t>
            </a:r>
          </a:p>
          <a:p>
            <a:pPr>
              <a:buBlip>
                <a:blip r:embed="rId2"/>
              </a:buBlip>
            </a:pPr>
            <a:r>
              <a:rPr lang="en-GB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RD:</a:t>
            </a:r>
          </a:p>
          <a:p>
            <a:pPr>
              <a:buNone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en-GB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3-D theoretical distribution folded with detector response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 </a:t>
            </a:r>
          </a:p>
          <a:p>
            <a:pPr>
              <a:buNone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take into account kinematical constraints;</a:t>
            </a:r>
          </a:p>
          <a:p>
            <a:pPr>
              <a:buNone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- </a:t>
            </a:r>
            <a:r>
              <a:rPr lang="en-GB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direct measurement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for timing</a:t>
            </a:r>
          </a:p>
          <a:p>
            <a:pPr>
              <a:buBlip>
                <a:blip r:embed="rId2"/>
              </a:buBlip>
            </a:pPr>
            <a:r>
              <a:rPr lang="en-GB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Accidental background: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pPr>
              <a:buNone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Everything measured on sidebands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Important: the most dangerous background is measured !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7" name="Picture 2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05064"/>
            <a:ext cx="3060000" cy="1656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cxnSp>
        <p:nvCxnSpPr>
          <p:cNvPr id="9" name="Connettore 2 8"/>
          <p:cNvCxnSpPr/>
          <p:nvPr/>
        </p:nvCxnSpPr>
        <p:spPr>
          <a:xfrm>
            <a:off x="3203848" y="3140968"/>
            <a:ext cx="3744416" cy="11521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/>
          <a:lstStyle/>
          <a:p>
            <a:r>
              <a:rPr lang="en-GB" dirty="0" smtClean="0"/>
              <a:t>Sensitivity evaluation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556792"/>
            <a:ext cx="872226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Expected sensitivity evaluated 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marL="342900" indent="-342900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with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two methods:</a:t>
            </a:r>
          </a:p>
          <a:p>
            <a:pPr marL="342900" indent="-342900"/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marL="342900" indent="-342900">
              <a:buFontTx/>
              <a:buBlip>
                <a:blip r:embed="rId2"/>
              </a:buBlip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Toy MC assuming zero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signal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: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marL="342900" indent="-342900"/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   	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- generated 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1000 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independent samples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of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events using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bck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and RD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pdf’s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</a:p>
          <a:p>
            <a:pPr marL="342900" indent="-34290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      (systematic effects not included);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marL="342900" indent="-342900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	- upper bound on number of signal events evaluated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for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each sample;</a:t>
            </a:r>
          </a:p>
          <a:p>
            <a:pPr marL="342900" indent="-342900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	-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average upper bound @90% C.L: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6.1 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events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 </a:t>
            </a:r>
          </a:p>
          <a:p>
            <a:pPr marL="342900" indent="-342900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	-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average upper bound on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B.R.(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Arial" charset="0"/>
                <a:sym typeface="Symbol" pitchFamily="18" charset="2"/>
              </a:rPr>
              <a:t>m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→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e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Arial" charset="0"/>
                <a:sym typeface="Symbol" pitchFamily="18" charset="2"/>
              </a:rPr>
              <a:t>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) =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6.1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x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10</a:t>
            </a:r>
            <a:r>
              <a:rPr lang="en-US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-12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  <a:sym typeface="Symbol" pitchFamily="18" charset="2"/>
            </a:endParaRPr>
          </a:p>
          <a:p>
            <a:pPr marL="342900" indent="-342900"/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  <a:sym typeface="Symbol" pitchFamily="18" charset="2"/>
            </a:endParaRPr>
          </a:p>
          <a:p>
            <a:pPr marL="342900" indent="-342900">
              <a:buFontTx/>
              <a:buBlip>
                <a:blip r:embed="rId2"/>
              </a:buBlip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Fit to events in the sidebands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: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marL="342900" indent="-342900"/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	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- applied 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same fitting procedure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used for data in the 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signal region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;</a:t>
            </a:r>
          </a:p>
          <a:p>
            <a:pPr marL="342900" indent="-342900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    -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upper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bound: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B.R.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→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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(4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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6)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x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10</a:t>
            </a:r>
            <a:r>
              <a:rPr lang="en-GB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-12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.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/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pPr marL="342900" indent="-342900"/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Comparison:  </a:t>
            </a:r>
            <a:r>
              <a:rPr lang="en-GB" sz="20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present upper bound from MEGA experiment: 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1.2 </a:t>
            </a:r>
            <a:r>
              <a:rPr lang="en-GB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x 10</a:t>
            </a:r>
            <a:r>
              <a:rPr lang="en-GB" sz="2000" b="1" baseline="30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-11</a:t>
            </a:r>
            <a:endParaRPr lang="en-US" sz="2000" b="1" baseline="300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11960" y="1628800"/>
            <a:ext cx="4214615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PRELIMINARY</a:t>
            </a:r>
            <a:endParaRPr lang="en-GB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/>
          <a:lstStyle/>
          <a:p>
            <a:r>
              <a:rPr lang="en-GB" dirty="0" smtClean="0"/>
              <a:t>Likelihood analysis 1)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2105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179512" y="1556792"/>
            <a:ext cx="3746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Fit to events in analysis region 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(370 total events)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508104" y="4221088"/>
            <a:ext cx="3635896" cy="21602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GB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Best fit: NSIG = 3.0 </a:t>
            </a:r>
          </a:p>
          <a:p>
            <a:endParaRPr lang="en-GB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Depending on analysis technique this number varies in the range:   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 ÷ 4.5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779912" y="1196752"/>
            <a:ext cx="5131533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PRELIMINARY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948264" y="2204864"/>
            <a:ext cx="1691680" cy="1200329"/>
          </a:xfrm>
          <a:prstGeom prst="rect">
            <a:avLst/>
          </a:prstGeom>
          <a:solidFill>
            <a:srgbClr val="FFFFFF"/>
          </a:soli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Blue: total</a:t>
            </a:r>
          </a:p>
          <a:p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Magenta: BCK</a:t>
            </a:r>
          </a:p>
          <a:p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d: RD</a:t>
            </a:r>
          </a:p>
          <a:p>
            <a:r>
              <a:rPr lang="en-GB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Green: Signal</a:t>
            </a:r>
            <a:endParaRPr lang="en-GB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Likelihood analysis 2)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28800"/>
            <a:ext cx="8748464" cy="3960440"/>
          </a:xfrm>
          <a:noFill/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UL on signal: </a:t>
            </a:r>
            <a:r>
              <a:rPr lang="en-GB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GB" sz="2400" b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sig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&lt; 14.5 @90% C.L.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(depending on </a:t>
            </a:r>
          </a:p>
          <a:p>
            <a:pPr>
              <a:buNone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analysis prescriptions varies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between 12 and 14.5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);</a:t>
            </a: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 this upper limit on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Nsig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>
              <a:buNone/>
            </a:pPr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endParaRPr lang="en-GB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(previous result: BR &lt; 2.8 x 10</a:t>
            </a:r>
            <a:r>
              <a:rPr lang="en-GB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-11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Nucl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Phys.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B834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1-12, 2010)</a:t>
            </a: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Null hypothesis has a probability in the range </a:t>
            </a:r>
          </a:p>
          <a:p>
            <a:pPr>
              <a:buNone/>
            </a:pP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(20 ÷ 60)%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depending on analysis prescriptions.</a:t>
            </a:r>
            <a:endParaRPr lang="en-GB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1259632" y="3068960"/>
            <a:ext cx="6984776" cy="914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BR(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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e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g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)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@90% C.L.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 1.5 x 10</a:t>
            </a:r>
            <a:r>
              <a:rPr lang="en-GB" sz="2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-11</a:t>
            </a:r>
            <a:endParaRPr lang="en-GB" sz="2800" baseline="30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483768" y="5445224"/>
            <a:ext cx="421461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PRELIMINARY</a:t>
            </a:r>
            <a:endParaRPr lang="en-GB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 look at events in signal region</a:t>
            </a:r>
            <a:endParaRPr lang="en-GB" sz="3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>
          <a:blip r:embed="rId2" cstate="print"/>
          <a:srcRect t="4040"/>
          <a:stretch>
            <a:fillRect/>
          </a:stretch>
        </p:blipFill>
        <p:spPr bwMode="auto">
          <a:xfrm>
            <a:off x="214833" y="1484784"/>
            <a:ext cx="4375547" cy="395136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rrowheads="1"/>
          </p:cNvPicPr>
          <p:nvPr/>
        </p:nvPicPr>
        <p:blipFill>
          <a:blip r:embed="rId3" cstate="print"/>
          <a:srcRect t="3497"/>
          <a:stretch>
            <a:fillRect/>
          </a:stretch>
        </p:blipFill>
        <p:spPr bwMode="auto">
          <a:xfrm>
            <a:off x="4355976" y="1484784"/>
            <a:ext cx="4536281" cy="397368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2483768" y="184482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GB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vs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GB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GB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n-GB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732240" y="198884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D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 </a:t>
            </a:r>
            <a:r>
              <a:rPr lang="en-GB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vs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cos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DQ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n-GB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5589240"/>
            <a:ext cx="9171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Cut at approximately 90% on other variables.</a:t>
            </a:r>
          </a:p>
          <a:p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Probability contours PDFs correspond to 39.3%, 74.2%, 86.5% of signal events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884368" cy="994122"/>
          </a:xfrm>
        </p:spPr>
        <p:txBody>
          <a:bodyPr>
            <a:noAutofit/>
          </a:bodyPr>
          <a:lstStyle/>
          <a:p>
            <a:r>
              <a:rPr lang="en-GB" sz="3600" dirty="0" smtClean="0"/>
              <a:t>A picture of an interesting event</a:t>
            </a:r>
            <a:endParaRPr lang="en-GB" sz="3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6704" r="6039"/>
          <a:stretch>
            <a:fillRect/>
          </a:stretch>
        </p:blipFill>
        <p:spPr bwMode="auto">
          <a:xfrm>
            <a:off x="0" y="1484784"/>
            <a:ext cx="5148464" cy="444864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7" y="4365104"/>
            <a:ext cx="2952000" cy="181580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4068000" cy="204128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/>
          </p:cNvSpPr>
          <p:nvPr/>
        </p:nvSpPr>
        <p:spPr bwMode="auto">
          <a:xfrm>
            <a:off x="6156176" y="4149080"/>
            <a:ext cx="2279470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" charset="0"/>
                <a:sym typeface="Helvetica" charset="0"/>
              </a:rPr>
              <a:t>Calorimeter sum WF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1412776"/>
            <a:ext cx="262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GB" sz="20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= 52.25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MeV</a:t>
            </a: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GB" sz="20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GB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52.84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MeV</a:t>
            </a: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DQ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178.8 degrees</a:t>
            </a:r>
          </a:p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D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 = 2.68 x 10</a:t>
            </a:r>
            <a:r>
              <a:rPr lang="en-GB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-11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643734" cy="1143000"/>
          </a:xfrm>
        </p:spPr>
        <p:txBody>
          <a:bodyPr/>
          <a:lstStyle/>
          <a:p>
            <a:r>
              <a:rPr lang="en-GB" dirty="0" smtClean="0"/>
              <a:t>LFV: what and why 1)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buBlip>
                <a:blip r:embed="rId2"/>
              </a:buBlip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the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SM of electroweak interactions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leptons are grouped in doublets and there is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 space for transitions where the lepton flavour is not conserved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lnSpc>
                <a:spcPts val="3600"/>
              </a:lnSpc>
              <a:buBlip>
                <a:blip r:embed="rId2"/>
              </a:buBlip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However,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lepton flavour is experimentally violated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neutral sector (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neutrino oscillations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 needed to </a:t>
            </a:r>
            <a:r>
              <a:rPr lang="en-GB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extend the standard model by including neutrino masses and coupling between flavours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.</a:t>
            </a:r>
          </a:p>
          <a:p>
            <a:pPr>
              <a:lnSpc>
                <a:spcPts val="3600"/>
              </a:lnSpc>
              <a:buBlip>
                <a:blip r:embed="rId2"/>
              </a:buBlip>
            </a:pPr>
            <a:r>
              <a:rPr lang="en-GB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cLFV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indicates non conservation of lepton flavour in processes involving charged leptons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/>
          <a:lstStyle/>
          <a:p>
            <a:r>
              <a:rPr lang="en-GB" dirty="0" smtClean="0"/>
              <a:t>MEG Perspectives 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139952" y="5445225"/>
            <a:ext cx="4470400" cy="900000"/>
          </a:xfrm>
          <a:prstGeom prst="rect">
            <a:avLst/>
          </a:prstGeom>
          <a:solidFill>
            <a:srgbClr val="FFFF66"/>
          </a:solidFill>
          <a:ln w="57150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latin typeface="Comic Sans MS" pitchFamily="66" charset="0"/>
              </a:rPr>
              <a:t>http://meg.psi.ch</a:t>
            </a:r>
          </a:p>
          <a:p>
            <a:pPr algn="ctr" eaLnBrk="0" hangingPunct="0">
              <a:defRPr/>
            </a:pPr>
            <a:r>
              <a:rPr lang="en-US" dirty="0">
                <a:latin typeface="Comic Sans MS" pitchFamily="66" charset="0"/>
              </a:rPr>
              <a:t>http://meg.pi.infn.it</a:t>
            </a:r>
          </a:p>
          <a:p>
            <a:pPr algn="ctr" eaLnBrk="0" hangingPunct="0">
              <a:defRPr/>
            </a:pPr>
            <a:r>
              <a:rPr lang="en-US" dirty="0">
                <a:latin typeface="Comic Sans MS" pitchFamily="66" charset="0"/>
              </a:rPr>
              <a:t>http://meg.icepp.s.u-tokyo.ac.jp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6850" y="1340768"/>
            <a:ext cx="89471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7325" indent="-187325" eaLnBrk="0" hangingPunct="0"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it-IT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Data </a:t>
            </a:r>
            <a:r>
              <a:rPr 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taking</a:t>
            </a:r>
            <a:r>
              <a:rPr lang="it-IT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will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restarted</a:t>
            </a:r>
            <a:r>
              <a:rPr lang="it-IT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at end </a:t>
            </a:r>
            <a:r>
              <a:rPr lang="it-IT" sz="1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</a:t>
            </a:r>
            <a:r>
              <a:rPr lang="it-IT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July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; </a:t>
            </a:r>
          </a:p>
          <a:p>
            <a:pPr marL="187325" indent="-187325" eaLnBrk="0" hangingPunct="0"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Strategies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combine 2008 and 2009 data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under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discussion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;</a:t>
            </a:r>
          </a:p>
          <a:p>
            <a:pPr marL="187325" indent="-187325" eaLnBrk="0" hangingPunct="0"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We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would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have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 </a:t>
            </a:r>
            <a:r>
              <a:rPr lang="it-IT" sz="1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years</a:t>
            </a:r>
            <a:r>
              <a:rPr lang="it-IT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</a:t>
            </a:r>
            <a:r>
              <a:rPr lang="it-IT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stable</a:t>
            </a:r>
            <a:r>
              <a:rPr lang="it-IT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data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taking</a:t>
            </a:r>
            <a:r>
              <a:rPr lang="it-IT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from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now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until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end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2012 </a:t>
            </a:r>
          </a:p>
          <a:p>
            <a:pPr marL="187325" indent="-187325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(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large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fluctuations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expected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disappear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);</a:t>
            </a:r>
            <a:endParaRPr lang="it-IT" sz="1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187325" indent="-187325" eaLnBrk="0" hangingPunct="0"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it-IT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Expected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improvements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</a:p>
          <a:p>
            <a:pPr marL="187325" indent="-187325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	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 a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factor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2 on electronic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contribution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to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timing (hardware fine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tuning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);</a:t>
            </a:r>
          </a:p>
          <a:p>
            <a:pPr marL="187325" indent="-187325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	-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possible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better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positron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calibration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(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monocromatic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beam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) + DCH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noise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reduction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 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  </a:t>
            </a:r>
          </a:p>
          <a:p>
            <a:pPr marL="187325" indent="-187325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     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/>
              </a:rPr>
              <a:t>s</a:t>
            </a:r>
            <a:r>
              <a:rPr lang="it-IT" sz="16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/>
              </a:rPr>
              <a:t>q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: 11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mrad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  8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mrad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;     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/>
              </a:rPr>
              <a:t>s</a:t>
            </a:r>
            <a:r>
              <a:rPr lang="it-IT" sz="16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p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: 0.85%  0.7% (single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gaussian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);</a:t>
            </a:r>
          </a:p>
          <a:p>
            <a:pPr marL="187325" indent="-187325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  - relative timing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resolution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: 160 ps  120 ps (timing +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track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length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evaluation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);</a:t>
            </a:r>
          </a:p>
          <a:p>
            <a:pPr marL="187325" indent="-187325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  -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possible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refinement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 in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calorimeter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analysis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 (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/>
              </a:rPr>
              <a:t>s</a:t>
            </a:r>
            <a:r>
              <a:rPr lang="it-IT" sz="16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E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/E = 2.0%  1.5%).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187325" indent="-187325" eaLnBrk="0" hangingPunct="0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Continue running 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 </a:t>
            </a: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final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goal (sensitivity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 few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x 10</a:t>
            </a:r>
            <a:r>
              <a:rPr lang="en-US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-13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</a:t>
            </a:r>
          </a:p>
          <a:p>
            <a:pPr marL="187325" indent="-187325" eaLnBrk="0" hangingPunct="0">
              <a:spcBef>
                <a:spcPct val="50000"/>
              </a:spcBef>
              <a:buFontTx/>
              <a:buChar char="•"/>
              <a:defRPr/>
            </a:pPr>
            <a:endParaRPr lang="en-US" sz="16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187325" indent="-187325" eaLnBrk="0" hangingPunct="0">
              <a:spcBef>
                <a:spcPct val="50000"/>
              </a:spcBef>
              <a:buFontTx/>
              <a:buChar char="•"/>
              <a:defRPr/>
            </a:pP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50368" y="597024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000" dirty="0">
                <a:latin typeface="Comic Sans MS" pitchFamily="66" charset="0"/>
              </a:rPr>
              <a:t>More </a:t>
            </a:r>
            <a:r>
              <a:rPr lang="it-IT" sz="2000" dirty="0" err="1">
                <a:latin typeface="Comic Sans MS" pitchFamily="66" charset="0"/>
              </a:rPr>
              <a:t>details</a:t>
            </a:r>
            <a:r>
              <a:rPr lang="it-IT" sz="2000" dirty="0">
                <a:latin typeface="Comic Sans MS" pitchFamily="66" charset="0"/>
              </a:rPr>
              <a:t> at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564831" y="5035202"/>
            <a:ext cx="1587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7025581" y="5055840"/>
            <a:ext cx="1587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97768" y="4933602"/>
            <a:ext cx="8305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i="1">
                <a:solidFill>
                  <a:schemeClr val="tx2"/>
                </a:solidFill>
              </a:rPr>
              <a:t>1998     1999     2000     2001     2002      2003     2004     2005     2006     2007     2008     2009     2010    2011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56518" y="5132040"/>
            <a:ext cx="2209800" cy="2032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tx2"/>
                </a:solidFill>
              </a:rPr>
              <a:t>Planning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461518" y="5132040"/>
            <a:ext cx="2286000" cy="20955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tx2"/>
                </a:solidFill>
              </a:rPr>
              <a:t>R &amp; D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747518" y="5132040"/>
            <a:ext cx="1414463" cy="207962"/>
          </a:xfrm>
          <a:prstGeom prst="rect">
            <a:avLst/>
          </a:prstGeom>
          <a:solidFill>
            <a:srgbClr val="EE6C9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tx2"/>
                </a:solidFill>
              </a:rPr>
              <a:t>Assembly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112768" y="5132040"/>
            <a:ext cx="2393950" cy="209550"/>
          </a:xfrm>
          <a:prstGeom prst="rect">
            <a:avLst/>
          </a:prstGeom>
          <a:solidFill>
            <a:srgbClr val="DCB2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tx2"/>
                </a:solidFill>
              </a:rPr>
              <a:t>Data Taking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717606" y="4674840"/>
            <a:ext cx="538162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now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77181" y="4790727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LoI</a:t>
            </a:r>
            <a:endParaRPr lang="en-GB" sz="1400">
              <a:solidFill>
                <a:schemeClr val="accent2"/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061593" y="4674840"/>
            <a:ext cx="942975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Proposal</a:t>
            </a:r>
            <a:endParaRPr lang="en-GB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0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next for </a:t>
            </a:r>
            <a:r>
              <a:rPr lang="en-GB" dirty="0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dirty="0" smtClean="0">
                <a:sym typeface="Symbol" pitchFamily="18" charset="2"/>
              </a:rPr>
              <a:t>  </a:t>
            </a:r>
            <a:r>
              <a:rPr lang="en-GB" dirty="0" err="1" smtClean="0">
                <a:sym typeface="Symbol" pitchFamily="18" charset="2"/>
              </a:rPr>
              <a:t>e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dirty="0" smtClean="0">
                <a:sym typeface="Symbol" pitchFamily="18" charset="2"/>
              </a:rPr>
              <a:t> ? 1)</a:t>
            </a:r>
            <a:r>
              <a:rPr lang="en-US" b="0" dirty="0" smtClean="0">
                <a:sym typeface="Symbol" pitchFamily="18" charset="2"/>
              </a:rPr>
              <a:t> 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8" name="Picture 3" descr="D:\Conferenze\MultiMW workshop\su5100.jpg"/>
          <p:cNvPicPr>
            <a:picLocks noChangeAspect="1" noChangeArrowheads="1"/>
          </p:cNvPicPr>
          <p:nvPr/>
        </p:nvPicPr>
        <p:blipFill>
          <a:blip r:embed="rId2" cstate="print"/>
          <a:srcRect t="34203"/>
          <a:stretch>
            <a:fillRect/>
          </a:stretch>
        </p:blipFill>
        <p:spPr bwMode="auto">
          <a:xfrm>
            <a:off x="323528" y="1268760"/>
            <a:ext cx="4964113" cy="4622800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20072" y="1628800"/>
            <a:ext cx="389401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 should be very 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interesting to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explore </a:t>
            </a:r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lower BR’s … </a:t>
            </a:r>
          </a:p>
          <a:p>
            <a:endParaRPr lang="en-US" sz="2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Can we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gain order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 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magnitudes in 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sensitivity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by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using 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more intense </a:t>
            </a:r>
            <a:r>
              <a:rPr lang="en-US" sz="2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muon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beams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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10</a:t>
            </a:r>
            <a:r>
              <a:rPr lang="en-US" sz="28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/s) ? </a:t>
            </a: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6063010"/>
            <a:ext cx="662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J. 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Hisano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et al., Phys. 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Lett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B391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(1997) 341 and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B397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(1997) 357</a:t>
            </a:r>
            <a:endParaRPr lang="en-GB" sz="1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864096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next for </a:t>
            </a:r>
            <a:r>
              <a:rPr lang="en-GB" dirty="0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dirty="0" smtClean="0">
                <a:sym typeface="Symbol" pitchFamily="18" charset="2"/>
              </a:rPr>
              <a:t>  </a:t>
            </a:r>
            <a:r>
              <a:rPr lang="en-GB" dirty="0" err="1" smtClean="0">
                <a:sym typeface="Symbol" pitchFamily="18" charset="2"/>
              </a:rPr>
              <a:t>e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dirty="0" smtClean="0">
                <a:sym typeface="Symbol" pitchFamily="18" charset="2"/>
              </a:rPr>
              <a:t> ? 2)</a:t>
            </a:r>
            <a:r>
              <a:rPr lang="en-US" b="0" dirty="0" smtClean="0">
                <a:sym typeface="Symbol" pitchFamily="18" charset="2"/>
              </a:rPr>
              <a:t> </a:t>
            </a:r>
            <a:br>
              <a:rPr lang="en-US" b="0" dirty="0" smtClean="0">
                <a:sym typeface="Symbol" pitchFamily="18" charset="2"/>
              </a:rPr>
            </a:b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0" y="1124744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Not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 easy task !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Sensitivity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limited by </a:t>
            </a:r>
            <a:r>
              <a:rPr lang="en-US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accidental background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a simple increase of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muon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rate does not improve sensitivity !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We need </a:t>
            </a:r>
            <a:r>
              <a:rPr lang="en-US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much better detectors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reach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 (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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</a:t>
            </a:r>
            <a:r>
              <a:rPr 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-14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Some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possible suggestions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reduce the background: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- use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high resolution beta spectrometers 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US" sz="2000" b="1" baseline="-25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/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US" sz="2000" b="1" baseline="-25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0.1 %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feasible);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-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reduce the target thickness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improve </a:t>
            </a:r>
            <a:r>
              <a:rPr lang="en-US" sz="2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Q</a:t>
            </a:r>
            <a:r>
              <a:rPr lang="en-US" sz="2000" b="1" baseline="-250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US" sz="2000" b="1" baseline="-250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resolution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(possible because of higher intensity of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muon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beams);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- use a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finely segmented target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(it requires </a:t>
            </a:r>
            <a:r>
              <a:rPr lang="en-US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good directional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sensitivity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distinguish adjacent targets);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- use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pixel detectors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track </a:t>
            </a:r>
            <a:r>
              <a:rPr lang="en-US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US" sz="2000" b="1" baseline="300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&amp;</a:t>
            </a:r>
            <a:r>
              <a:rPr lang="en-US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US" sz="2000" b="1" baseline="30000" dirty="0" err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US" sz="2000" b="1" baseline="300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</a:t>
            </a:r>
            <a:r>
              <a:rPr lang="en-US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pair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after photon conversion;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some R&amp;D studies under way …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1907704" y="1628800"/>
          <a:ext cx="4518025" cy="473075"/>
        </p:xfrm>
        <a:graphic>
          <a:graphicData uri="http://schemas.openxmlformats.org/presentationml/2006/ole">
            <p:oleObj spid="_x0000_s230402" name="Equation" r:id="rId3" imgW="2400120" imgH="253800" progId="Equation.3">
              <p:embed/>
            </p:oleObj>
          </a:graphicData>
        </a:graphic>
      </p:graphicFrame>
      <p:sp>
        <p:nvSpPr>
          <p:cNvPr id="10" name="AutoShape 1028"/>
          <p:cNvSpPr>
            <a:spLocks noChangeArrowheads="1"/>
          </p:cNvSpPr>
          <p:nvPr/>
        </p:nvSpPr>
        <p:spPr bwMode="auto">
          <a:xfrm>
            <a:off x="179512" y="2276872"/>
            <a:ext cx="703263" cy="301625"/>
          </a:xfrm>
          <a:prstGeom prst="rightArrow">
            <a:avLst>
              <a:gd name="adj1" fmla="val 50000"/>
              <a:gd name="adj2" fmla="val 58290"/>
            </a:avLst>
          </a:prstGeom>
          <a:solidFill>
            <a:srgbClr val="CCFFFF">
              <a:alpha val="50000"/>
            </a:srgbClr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560840" cy="1008112"/>
          </a:xfrm>
        </p:spPr>
        <p:txBody>
          <a:bodyPr/>
          <a:lstStyle/>
          <a:p>
            <a:r>
              <a:rPr lang="en-GB" dirty="0" smtClean="0">
                <a:latin typeface="Symbol" pitchFamily="18" charset="2"/>
              </a:rPr>
              <a:t>m</a:t>
            </a: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 </a:t>
            </a:r>
            <a:r>
              <a:rPr lang="en-GB" dirty="0" err="1" smtClean="0">
                <a:sym typeface="Symbol"/>
              </a:rPr>
              <a:t>eee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361094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BR(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3e) ~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BR(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~ 10</a:t>
            </a:r>
            <a:r>
              <a:rPr lang="en-US" sz="2400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-2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BR(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Present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limit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BR(</a:t>
            </a:r>
            <a:r>
              <a:rPr lang="en-US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3e) &lt; 10</a:t>
            </a:r>
            <a:r>
              <a:rPr lang="en-US" sz="2400" b="1" baseline="30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-12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SINDRUM Coll.,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Nucl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Phys.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B260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(1985) 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Also </a:t>
            </a:r>
            <a:r>
              <a:rPr 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limited by </a:t>
            </a: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accidental 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background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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dc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muon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beam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(Michel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positron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&amp;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US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pair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from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Bhabha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scattering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conversion in detector)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Experimental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advantage: no photons 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 need of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e.m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calorimeter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However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expected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very high rate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tracking system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dead time, trigger &amp; pattern recognition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problems.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CA42-640A-45C8-92F4-89F0B0B24D53}" type="slidenum">
              <a:rPr lang="en-GB"/>
              <a:pPr/>
              <a:t>34</a:t>
            </a:fld>
            <a:endParaRPr lang="en-GB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7086600" cy="990600"/>
          </a:xfrm>
          <a:ln/>
        </p:spPr>
        <p:txBody>
          <a:bodyPr/>
          <a:lstStyle/>
          <a:p>
            <a:r>
              <a:rPr lang="en-GB" sz="3200">
                <a:latin typeface="Symbol" pitchFamily="18" charset="2"/>
                <a:sym typeface="Symbol" pitchFamily="18" charset="2"/>
              </a:rPr>
              <a:t>m</a:t>
            </a:r>
            <a:r>
              <a:rPr lang="en-US" sz="3200" baseline="30000">
                <a:sym typeface="Symbol" pitchFamily="18" charset="2"/>
              </a:rPr>
              <a:t>-</a:t>
            </a:r>
            <a:r>
              <a:rPr lang="en-US" sz="3200">
                <a:sym typeface="Symbol" pitchFamily="18" charset="2"/>
              </a:rPr>
              <a:t>A</a:t>
            </a:r>
            <a:r>
              <a:rPr lang="en-GB" sz="3200">
                <a:sym typeface="Symbol" pitchFamily="18" charset="2"/>
              </a:rPr>
              <a:t>  e</a:t>
            </a:r>
            <a:r>
              <a:rPr lang="en-US" sz="3200" baseline="30000">
                <a:sym typeface="Symbol" pitchFamily="18" charset="2"/>
              </a:rPr>
              <a:t>-</a:t>
            </a:r>
            <a:r>
              <a:rPr lang="en-US" sz="3200">
                <a:sym typeface="Symbol" pitchFamily="18" charset="2"/>
              </a:rPr>
              <a:t>A:</a:t>
            </a:r>
            <a:r>
              <a:rPr lang="en-US" sz="3200"/>
              <a:t> Conversion Mechanism </a:t>
            </a:r>
            <a:endParaRPr lang="en-GB" sz="320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79512" y="1340768"/>
            <a:ext cx="86106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3038" indent="-17303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 Low </a:t>
            </a:r>
            <a:r>
              <a:rPr lang="en-US" altLang="ja-JP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energy negative </a:t>
            </a:r>
            <a:r>
              <a:rPr lang="en-US" altLang="ja-JP" sz="2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muons</a:t>
            </a:r>
            <a:r>
              <a:rPr lang="en-US" altLang="ja-JP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 are </a:t>
            </a:r>
            <a:r>
              <a:rPr lang="en-US" altLang="ja-JP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stopped</a:t>
            </a:r>
            <a:r>
              <a:rPr lang="en-US" altLang="ja-JP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 in material foils </a:t>
            </a:r>
            <a:endParaRPr lang="en-US" altLang="ja-JP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ＭＳ Ｐゴシック" charset="-128"/>
            </a:endParaRPr>
          </a:p>
          <a:p>
            <a:pPr marL="173038" indent="-173038">
              <a:spcBef>
                <a:spcPct val="20000"/>
              </a:spcBef>
            </a:pPr>
            <a:r>
              <a:rPr lang="en-US" altLang="ja-JP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    (</a:t>
            </a:r>
            <a:r>
              <a:rPr lang="en-US" altLang="ja-JP" sz="2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Al</a:t>
            </a:r>
            <a:r>
              <a:rPr lang="en-US" altLang="ja-JP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 for </a:t>
            </a:r>
            <a:r>
              <a:rPr lang="en-US" altLang="ja-JP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MU2E &amp; COMET, </a:t>
            </a:r>
            <a:r>
              <a:rPr lang="en-US" altLang="ja-JP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Al or Ti</a:t>
            </a:r>
            <a:r>
              <a:rPr lang="en-US" altLang="ja-JP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 </a:t>
            </a:r>
            <a:r>
              <a:rPr lang="en-US" altLang="ja-JP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for PRIME), forming </a:t>
            </a:r>
            <a:r>
              <a:rPr lang="en-US" altLang="ja-JP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muonic</a:t>
            </a:r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 atoms</a:t>
            </a:r>
            <a:r>
              <a:rPr lang="en-US" altLang="ja-JP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.</a:t>
            </a:r>
          </a:p>
          <a:p>
            <a:pPr marL="173038" indent="-173038"/>
            <a:endParaRPr lang="en-US" altLang="ja-JP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ＭＳ Ｐゴシック" charset="-128"/>
            </a:endParaRPr>
          </a:p>
          <a:p>
            <a:pPr marL="173038" indent="-173038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 Three </a:t>
            </a:r>
            <a:r>
              <a:rPr lang="en-US" altLang="ja-JP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possible fates for the </a:t>
            </a:r>
            <a:r>
              <a:rPr lang="en-US" altLang="ja-JP" sz="2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muon</a:t>
            </a:r>
            <a:r>
              <a:rPr lang="en-US" altLang="ja-JP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:</a:t>
            </a:r>
          </a:p>
          <a:p>
            <a:pPr marL="460375" lvl="1" indent="-173038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 </a:t>
            </a:r>
            <a:r>
              <a:rPr lang="en-US" altLang="ja-JP" sz="2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Nuclear capture;</a:t>
            </a:r>
          </a:p>
          <a:p>
            <a:pPr marL="460375" lvl="1" indent="-173038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altLang="ja-JP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 </a:t>
            </a:r>
            <a:r>
              <a:rPr lang="en-US" altLang="ja-JP" sz="2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Three body decay in orbit;</a:t>
            </a:r>
          </a:p>
          <a:p>
            <a:pPr marL="460375" lvl="1" indent="-173038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altLang="ja-JP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Coherent LFV decay</a:t>
            </a:r>
            <a:r>
              <a:rPr lang="en-US" altLang="ja-JP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 (extra factor of Z in the rates</a:t>
            </a:r>
            <a:r>
              <a:rPr lang="en-US" altLang="ja-JP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):</a:t>
            </a:r>
            <a:endParaRPr lang="en-US" altLang="ja-JP" sz="2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ＭＳ Ｐゴシック" charset="-128"/>
            </a:endParaRPr>
          </a:p>
          <a:p>
            <a:pPr marL="173038" indent="-173038">
              <a:lnSpc>
                <a:spcPct val="80000"/>
              </a:lnSpc>
              <a:spcBef>
                <a:spcPct val="18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 Signal </a:t>
            </a:r>
            <a:r>
              <a:rPr lang="en-US" altLang="ja-JP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is a </a:t>
            </a:r>
            <a:r>
              <a:rPr lang="en-US" altLang="ja-JP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</a:rPr>
              <a:t>single mono-energetic electron:</a:t>
            </a:r>
          </a:p>
          <a:p>
            <a:pPr marL="173038" indent="-173038">
              <a:lnSpc>
                <a:spcPct val="80000"/>
              </a:lnSpc>
              <a:spcBef>
                <a:spcPct val="20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Muon</a:t>
            </a:r>
            <a:r>
              <a:rPr lang="en-US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lifetime in</a:t>
            </a: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Al ~ </a:t>
            </a:r>
            <a:r>
              <a:rPr lang="en-US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0.86 </a:t>
            </a: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s</a:t>
            </a: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, in </a:t>
            </a: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Ti ~ 0.35 </a:t>
            </a: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m</a:t>
            </a: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s</a:t>
            </a: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  (in vacuum: 2.2 s</a:t>
            </a:r>
            <a:r>
              <a:rPr lang="en-US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).</a:t>
            </a:r>
          </a:p>
          <a:p>
            <a:pPr marL="173038" indent="-173038">
              <a:lnSpc>
                <a:spcPct val="80000"/>
              </a:lnSpc>
              <a:spcBef>
                <a:spcPct val="20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 Present limit: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BR(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m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 e)  7 x 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-13</a:t>
            </a:r>
            <a:r>
              <a:rPr lang="en-US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in Au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(SINDRUM II)</a:t>
            </a:r>
            <a:r>
              <a:rPr lang="en-US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.</a:t>
            </a:r>
            <a:r>
              <a:rPr lang="en-US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</a:p>
        </p:txBody>
      </p:sp>
      <p:graphicFrame>
        <p:nvGraphicFramePr>
          <p:cNvPr id="86017" name="Object 1"/>
          <p:cNvGraphicFramePr>
            <a:graphicFrameLocks noChangeAspect="1"/>
          </p:cNvGraphicFramePr>
          <p:nvPr/>
        </p:nvGraphicFramePr>
        <p:xfrm>
          <a:off x="712912" y="4693568"/>
          <a:ext cx="7759700" cy="522288"/>
        </p:xfrm>
        <a:graphic>
          <a:graphicData uri="http://schemas.openxmlformats.org/presentationml/2006/ole">
            <p:oleObj spid="_x0000_s111619" name="Equation" r:id="rId3" imgW="3593880" imgH="241200" progId="Equation.3">
              <p:embed/>
            </p:oleObj>
          </a:graphicData>
        </a:graphic>
      </p:graphicFrame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2938736" y="3885456"/>
          <a:ext cx="2662000" cy="396000"/>
        </p:xfrm>
        <a:graphic>
          <a:graphicData uri="http://schemas.openxmlformats.org/presentationml/2006/ole">
            <p:oleObj spid="_x0000_s111621" name="Equazione" r:id="rId4" imgW="1536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Muon</a:t>
            </a:r>
            <a:r>
              <a:rPr lang="en-GB" dirty="0" smtClean="0"/>
              <a:t> Conversion physics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35</a:t>
            </a:fld>
            <a:endParaRPr lang="en-GB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 l="11675" t="15090" r="8542" b="409"/>
          <a:stretch>
            <a:fillRect/>
          </a:stretch>
        </p:blipFill>
        <p:spPr bwMode="auto">
          <a:xfrm>
            <a:off x="1979712" y="1484784"/>
            <a:ext cx="590465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331640" y="5589240"/>
            <a:ext cx="72875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Muon</a:t>
            </a:r>
            <a:r>
              <a:rPr lang="en-US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conversion and </a:t>
            </a:r>
            <a:r>
              <a:rPr lang="en-US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 </a:t>
            </a:r>
            <a:r>
              <a:rPr lang="en-US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 </a:t>
            </a:r>
            <a:r>
              <a:rPr lang="en-US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US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complementary </a:t>
            </a:r>
            <a:r>
              <a:rPr 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measurements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discrimination between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SUSY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models)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/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2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B89-F050-4621-9198-2B5FA3DEC45A}" type="slidenum">
              <a:rPr lang="en-GB"/>
              <a:pPr/>
              <a:t>36</a:t>
            </a:fld>
            <a:endParaRPr lang="en-GB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6934200" cy="930275"/>
          </a:xfrm>
        </p:spPr>
        <p:txBody>
          <a:bodyPr/>
          <a:lstStyle/>
          <a:p>
            <a:r>
              <a:rPr lang="en-US" sz="3200"/>
              <a:t>SUSY p</a:t>
            </a:r>
            <a:r>
              <a:rPr lang="en-GB" sz="3200"/>
              <a:t>redictions f</a:t>
            </a:r>
            <a:r>
              <a:rPr lang="en-US" sz="3200"/>
              <a:t>or</a:t>
            </a:r>
            <a:r>
              <a:rPr lang="en-GB" sz="3200"/>
              <a:t> </a:t>
            </a:r>
            <a:r>
              <a:rPr lang="en-GB" sz="3200">
                <a:latin typeface="Symbol" pitchFamily="18" charset="2"/>
                <a:sym typeface="Symbol" pitchFamily="18" charset="2"/>
              </a:rPr>
              <a:t>m</a:t>
            </a:r>
            <a:r>
              <a:rPr lang="en-US" sz="3200" baseline="30000">
                <a:sym typeface="Symbol" pitchFamily="18" charset="2"/>
              </a:rPr>
              <a:t>-</a:t>
            </a:r>
            <a:r>
              <a:rPr lang="en-US" sz="3200">
                <a:sym typeface="Symbol" pitchFamily="18" charset="2"/>
              </a:rPr>
              <a:t>A</a:t>
            </a:r>
            <a:r>
              <a:rPr lang="en-GB" sz="3200">
                <a:sym typeface="Symbol" pitchFamily="18" charset="2"/>
              </a:rPr>
              <a:t>  e</a:t>
            </a:r>
            <a:r>
              <a:rPr lang="en-US" sz="3200" baseline="30000">
                <a:sym typeface="Symbol" pitchFamily="18" charset="2"/>
              </a:rPr>
              <a:t>-</a:t>
            </a:r>
            <a:r>
              <a:rPr lang="en-US" sz="3200">
                <a:sym typeface="Symbol" pitchFamily="18" charset="2"/>
              </a:rPr>
              <a:t>A</a:t>
            </a:r>
            <a:r>
              <a:rPr lang="en-US" sz="2000" b="0">
                <a:sym typeface="Symbol" pitchFamily="18" charset="2"/>
              </a:rPr>
              <a:t> </a:t>
            </a:r>
            <a:endParaRPr lang="en-GB" sz="2000" b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391400" y="1709192"/>
            <a:ext cx="1752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From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Barbieri,Hall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Hisano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…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68" name="Picture 4" descr="hisano"/>
          <p:cNvPicPr>
            <a:picLocks noChangeAspect="1" noChangeArrowheads="1"/>
          </p:cNvPicPr>
          <p:nvPr/>
        </p:nvPicPr>
        <p:blipFill>
          <a:blip r:embed="rId3" cstate="print"/>
          <a:srcRect l="7521" t="444" r="1189" b="56981"/>
          <a:stretch>
            <a:fillRect/>
          </a:stretch>
        </p:blipFill>
        <p:spPr bwMode="auto">
          <a:xfrm>
            <a:off x="1066800" y="1556792"/>
            <a:ext cx="6342063" cy="3279775"/>
          </a:xfrm>
          <a:prstGeom prst="rect">
            <a:avLst/>
          </a:prstGeom>
          <a:noFill/>
        </p:spPr>
      </p:pic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132013" y="1833017"/>
          <a:ext cx="573087" cy="287338"/>
        </p:xfrm>
        <a:graphic>
          <a:graphicData uri="http://schemas.openxmlformats.org/presentationml/2006/ole">
            <p:oleObj spid="_x0000_s110594" name="Equation" r:id="rId4" imgW="393480" imgH="203040" progId="">
              <p:embed/>
            </p:oleObj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5273675" y="1831430"/>
          <a:ext cx="574675" cy="288925"/>
        </p:xfrm>
        <a:graphic>
          <a:graphicData uri="http://schemas.openxmlformats.org/presentationml/2006/ole">
            <p:oleObj spid="_x0000_s110595" name="Equation" r:id="rId5" imgW="393480" imgH="203040" progId="">
              <p:embed/>
            </p:oleObj>
          </a:graphicData>
        </a:graphic>
      </p:graphicFrame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1174750" y="3461792"/>
            <a:ext cx="28527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4475163" y="3461792"/>
            <a:ext cx="28527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143000" y="3156992"/>
            <a:ext cx="2971800" cy="64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493" tIns="43247" rIns="86493" bIns="43247">
            <a:spAutoFit/>
          </a:bodyPr>
          <a:lstStyle/>
          <a:p>
            <a:pPr defTabSz="865188">
              <a:spcBef>
                <a:spcPct val="50000"/>
              </a:spcBef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MU2E, COMET expected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sensitivity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46075" y="1563142"/>
            <a:ext cx="688975" cy="3457575"/>
            <a:chOff x="148" y="1754"/>
            <a:chExt cx="434" cy="2178"/>
          </a:xfrm>
        </p:grpSpPr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153" y="1754"/>
              <a:ext cx="4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tx2"/>
                  </a:solidFill>
                  <a:latin typeface="Arial" charset="0"/>
                </a:rPr>
                <a:t>10 </a:t>
              </a:r>
              <a:r>
                <a:rPr lang="en-US" sz="2000" b="1" baseline="30000">
                  <a:solidFill>
                    <a:schemeClr val="tx2"/>
                  </a:solidFill>
                  <a:latin typeface="Arial" charset="0"/>
                </a:rPr>
                <a:t>-11</a:t>
              </a:r>
              <a:endParaRPr lang="en-US" sz="20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160" y="2160"/>
              <a:ext cx="4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tx2"/>
                  </a:solidFill>
                  <a:latin typeface="Arial" charset="0"/>
                </a:rPr>
                <a:t>10 </a:t>
              </a:r>
              <a:r>
                <a:rPr lang="en-US" sz="2000" b="1" baseline="30000">
                  <a:solidFill>
                    <a:schemeClr val="tx2"/>
                  </a:solidFill>
                  <a:latin typeface="Arial" charset="0"/>
                </a:rPr>
                <a:t>-13</a:t>
              </a:r>
              <a:endParaRPr lang="en-US" sz="20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148" y="2522"/>
              <a:ext cx="4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tx2"/>
                  </a:solidFill>
                  <a:latin typeface="Arial" charset="0"/>
                </a:rPr>
                <a:t>10 </a:t>
              </a:r>
              <a:r>
                <a:rPr lang="en-US" sz="2000" b="1" baseline="30000">
                  <a:solidFill>
                    <a:schemeClr val="tx2"/>
                  </a:solidFill>
                  <a:latin typeface="Arial" charset="0"/>
                </a:rPr>
                <a:t>-15</a:t>
              </a:r>
              <a:endParaRPr lang="en-US" sz="20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160" y="3286"/>
              <a:ext cx="4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tx2"/>
                  </a:solidFill>
                  <a:latin typeface="Arial" charset="0"/>
                </a:rPr>
                <a:t>10 </a:t>
              </a:r>
              <a:r>
                <a:rPr lang="en-US" sz="2000" b="1" baseline="30000">
                  <a:solidFill>
                    <a:schemeClr val="tx2"/>
                  </a:solidFill>
                  <a:latin typeface="Arial" charset="0"/>
                </a:rPr>
                <a:t>-19</a:t>
              </a:r>
              <a:endParaRPr lang="en-US" sz="20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153" y="2889"/>
              <a:ext cx="4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tx2"/>
                  </a:solidFill>
                  <a:latin typeface="Arial" charset="0"/>
                </a:rPr>
                <a:t>10 </a:t>
              </a:r>
              <a:r>
                <a:rPr lang="en-US" sz="2000" b="1" baseline="30000">
                  <a:solidFill>
                    <a:schemeClr val="tx2"/>
                  </a:solidFill>
                  <a:latin typeface="Arial" charset="0"/>
                </a:rPr>
                <a:t>-17</a:t>
              </a:r>
              <a:endParaRPr lang="en-US" sz="20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160" y="3682"/>
              <a:ext cx="4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tx2"/>
                  </a:solidFill>
                  <a:latin typeface="Arial" charset="0"/>
                </a:rPr>
                <a:t>10 </a:t>
              </a:r>
              <a:r>
                <a:rPr lang="en-US" sz="2000" b="1" baseline="30000">
                  <a:solidFill>
                    <a:schemeClr val="tx2"/>
                  </a:solidFill>
                  <a:latin typeface="Arial" charset="0"/>
                </a:rPr>
                <a:t>-21</a:t>
              </a:r>
              <a:endParaRPr lang="en-US" sz="2000" b="1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1160463" y="3868192"/>
            <a:ext cx="2852737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4459288" y="3868192"/>
            <a:ext cx="28067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203325" y="3807867"/>
            <a:ext cx="2122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 expected </a:t>
            </a:r>
          </a:p>
          <a:p>
            <a:r>
              <a:rPr lang="en-US" sz="1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sensitivity</a:t>
            </a:r>
            <a:endParaRPr lang="en-GB" sz="18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23528" y="5301208"/>
            <a:ext cx="50369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m"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GB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 </a:t>
            </a:r>
            <a:r>
              <a:rPr lang="en-GB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e</a:t>
            </a:r>
            <a:r>
              <a:rPr lang="en-GB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g</a:t>
            </a:r>
            <a:r>
              <a:rPr lang="en-GB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 </a:t>
            </a:r>
            <a:r>
              <a:rPr lang="en-GB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m</a:t>
            </a:r>
            <a:r>
              <a:rPr lang="en-US" b="1" baseline="300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-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</a:t>
            </a:r>
            <a:r>
              <a:rPr lang="en-GB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 e</a:t>
            </a:r>
            <a:r>
              <a:rPr lang="en-US" b="1" baseline="300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-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Branching 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Ratios linearly </a:t>
            </a:r>
          </a:p>
          <a:p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correlated in photon dominated models</a:t>
            </a:r>
            <a:endParaRPr lang="en-GB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1285" name="Object 21"/>
          <p:cNvGraphicFramePr>
            <a:graphicFrameLocks noChangeAspect="1"/>
          </p:cNvGraphicFramePr>
          <p:nvPr/>
        </p:nvGraphicFramePr>
        <p:xfrm>
          <a:off x="5652120" y="5445224"/>
          <a:ext cx="3109912" cy="733425"/>
        </p:xfrm>
        <a:graphic>
          <a:graphicData uri="http://schemas.openxmlformats.org/presentationml/2006/ole">
            <p:oleObj spid="_x0000_s110596" name="Equazione" r:id="rId6" imgW="1777680" imgH="419040" progId="Equation.3">
              <p:embed/>
            </p:oleObj>
          </a:graphicData>
        </a:graphic>
      </p:graphicFrame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0" y="2223542"/>
            <a:ext cx="64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b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m</a:t>
            </a:r>
            <a:r>
              <a:rPr lang="en-US" b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e</a:t>
            </a:r>
            <a:endParaRPr lang="en-U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8" name="Oggetto 27"/>
          <p:cNvGraphicFramePr>
            <a:graphicFrameLocks noChangeAspect="1"/>
          </p:cNvGraphicFramePr>
          <p:nvPr/>
        </p:nvGraphicFramePr>
        <p:xfrm>
          <a:off x="4248150" y="3308350"/>
          <a:ext cx="647700" cy="241300"/>
        </p:xfrm>
        <a:graphic>
          <a:graphicData uri="http://schemas.openxmlformats.org/presentationml/2006/ole">
            <p:oleObj spid="_x0000_s110598" name="Equazione" r:id="rId7" imgW="647640" imgH="241200" progId="Equation.3">
              <p:embed/>
            </p:oleObj>
          </a:graphicData>
        </a:graphic>
      </p:graphicFrame>
      <p:graphicFrame>
        <p:nvGraphicFramePr>
          <p:cNvPr id="110599" name="Object 7"/>
          <p:cNvGraphicFramePr>
            <a:graphicFrameLocks noChangeAspect="1"/>
          </p:cNvGraphicFramePr>
          <p:nvPr/>
        </p:nvGraphicFramePr>
        <p:xfrm>
          <a:off x="7668344" y="4797152"/>
          <a:ext cx="1256213" cy="468000"/>
        </p:xfrm>
        <a:graphic>
          <a:graphicData uri="http://schemas.openxmlformats.org/presentationml/2006/ole">
            <p:oleObj spid="_x0000_s110599" name="Equazione" r:id="rId8" imgW="647640" imgH="241200" progId="Equation.3">
              <p:embed/>
            </p:oleObj>
          </a:graphicData>
        </a:graphic>
      </p:graphicFrame>
      <p:sp>
        <p:nvSpPr>
          <p:cNvPr id="30" name="CasellaDiTesto 29"/>
          <p:cNvSpPr txBox="1"/>
          <p:nvPr/>
        </p:nvSpPr>
        <p:spPr>
          <a:xfrm>
            <a:off x="899592" y="4941168"/>
            <a:ext cx="362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100                200             300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4211960" y="4941168"/>
            <a:ext cx="362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100                200             300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/>
          </a:p>
        </p:txBody>
      </p:sp>
      <p:sp>
        <p:nvSpPr>
          <p:cNvPr id="20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0A41-9B6A-4CBB-A08F-9AF243E96003}" type="slidenum">
              <a:rPr lang="en-GB"/>
              <a:pPr/>
              <a:t>37</a:t>
            </a:fld>
            <a:endParaRPr lang="en-GB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086600" cy="106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Symbol" pitchFamily="18" charset="2"/>
                <a:sym typeface="Symbol" pitchFamily="18" charset="2"/>
              </a:rPr>
              <a:t>m</a:t>
            </a:r>
            <a:r>
              <a:rPr lang="en-US" sz="3200" baseline="30000" dirty="0">
                <a:sym typeface="Symbol" pitchFamily="18" charset="2"/>
              </a:rPr>
              <a:t>-</a:t>
            </a:r>
            <a:r>
              <a:rPr lang="en-US" sz="3200" dirty="0">
                <a:sym typeface="Symbol" pitchFamily="18" charset="2"/>
              </a:rPr>
              <a:t>A</a:t>
            </a:r>
            <a:r>
              <a:rPr lang="en-GB" sz="3200" dirty="0">
                <a:sym typeface="Symbol" pitchFamily="18" charset="2"/>
              </a:rPr>
              <a:t>  e</a:t>
            </a:r>
            <a:r>
              <a:rPr lang="en-US" sz="3200" baseline="30000" dirty="0">
                <a:sym typeface="Symbol" pitchFamily="18" charset="2"/>
              </a:rPr>
              <a:t>-</a:t>
            </a:r>
            <a:r>
              <a:rPr lang="en-US" sz="3200" dirty="0">
                <a:sym typeface="Symbol" pitchFamily="18" charset="2"/>
              </a:rPr>
              <a:t>A:</a:t>
            </a:r>
            <a:r>
              <a:rPr lang="en-US" sz="3200" b="0" dirty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Signal and Background</a:t>
            </a:r>
            <a:endParaRPr lang="en-GB" sz="3200" dirty="0">
              <a:sym typeface="Symbol" pitchFamily="18" charset="2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276600" y="1524000"/>
            <a:ext cx="5562600" cy="47244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>
              <a:latin typeface="Times New Roman" pitchFamily="18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81000" y="1524000"/>
            <a:ext cx="2743200" cy="472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51520" y="4653136"/>
            <a:ext cx="31108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E</a:t>
            </a:r>
            <a:r>
              <a:rPr lang="it-IT" sz="2600" b="1" baseline="-25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e</a:t>
            </a:r>
            <a:r>
              <a:rPr lang="it-IT" sz="2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it-IT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=</a:t>
            </a:r>
            <a:r>
              <a:rPr lang="it-IT" sz="2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m</a:t>
            </a:r>
            <a:r>
              <a:rPr lang="it-IT" sz="2600" b="1" baseline="-250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m</a:t>
            </a:r>
            <a:r>
              <a:rPr lang="it-IT" sz="2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– E</a:t>
            </a:r>
            <a:r>
              <a:rPr lang="it-IT" sz="2600" b="1" baseline="-250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B </a:t>
            </a:r>
            <a:r>
              <a:rPr lang="it-IT" sz="2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- E</a:t>
            </a:r>
            <a:r>
              <a:rPr lang="it-IT" sz="2600" b="1" baseline="-250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R</a:t>
            </a:r>
            <a:endParaRPr lang="en-GB" sz="2600" b="1" baseline="-2500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81000" y="1676400"/>
            <a:ext cx="2819400" cy="77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30000"/>
              </a:spcBef>
            </a:pPr>
            <a:r>
              <a:rPr lang="en-GB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signal</a:t>
            </a:r>
            <a:r>
              <a:rPr lang="en-GB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algn="ctr" eaLnBrk="0" hangingPunct="0">
              <a:lnSpc>
                <a:spcPct val="80000"/>
              </a:lnSpc>
              <a:spcBef>
                <a:spcPct val="30000"/>
              </a:spcBef>
            </a:pP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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(A,Z)</a:t>
            </a: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(A,Z)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962400" y="16002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main</a:t>
            </a:r>
            <a:r>
              <a:rPr lang="it-IT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backgrounds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505200" y="2286000"/>
            <a:ext cx="5029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0000"/>
              </a:spcBef>
            </a:pP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MIO (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muon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decay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orbit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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(A,Z)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n</a:t>
            </a: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n</a:t>
            </a: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(A,Z)</a:t>
            </a:r>
            <a:r>
              <a:rPr lang="en-GB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" y="3124200"/>
            <a:ext cx="2438400" cy="933450"/>
            <a:chOff x="288" y="1776"/>
            <a:chExt cx="1536" cy="588"/>
          </a:xfrm>
        </p:grpSpPr>
        <p:sp>
          <p:nvSpPr>
            <p:cNvPr id="44042" name="Oval 10"/>
            <p:cNvSpPr>
              <a:spLocks noChangeArrowheads="1"/>
            </p:cNvSpPr>
            <p:nvPr/>
          </p:nvSpPr>
          <p:spPr bwMode="auto">
            <a:xfrm>
              <a:off x="1008" y="206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>
              <a:off x="1152" y="2112"/>
              <a:ext cx="192" cy="0"/>
            </a:xfrm>
            <a:prstGeom prst="line">
              <a:avLst/>
            </a:prstGeom>
            <a:noFill/>
            <a:ln w="31750">
              <a:solidFill>
                <a:srgbClr val="0099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4044" name="Line 12"/>
            <p:cNvSpPr>
              <a:spLocks noChangeShapeType="1"/>
            </p:cNvSpPr>
            <p:nvPr/>
          </p:nvSpPr>
          <p:spPr bwMode="auto">
            <a:xfrm flipH="1">
              <a:off x="288" y="2112"/>
              <a:ext cx="672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4045" name="Text Box 13"/>
            <p:cNvSpPr txBox="1">
              <a:spLocks noChangeArrowheads="1"/>
            </p:cNvSpPr>
            <p:nvPr/>
          </p:nvSpPr>
          <p:spPr bwMode="auto">
            <a:xfrm>
              <a:off x="336" y="2112"/>
              <a:ext cx="110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2670175" eaLnBrk="0" hangingPunct="0">
                <a:spcBef>
                  <a:spcPct val="50000"/>
                </a:spcBef>
                <a:tabLst>
                  <a:tab pos="376238" algn="l"/>
                  <a:tab pos="852488" algn="l"/>
                  <a:tab pos="1528763" algn="l"/>
                </a:tabLst>
              </a:pPr>
              <a:r>
                <a:rPr lang="it-IT" dirty="0">
                  <a:solidFill>
                    <a:srgbClr val="0000FF"/>
                  </a:solidFill>
                </a:rPr>
                <a:t> 	</a:t>
              </a:r>
              <a:r>
                <a:rPr lang="it-IT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e</a:t>
              </a:r>
              <a:r>
                <a:rPr lang="it-IT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-	</a:t>
              </a:r>
              <a:r>
                <a:rPr lang="it-IT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</a:t>
              </a:r>
              <a:r>
                <a:rPr lang="it-IT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-</a:t>
              </a:r>
              <a:r>
                <a:rPr lang="en-GB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 </a:t>
              </a:r>
              <a:r>
                <a:rPr lang="it-IT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g</a:t>
              </a:r>
            </a:p>
          </p:txBody>
        </p:sp>
        <p:sp>
          <p:nvSpPr>
            <p:cNvPr id="44046" name="Oval 14"/>
            <p:cNvSpPr>
              <a:spLocks noChangeArrowheads="1"/>
            </p:cNvSpPr>
            <p:nvPr/>
          </p:nvSpPr>
          <p:spPr bwMode="auto">
            <a:xfrm>
              <a:off x="1344" y="2016"/>
              <a:ext cx="192" cy="192"/>
            </a:xfrm>
            <a:prstGeom prst="ellipse">
              <a:avLst/>
            </a:prstGeom>
            <a:solidFill>
              <a:srgbClr val="33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47" name="Text Box 15"/>
            <p:cNvSpPr txBox="1">
              <a:spLocks noChangeArrowheads="1"/>
            </p:cNvSpPr>
            <p:nvPr/>
          </p:nvSpPr>
          <p:spPr bwMode="auto">
            <a:xfrm>
              <a:off x="1152" y="1776"/>
              <a:ext cx="6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2670175" eaLnBrk="0" hangingPunct="0">
                <a:spcBef>
                  <a:spcPct val="50000"/>
                </a:spcBef>
                <a:tabLst>
                  <a:tab pos="376238" algn="l"/>
                  <a:tab pos="852488" algn="l"/>
                  <a:tab pos="1528763" algn="l"/>
                </a:tabLst>
              </a:pPr>
              <a:r>
                <a:rPr lang="it-IT" dirty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it-IT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(A,Z)</a:t>
              </a:r>
              <a:endParaRPr lang="it-IT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endParaRPr>
            </a:p>
          </p:txBody>
        </p:sp>
      </p:grp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4267200" y="3429000"/>
            <a:ext cx="3657600" cy="12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0000"/>
              </a:spcBef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RPC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(radiative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pion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capture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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(A,Z)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GB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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(A,Z-1)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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pPr algn="ctr"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      e</a:t>
            </a:r>
            <a:r>
              <a:rPr lang="en-US" sz="20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+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 e</a:t>
            </a:r>
            <a:r>
              <a:rPr lang="en-US" sz="20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-</a:t>
            </a:r>
            <a:endParaRPr lang="en-GB" sz="2000" baseline="30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3810000" y="4876800"/>
            <a:ext cx="487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Beam</a:t>
            </a:r>
            <a:r>
              <a:rPr lang="it-IT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sz="2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related</a:t>
            </a:r>
            <a:r>
              <a:rPr lang="it-IT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background</a:t>
            </a:r>
            <a:endParaRPr lang="en-GB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2903538" y="5562600"/>
            <a:ext cx="62404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N.B. No coincidence </a:t>
            </a:r>
            <a:r>
              <a:rPr lang="en-GB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no accidental background</a:t>
            </a:r>
            <a:endParaRPr lang="en-GB" sz="2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560840" cy="85010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Reduction of beam background</a:t>
            </a:r>
            <a:endParaRPr lang="en-GB" sz="3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1268760"/>
            <a:ext cx="878497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1) Beam pulsing:</a:t>
            </a:r>
          </a:p>
          <a:p>
            <a:pPr marL="457200" indent="-457200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Muonic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atoms have 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some hundreds of ns lifetime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use a  pulsed</a:t>
            </a:r>
          </a:p>
          <a:p>
            <a:pPr marL="457200" indent="-457200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beam with 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buckets short compared to this lifetime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leave </a:t>
            </a:r>
          </a:p>
          <a:p>
            <a:pPr marL="457200" indent="-457200">
              <a:defRPr/>
            </a:pPr>
            <a:r>
              <a:rPr lang="en-US" sz="2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en-US" sz="2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pions</a:t>
            </a:r>
            <a:r>
              <a:rPr lang="en-US" sz="2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decay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measure in a delayed time window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</a:t>
            </a:r>
          </a:p>
          <a:p>
            <a:pPr marL="457200" indent="-457200">
              <a:defRPr/>
            </a:pPr>
            <a:endParaRPr lang="en-US" sz="2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defRPr/>
            </a:pP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2) Extinction factor:</a:t>
            </a:r>
          </a:p>
          <a:p>
            <a:pPr marL="457200" indent="-457200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Protons arriving on target between the bunches can produce e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or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in the signal timing window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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needed big extinction factor (10</a:t>
            </a:r>
            <a:r>
              <a:rPr lang="en-US" sz="20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-9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)</a:t>
            </a:r>
            <a:endParaRPr lang="en-US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defRPr/>
            </a:pP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3)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Beam quality: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914400" lvl="1" indent="-457200">
              <a:buFontTx/>
              <a:buChar char="-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insert a 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moderator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to 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reduce the </a:t>
            </a:r>
            <a:r>
              <a:rPr lang="en-US" sz="2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pion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contamination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pion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marL="914400" lvl="1" indent="-457200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range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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0.5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muon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range); a </a:t>
            </a:r>
            <a:r>
              <a:rPr lang="en-US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</a:t>
            </a:r>
            <a:r>
              <a:rPr lang="en-US" sz="2000" b="1" baseline="30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</a:t>
            </a:r>
            <a:r>
              <a:rPr lang="en-US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reduction factor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obtained by SINDRUM II.  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 more than 10</a:t>
            </a:r>
            <a:r>
              <a:rPr lang="en-US" sz="2000" b="1" baseline="30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pions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may stop in the </a:t>
            </a:r>
          </a:p>
          <a:p>
            <a:pPr marL="914400" lvl="1" indent="-457200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target during the full measurement (</a:t>
            </a:r>
            <a:r>
              <a:rPr lang="en-US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 </a:t>
            </a:r>
            <a:r>
              <a:rPr lang="en-US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background event);</a:t>
            </a:r>
          </a:p>
          <a:p>
            <a:pPr marL="914400" lvl="1" indent="-457200">
              <a:buFontTx/>
              <a:buChar char="-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select 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beam momentum 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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70 </a:t>
            </a:r>
            <a:r>
              <a:rPr lang="en-US" sz="2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MeV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/c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muon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decaying in </a:t>
            </a:r>
          </a:p>
          <a:p>
            <a:pPr marL="914400" lvl="1" indent="-457200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flight produce low energy electrons).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Mu2e at </a:t>
            </a:r>
            <a:r>
              <a:rPr lang="en-GB" dirty="0" err="1" smtClean="0"/>
              <a:t>Fermilab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39</a:t>
            </a:fld>
            <a:endParaRPr lang="en-GB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447239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084168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557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07904" y="155679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Derived from original MECO project at AGS.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987824" y="4869160"/>
            <a:ext cx="192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 </a:t>
            </a:r>
            <a:r>
              <a:rPr lang="en-GB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GeV</a:t>
            </a: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100 ns </a:t>
            </a:r>
          </a:p>
          <a:p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width bunches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1835696" y="3645024"/>
            <a:ext cx="3816424" cy="1944216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0" y="3861048"/>
            <a:ext cx="3102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Graded magnetic field 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 select electrons with 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P&gt;90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MeV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/c and recover 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backwards going electrons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83568" y="5589240"/>
            <a:ext cx="252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Sign selection and </a:t>
            </a:r>
          </a:p>
          <a:p>
            <a:r>
              <a:rPr lang="en-GB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antiprotons rejection</a:t>
            </a:r>
            <a:endParaRPr lang="en-GB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7" name="Connettore 2 16"/>
          <p:cNvCxnSpPr/>
          <p:nvPr/>
        </p:nvCxnSpPr>
        <p:spPr>
          <a:xfrm rot="5400000" flipH="1" flipV="1">
            <a:off x="1655676" y="3320988"/>
            <a:ext cx="648072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5508104" y="2348880"/>
            <a:ext cx="3060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Expected tracker resolution </a:t>
            </a:r>
          </a:p>
          <a:p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900 </a:t>
            </a:r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keV</a:t>
            </a: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FWHM @100 </a:t>
            </a:r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MeV</a:t>
            </a:r>
            <a:endParaRPr lang="en-GB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LFV: what and why 2)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t="5853" b="8453"/>
          <a:stretch>
            <a:fillRect/>
          </a:stretch>
        </p:blipFill>
        <p:spPr bwMode="auto">
          <a:xfrm>
            <a:off x="467544" y="2132856"/>
            <a:ext cx="272415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2701925" y="2060575"/>
          <a:ext cx="5770563" cy="777875"/>
        </p:xfrm>
        <a:graphic>
          <a:graphicData uri="http://schemas.openxmlformats.org/presentationml/2006/ole">
            <p:oleObj spid="_x0000_s52226" name="Equazione" r:id="rId4" imgW="3581280" imgH="482400" progId="Equation.3">
              <p:embed/>
            </p:oleObj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395536" y="1556792"/>
            <a:ext cx="5456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Including neutrino masses and oscillations:</a:t>
            </a:r>
            <a:endParaRPr lang="en-GB" sz="2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987824" y="2996952"/>
            <a:ext cx="4947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Experimentally not measurable !</a:t>
            </a:r>
            <a:endParaRPr lang="en-GB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3645024"/>
            <a:ext cx="8985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However, </a:t>
            </a:r>
            <a:r>
              <a:rPr lang="en-GB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huge rate enhancement in all SM extensions, </a:t>
            </a:r>
            <a:r>
              <a:rPr lang="en-GB" sz="2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expecially</a:t>
            </a:r>
            <a:r>
              <a:rPr lang="en-GB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</a:t>
            </a:r>
          </a:p>
          <a:p>
            <a:r>
              <a:rPr lang="en-GB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SUSY/SUSY-GUT theories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(mixing in high energy sector)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 </a:t>
            </a: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predicted </a:t>
            </a:r>
          </a:p>
          <a:p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rates experimentally accessible !</a:t>
            </a:r>
            <a:r>
              <a:rPr lang="en-GB" sz="2000" dirty="0" smtClean="0">
                <a:sym typeface="Symbol"/>
              </a:rPr>
              <a:t> 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GB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Barbieri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Masiero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Ellis, </a:t>
            </a:r>
            <a:r>
              <a:rPr lang="en-GB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Hisano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..)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1871191" y="4831060"/>
            <a:ext cx="566738" cy="406400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1583854" y="5908972"/>
            <a:ext cx="11541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788516" y="5915322"/>
            <a:ext cx="793750" cy="15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2730029" y="5908972"/>
            <a:ext cx="865187" cy="1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821854" y="5942310"/>
          <a:ext cx="263525" cy="296862"/>
        </p:xfrm>
        <a:graphic>
          <a:graphicData uri="http://schemas.openxmlformats.org/presentationml/2006/ole">
            <p:oleObj spid="_x0000_s52227" name="Equation" r:id="rId5" imgW="203040" imgH="228600" progId="">
              <p:embed/>
            </p:oleObj>
          </a:graphicData>
        </a:graphic>
      </p:graphicFrame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1004416" y="5916910"/>
            <a:ext cx="2889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1971204" y="5907385"/>
            <a:ext cx="2889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949104" y="5908972"/>
            <a:ext cx="288925" cy="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GB"/>
          </a:p>
        </p:txBody>
      </p:sp>
      <p:graphicFrame>
        <p:nvGraphicFramePr>
          <p:cNvPr id="21" name="Object 12"/>
          <p:cNvGraphicFramePr>
            <a:graphicFrameLocks noChangeAspect="1"/>
          </p:cNvGraphicFramePr>
          <p:nvPr/>
        </p:nvGraphicFramePr>
        <p:xfrm>
          <a:off x="3452341" y="5945485"/>
          <a:ext cx="247650" cy="263525"/>
        </p:xfrm>
        <a:graphic>
          <a:graphicData uri="http://schemas.openxmlformats.org/presentationml/2006/ole">
            <p:oleObj spid="_x0000_s52228" name="Equation" r:id="rId6" imgW="190440" imgH="203040" progId="">
              <p:embed/>
            </p:oleObj>
          </a:graphicData>
        </a:graphic>
      </p:graphicFrame>
      <p:graphicFrame>
        <p:nvGraphicFramePr>
          <p:cNvPr id="22" name="Object 13"/>
          <p:cNvGraphicFramePr>
            <a:graphicFrameLocks noChangeAspect="1"/>
          </p:cNvGraphicFramePr>
          <p:nvPr/>
        </p:nvGraphicFramePr>
        <p:xfrm>
          <a:off x="1791816" y="5932785"/>
          <a:ext cx="265113" cy="296862"/>
        </p:xfrm>
        <a:graphic>
          <a:graphicData uri="http://schemas.openxmlformats.org/presentationml/2006/ole">
            <p:oleObj spid="_x0000_s52229" name="Equation" r:id="rId7" imgW="203040" imgH="228600" progId="">
              <p:embed/>
            </p:oleObj>
          </a:graphicData>
        </a:graphic>
      </p:graphicFrame>
      <p:sp>
        <p:nvSpPr>
          <p:cNvPr id="23" name="Arc 14"/>
          <p:cNvSpPr>
            <a:spLocks/>
          </p:cNvSpPr>
          <p:nvPr/>
        </p:nvSpPr>
        <p:spPr bwMode="auto">
          <a:xfrm rot="16200000">
            <a:off x="1586235" y="5341441"/>
            <a:ext cx="563562" cy="577850"/>
          </a:xfrm>
          <a:custGeom>
            <a:avLst/>
            <a:gdLst>
              <a:gd name="T0" fmla="*/ 0 w 21600"/>
              <a:gd name="T1" fmla="*/ 0 h 21600"/>
              <a:gd name="T2" fmla="*/ 563562 w 21600"/>
              <a:gd name="T3" fmla="*/ 577850 h 21600"/>
              <a:gd name="T4" fmla="*/ 0 w 21600"/>
              <a:gd name="T5" fmla="*/ 5778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24" name="Arc 15"/>
          <p:cNvSpPr>
            <a:spLocks/>
          </p:cNvSpPr>
          <p:nvPr/>
        </p:nvSpPr>
        <p:spPr bwMode="auto">
          <a:xfrm rot="5400000" flipH="1">
            <a:off x="2162497" y="5343029"/>
            <a:ext cx="561975" cy="573088"/>
          </a:xfrm>
          <a:custGeom>
            <a:avLst/>
            <a:gdLst>
              <a:gd name="T0" fmla="*/ 0 w 21600"/>
              <a:gd name="T1" fmla="*/ 0 h 21600"/>
              <a:gd name="T2" fmla="*/ 561975 w 21600"/>
              <a:gd name="T3" fmla="*/ 573088 h 21600"/>
              <a:gd name="T4" fmla="*/ 0 w 21600"/>
              <a:gd name="T5" fmla="*/ 57308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grpSp>
        <p:nvGrpSpPr>
          <p:cNvPr id="25" name="Group 16"/>
          <p:cNvGrpSpPr>
            <a:grpSpLocks/>
          </p:cNvGrpSpPr>
          <p:nvPr/>
        </p:nvGrpSpPr>
        <p:grpSpPr bwMode="auto">
          <a:xfrm>
            <a:off x="2401416" y="5080297"/>
            <a:ext cx="1004888" cy="398463"/>
            <a:chOff x="3977" y="1458"/>
            <a:chExt cx="633" cy="251"/>
          </a:xfrm>
        </p:grpSpPr>
        <p:sp>
          <p:nvSpPr>
            <p:cNvPr id="26" name="Freeform 17"/>
            <p:cNvSpPr>
              <a:spLocks/>
            </p:cNvSpPr>
            <p:nvPr/>
          </p:nvSpPr>
          <p:spPr bwMode="auto">
            <a:xfrm rot="19573028" flipH="1">
              <a:off x="3977" y="1458"/>
              <a:ext cx="633" cy="44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4"/>
                <a:gd name="T40" fmla="*/ 0 h 192"/>
                <a:gd name="T41" fmla="*/ 2304 w 2304"/>
                <a:gd name="T42" fmla="*/ 192 h 1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4018" y="1664"/>
              <a:ext cx="45" cy="4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graphicFrame>
        <p:nvGraphicFramePr>
          <p:cNvPr id="28" name="Object 19"/>
          <p:cNvGraphicFramePr>
            <a:graphicFrameLocks noChangeAspect="1"/>
          </p:cNvGraphicFramePr>
          <p:nvPr/>
        </p:nvGraphicFramePr>
        <p:xfrm>
          <a:off x="3195166" y="5023147"/>
          <a:ext cx="165100" cy="214313"/>
        </p:xfrm>
        <a:graphic>
          <a:graphicData uri="http://schemas.openxmlformats.org/presentationml/2006/ole">
            <p:oleObj spid="_x0000_s52230" name="Equation" r:id="rId8" imgW="126720" imgH="164880" progId="">
              <p:embed/>
            </p:oleObj>
          </a:graphicData>
        </a:graphic>
      </p:graphicFrame>
      <p:graphicFrame>
        <p:nvGraphicFramePr>
          <p:cNvPr id="29" name="Object 20"/>
          <p:cNvGraphicFramePr>
            <a:graphicFrameLocks noChangeAspect="1"/>
          </p:cNvGraphicFramePr>
          <p:nvPr/>
        </p:nvGraphicFramePr>
        <p:xfrm>
          <a:off x="1467966" y="5334297"/>
          <a:ext cx="198438" cy="263525"/>
        </p:xfrm>
        <a:graphic>
          <a:graphicData uri="http://schemas.openxmlformats.org/presentationml/2006/ole">
            <p:oleObj spid="_x0000_s52231" name="Equation" r:id="rId9" imgW="152280" imgH="203040" progId="">
              <p:embed/>
            </p:oleObj>
          </a:graphicData>
        </a:graphic>
      </p:graphicFrame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2691929" y="5878810"/>
            <a:ext cx="71437" cy="71437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31" name="Oval 22"/>
          <p:cNvSpPr>
            <a:spLocks noChangeArrowheads="1"/>
          </p:cNvSpPr>
          <p:nvPr/>
        </p:nvSpPr>
        <p:spPr bwMode="auto">
          <a:xfrm>
            <a:off x="1542579" y="5875635"/>
            <a:ext cx="71437" cy="7143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aphicFrame>
        <p:nvGraphicFramePr>
          <p:cNvPr id="32" name="Object 23"/>
          <p:cNvGraphicFramePr>
            <a:graphicFrameLocks noChangeAspect="1"/>
          </p:cNvGraphicFramePr>
          <p:nvPr/>
        </p:nvGraphicFramePr>
        <p:xfrm>
          <a:off x="2671291" y="5350172"/>
          <a:ext cx="165100" cy="247650"/>
        </p:xfrm>
        <a:graphic>
          <a:graphicData uri="http://schemas.openxmlformats.org/presentationml/2006/ole">
            <p:oleObj spid="_x0000_s52232" name="Equation" r:id="rId10" imgW="126720" imgH="190440" progId="">
              <p:embed/>
            </p:oleObj>
          </a:graphicData>
        </a:graphic>
      </p:graphicFrame>
      <p:graphicFrame>
        <p:nvGraphicFramePr>
          <p:cNvPr id="33" name="Object 24"/>
          <p:cNvGraphicFramePr>
            <a:graphicFrameLocks noChangeAspect="1"/>
          </p:cNvGraphicFramePr>
          <p:nvPr/>
        </p:nvGraphicFramePr>
        <p:xfrm>
          <a:off x="1907704" y="4869160"/>
          <a:ext cx="498475" cy="330200"/>
        </p:xfrm>
        <a:graphic>
          <a:graphicData uri="http://schemas.openxmlformats.org/presentationml/2006/ole">
            <p:oleObj spid="_x0000_s52233" name="Equation" r:id="rId11" imgW="380880" imgH="253800" progId="">
              <p:embed/>
            </p:oleObj>
          </a:graphicData>
        </a:graphic>
      </p:graphicFrame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820266" y="4683422"/>
            <a:ext cx="792163" cy="307975"/>
          </a:xfrm>
          <a:prstGeom prst="rect">
            <a:avLst/>
          </a:prstGeom>
          <a:solidFill>
            <a:srgbClr val="FFFFCC"/>
          </a:solidFill>
          <a:ln w="317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cs typeface="Arial" charset="0"/>
              </a:rPr>
              <a:t>SUSY</a:t>
            </a:r>
          </a:p>
        </p:txBody>
      </p:sp>
      <p:cxnSp>
        <p:nvCxnSpPr>
          <p:cNvPr id="35" name="AutoShape 26"/>
          <p:cNvCxnSpPr>
            <a:cxnSpLocks noChangeShapeType="1"/>
            <a:endCxn id="13" idx="0"/>
          </p:cNvCxnSpPr>
          <p:nvPr/>
        </p:nvCxnSpPr>
        <p:spPr bwMode="auto">
          <a:xfrm rot="10800000" flipV="1">
            <a:off x="2155354" y="4457997"/>
            <a:ext cx="292100" cy="373063"/>
          </a:xfrm>
          <a:prstGeom prst="curvedConnector2">
            <a:avLst/>
          </a:prstGeom>
          <a:noFill/>
          <a:ln w="3175">
            <a:solidFill>
              <a:schemeClr val="bg2"/>
            </a:solidFill>
            <a:round/>
            <a:headEnd/>
            <a:tailEnd type="triangle" w="med" len="med"/>
          </a:ln>
        </p:spPr>
      </p:cxnSp>
      <p:graphicFrame>
        <p:nvGraphicFramePr>
          <p:cNvPr id="36" name="Object 27"/>
          <p:cNvGraphicFramePr>
            <a:graphicFrameLocks noChangeAspect="1"/>
          </p:cNvGraphicFramePr>
          <p:nvPr/>
        </p:nvGraphicFramePr>
        <p:xfrm>
          <a:off x="2034704" y="5215235"/>
          <a:ext cx="265112" cy="261937"/>
        </p:xfrm>
        <a:graphic>
          <a:graphicData uri="http://schemas.openxmlformats.org/presentationml/2006/ole">
            <p:oleObj spid="_x0000_s52234" name="Equation" r:id="rId12" imgW="126720" imgH="126720" progId="">
              <p:embed/>
            </p:oleObj>
          </a:graphicData>
        </a:graphic>
      </p:graphicFrame>
      <p:graphicFrame>
        <p:nvGraphicFramePr>
          <p:cNvPr id="37" name="Object 28"/>
          <p:cNvGraphicFramePr>
            <a:graphicFrameLocks noChangeAspect="1"/>
          </p:cNvGraphicFramePr>
          <p:nvPr/>
        </p:nvGraphicFramePr>
        <p:xfrm>
          <a:off x="4427984" y="4725144"/>
          <a:ext cx="2724150" cy="676275"/>
        </p:xfrm>
        <a:graphic>
          <a:graphicData uri="http://schemas.openxmlformats.org/presentationml/2006/ole">
            <p:oleObj spid="_x0000_s52235" name="Equation" r:id="rId13" imgW="2108160" imgH="520560" progId="">
              <p:embed/>
            </p:oleObj>
          </a:graphicData>
        </a:graphic>
      </p:graphicFrame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7092280" y="4941168"/>
            <a:ext cx="8547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≈ 10</a:t>
            </a:r>
            <a:r>
              <a:rPr lang="en-US" sz="15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-12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3923928" y="5517232"/>
            <a:ext cx="5006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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Observation of LFV clear </a:t>
            </a:r>
          </a:p>
          <a:p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evidence for physics beyond SM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Mu2e background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40</a:t>
            </a:fld>
            <a:endParaRPr lang="en-GB" dirty="0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6932640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7090233" y="1628800"/>
            <a:ext cx="212269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Assumed 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</a:t>
            </a:r>
            <a:r>
              <a:rPr lang="en-GB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-9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extinction 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factor</a:t>
            </a:r>
          </a:p>
          <a:p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Expected signal</a:t>
            </a:r>
          </a:p>
          <a:p>
            <a:pPr>
              <a:buFont typeface="Symbol" pitchFamily="18" charset="2"/>
              <a:buChar char="»"/>
            </a:pPr>
            <a:r>
              <a:rPr lang="en-GB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40 events for </a:t>
            </a:r>
          </a:p>
          <a:p>
            <a:r>
              <a:rPr lang="en-GB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R</a:t>
            </a:r>
            <a:r>
              <a:rPr lang="en-GB" b="1" baseline="-25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m</a:t>
            </a:r>
            <a:r>
              <a:rPr lang="en-GB" b="1" baseline="-25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e</a:t>
            </a:r>
            <a:r>
              <a:rPr lang="en-GB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= 10</a:t>
            </a:r>
            <a:r>
              <a:rPr lang="en-GB" b="1" baseline="30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-15</a:t>
            </a:r>
          </a:p>
          <a:p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sym typeface="Symbol"/>
            </a:endParaRPr>
          </a:p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Expected upper </a:t>
            </a:r>
          </a:p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Limit for no</a:t>
            </a:r>
          </a:p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signal 6 x 10</a:t>
            </a:r>
            <a:r>
              <a:rPr lang="en-GB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-17</a:t>
            </a:r>
            <a:endParaRPr lang="en-GB" b="1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(D.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Glezinsky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</a:p>
          <a:p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NuFact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09)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COMET at JPARC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41</a:t>
            </a:fld>
            <a:endParaRPr lang="en-GB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70389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156176" y="4797152"/>
            <a:ext cx="2640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Y. 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Kuno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Nufact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08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COMET features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Similar to Mu2e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 </a:t>
            </a:r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muon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beam line and detector;</a:t>
            </a:r>
          </a:p>
          <a:p>
            <a:pPr>
              <a:buBlip>
                <a:blip r:embed="rId2"/>
              </a:buBlip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Main differences: </a:t>
            </a:r>
          </a:p>
          <a:p>
            <a:pPr lvl="1"/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C-shaped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(180 degree bending) instead of S-shaped </a:t>
            </a:r>
          </a:p>
          <a:p>
            <a:pPr lvl="1">
              <a:buNone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solenoid beam line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(well matched with vertical </a:t>
            </a:r>
          </a:p>
          <a:p>
            <a:pPr lvl="1">
              <a:buNone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magnetic field to perform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momentum selection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);</a:t>
            </a:r>
          </a:p>
          <a:p>
            <a:pPr lvl="1"/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curved solenoid spectrometer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to eliminate low </a:t>
            </a:r>
          </a:p>
          <a:p>
            <a:pPr lvl="1">
              <a:buNone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energy electrons.</a:t>
            </a: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 </a:t>
            </a:r>
            <a:r>
              <a:rPr lang="en-GB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GeV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proton beam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Expected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1.5 x 10</a:t>
            </a:r>
            <a:r>
              <a:rPr lang="en-GB" sz="24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18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stopped </a:t>
            </a:r>
            <a:r>
              <a:rPr lang="en-GB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muons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2 years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running;</a:t>
            </a:r>
          </a:p>
          <a:p>
            <a:pPr>
              <a:buBlip>
                <a:blip r:embed="rId2"/>
              </a:buBlip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Estimated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BCK 0.4 events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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sensitivity 3 x 10</a:t>
            </a:r>
            <a:r>
              <a:rPr lang="en-GB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-17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42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560840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PRISM/PRIME 1): Layout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43</a:t>
            </a:fld>
            <a:endParaRPr lang="en-GB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177" y="1052736"/>
            <a:ext cx="8379823" cy="53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79512" y="1124744"/>
            <a:ext cx="6922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GB" sz="2000" b="1" baseline="30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nd</a:t>
            </a:r>
            <a:r>
              <a:rPr lang="en-GB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stage of </a:t>
            </a:r>
            <a:r>
              <a:rPr lang="en-GB" sz="2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japanese</a:t>
            </a:r>
            <a:r>
              <a:rPr lang="en-GB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2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GB" sz="2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</a:t>
            </a:r>
            <a:r>
              <a:rPr lang="en-GB" sz="2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GB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conversion search program</a:t>
            </a:r>
            <a:endParaRPr lang="en-GB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1628800"/>
            <a:ext cx="13805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hase</a:t>
            </a:r>
          </a:p>
          <a:p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otated</a:t>
            </a:r>
          </a:p>
          <a:p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ntense </a:t>
            </a:r>
          </a:p>
          <a:p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low</a:t>
            </a:r>
          </a:p>
          <a:p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uon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source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9512" y="5301208"/>
            <a:ext cx="3587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PRI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sm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uon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lectron conversion experiment</a:t>
            </a:r>
          </a:p>
          <a:p>
            <a:endParaRPr lang="en-GB" dirty="0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467544" y="4653136"/>
            <a:ext cx="648072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560840" cy="1143000"/>
          </a:xfrm>
        </p:spPr>
        <p:txBody>
          <a:bodyPr/>
          <a:lstStyle/>
          <a:p>
            <a:r>
              <a:rPr lang="en-GB" dirty="0" smtClean="0"/>
              <a:t>PRISM 2): concept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44</a:t>
            </a:fld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 b="10689"/>
          <a:stretch>
            <a:fillRect/>
          </a:stretch>
        </p:blipFill>
        <p:spPr bwMode="auto">
          <a:xfrm>
            <a:off x="0" y="2268538"/>
            <a:ext cx="23399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19720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Phase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rotation</a:t>
            </a:r>
            <a:endParaRPr lang="en-GB" sz="2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27784" y="1412776"/>
            <a:ext cx="651621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Muon</a:t>
            </a:r>
            <a:r>
              <a:rPr lang="en-US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energy spread reduction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by means of 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 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</a:t>
            </a:r>
          </a:p>
          <a:p>
            <a:pPr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RF 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field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Symbol"/>
              </a:rPr>
              <a:t>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Symbol" pitchFamily="18" charset="2"/>
              </a:rPr>
              <a:t>  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3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%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FWHM energy spread</a:t>
            </a:r>
            <a:r>
              <a:rPr lang="en-US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;</a:t>
            </a:r>
            <a:endParaRPr lang="en-US" sz="20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Intensity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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10</a:t>
            </a:r>
            <a:r>
              <a:rPr 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(11÷12)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sym typeface="Symbol" pitchFamily="18" charset="2"/>
              </a:rPr>
              <a:t>m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/s </a:t>
            </a: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(no </a:t>
            </a:r>
            <a:r>
              <a:rPr lang="en-US" sz="2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pions</a:t>
            </a: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);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 </a:t>
            </a:r>
            <a:r>
              <a:rPr lang="en-US" sz="2000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Muon</a:t>
            </a:r>
            <a:r>
              <a:rPr lang="en-US" sz="20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momentum </a:t>
            </a:r>
            <a:r>
              <a:rPr lang="en-US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68 </a:t>
            </a:r>
            <a:r>
              <a:rPr lang="en-US" sz="20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MeV</a:t>
            </a:r>
            <a:r>
              <a:rPr lang="en-US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/c</a:t>
            </a: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. </a:t>
            </a:r>
            <a:endParaRPr lang="en-US" sz="20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Small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energy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spread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essential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stop enough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muons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very thin </a:t>
            </a:r>
            <a:r>
              <a:rPr lang="en-US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targets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If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momentum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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350 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keV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FWHM)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reached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experiment can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sensitive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 conversion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BRs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down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-18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Experimental demonstration of phase rotation in PRISM-FFAG ring underway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21 July 2010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Fabrizio Cei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DD5D3-3B33-4725-B6ED-2E29421B777A}" type="slidenum">
              <a:rPr lang="en-GB"/>
              <a:pPr>
                <a:defRPr/>
              </a:pPr>
              <a:t>45</a:t>
            </a:fld>
            <a:endParaRPr lang="en-GB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260648"/>
            <a:ext cx="70866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A look at the future</a:t>
            </a:r>
            <a:endParaRPr lang="en-GB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4857328"/>
          </a:xfrm>
          <a:noFill/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  <a:defRPr/>
            </a:pPr>
            <a:r>
              <a:rPr lang="en-US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High intensity machines under study (like </a:t>
            </a:r>
            <a:r>
              <a:rPr lang="en-US" sz="2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NUFACT</a:t>
            </a:r>
            <a:r>
              <a:rPr lang="en-US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at CERN or </a:t>
            </a:r>
          </a:p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Project X </a:t>
            </a:r>
            <a:r>
              <a:rPr lang="en-US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 </a:t>
            </a:r>
            <a:r>
              <a:rPr lang="en-US" sz="22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Fermilab</a:t>
            </a:r>
            <a:r>
              <a:rPr lang="en-US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should provide 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proton beams at the level of </a:t>
            </a:r>
          </a:p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10</a:t>
            </a:r>
            <a:r>
              <a:rPr lang="en-US" sz="2200" b="1" baseline="30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15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protons/s of some </a:t>
            </a:r>
            <a:r>
              <a:rPr lang="en-US" sz="22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GeV</a:t>
            </a:r>
            <a:r>
              <a:rPr lang="en-US" sz="2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energy</a:t>
            </a:r>
            <a:r>
              <a:rPr lang="en-US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Secondary </a:t>
            </a:r>
            <a:r>
              <a:rPr lang="en-US" sz="22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muon</a:t>
            </a:r>
            <a:r>
              <a:rPr lang="en-US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beams of </a:t>
            </a:r>
          </a:p>
          <a:p>
            <a:pPr eaLnBrk="1" hangingPunct="1">
              <a:buFontTx/>
              <a:buNone/>
              <a:defRPr/>
            </a:pPr>
            <a:r>
              <a:rPr lang="en-US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intensity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~ 10</a:t>
            </a:r>
            <a:r>
              <a:rPr lang="en-US" sz="2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14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muons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/s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could be obtained from these machines.   </a:t>
            </a:r>
          </a:p>
          <a:p>
            <a:pPr eaLnBrk="1" hangingPunct="1">
              <a:buFontTx/>
              <a:buNone/>
              <a:defRPr/>
            </a:pPr>
            <a:endParaRPr lang="en-US" sz="2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</a:t>
            </a:r>
            <a:r>
              <a:rPr lang="en-GB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sym typeface="Symbol" pitchFamily="18" charset="2"/>
              </a:rPr>
              <a:t>m</a:t>
            </a:r>
            <a:r>
              <a:rPr lang="en-US" sz="2200" baseline="30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sym typeface="Symbol" pitchFamily="18" charset="2"/>
              </a:rPr>
              <a:t>-</a:t>
            </a:r>
            <a:r>
              <a:rPr lang="en-US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A</a:t>
            </a:r>
            <a:r>
              <a:rPr lang="en-GB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 e</a:t>
            </a:r>
            <a:r>
              <a:rPr lang="en-US" sz="2200" baseline="30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-</a:t>
            </a:r>
            <a:r>
              <a:rPr lang="en-US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A conversion experiments are </a:t>
            </a:r>
            <a:r>
              <a:rPr lang="en-US" sz="22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not limited by accidental</a:t>
            </a:r>
          </a:p>
          <a:p>
            <a:pPr eaLnBrk="1" hangingPunct="1">
              <a:buFontTx/>
              <a:buNone/>
              <a:defRPr/>
            </a:pPr>
            <a:r>
              <a:rPr lang="en-US" sz="22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background</a:t>
            </a:r>
            <a:r>
              <a:rPr lang="en-US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 in principle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they can benefit of the increased  </a:t>
            </a:r>
          </a:p>
          <a:p>
            <a:pPr eaLnBrk="1" hangingPunct="1">
              <a:buFontTx/>
              <a:buNone/>
              <a:defRPr/>
            </a:pP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muon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beam intensity better than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sym typeface="Symbol" pitchFamily="18" charset="2"/>
              </a:rPr>
              <a:t>m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e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sym typeface="Symbol" pitchFamily="18" charset="2"/>
              </a:rPr>
              <a:t>g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experiments.</a:t>
            </a:r>
          </a:p>
          <a:p>
            <a:pPr eaLnBrk="1" hangingPunct="1">
              <a:buFontTx/>
              <a:buNone/>
              <a:defRPr/>
            </a:pPr>
            <a:endPara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Can we hope to gain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a couple of order of magnitudes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in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the experimental sensitivity for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LFV </a:t>
            </a:r>
            <a:r>
              <a:rPr lang="en-US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muon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decays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with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respect to present experiments ? </a:t>
            </a:r>
            <a:endParaRPr lang="en-GB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requirements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46</a:t>
            </a:fld>
            <a:endParaRPr lang="en-GB" dirty="0"/>
          </a:p>
        </p:txBody>
      </p:sp>
      <p:graphicFrame>
        <p:nvGraphicFramePr>
          <p:cNvPr id="7" name="Group 407"/>
          <p:cNvGraphicFramePr>
            <a:graphicFrameLocks noGrp="1"/>
          </p:cNvGraphicFramePr>
          <p:nvPr/>
        </p:nvGraphicFramePr>
        <p:xfrm>
          <a:off x="611560" y="2492896"/>
          <a:ext cx="6934200" cy="1606296"/>
        </p:xfrm>
        <a:graphic>
          <a:graphicData uri="http://schemas.openxmlformats.org/drawingml/2006/table">
            <a:tbl>
              <a:tblPr/>
              <a:tblGrid>
                <a:gridCol w="1295400"/>
                <a:gridCol w="914400"/>
                <a:gridCol w="838200"/>
                <a:gridCol w="914400"/>
                <a:gridCol w="838200"/>
                <a:gridCol w="914400"/>
                <a:gridCol w="1219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Experiment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/I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[ns]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s]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[MeV]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/p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  <a:cs typeface="Times New Roman" pitchFamily="18" charset="0"/>
                        </a:rPr>
                        <a:t>[%]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e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e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  <a:cs typeface="Times New Roman" pitchFamily="18" charset="0"/>
                        </a:rPr>
                        <a:t>g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eee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&lt; 10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&lt; 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&gt;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&lt; 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&lt; 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&lt; 30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&lt; 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&lt; 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&lt; 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401"/>
          <p:cNvGraphicFramePr>
            <a:graphicFrameLocks noChangeAspect="1"/>
          </p:cNvGraphicFramePr>
          <p:nvPr/>
        </p:nvGraphicFramePr>
        <p:xfrm>
          <a:off x="2135560" y="2569096"/>
          <a:ext cx="609600" cy="609600"/>
        </p:xfrm>
        <a:graphic>
          <a:graphicData uri="http://schemas.openxmlformats.org/presentationml/2006/ole">
            <p:oleObj spid="_x0000_s228354" name="Equation" r:id="rId3" imgW="393480" imgH="291960" progId="Equation.3">
              <p:embed/>
            </p:oleObj>
          </a:graphicData>
        </a:graphic>
      </p:graphicFrame>
      <p:pic>
        <p:nvPicPr>
          <p:cNvPr id="9" name="Picture 402"/>
          <p:cNvPicPr>
            <a:picLocks noChangeAspect="1" noChangeArrowheads="1"/>
          </p:cNvPicPr>
          <p:nvPr/>
        </p:nvPicPr>
        <p:blipFill>
          <a:blip r:embed="rId4" cstate="print"/>
          <a:srcRect l="7825" r="8069"/>
          <a:stretch>
            <a:fillRect/>
          </a:stretch>
        </p:blipFill>
        <p:spPr bwMode="auto">
          <a:xfrm>
            <a:off x="230560" y="4397896"/>
            <a:ext cx="3276600" cy="1695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0" name="Text Box 403"/>
          <p:cNvSpPr txBox="1">
            <a:spLocks noChangeArrowheads="1"/>
          </p:cNvSpPr>
          <p:nvPr/>
        </p:nvSpPr>
        <p:spPr bwMode="auto">
          <a:xfrm>
            <a:off x="763960" y="1654696"/>
            <a:ext cx="2728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Total number of </a:t>
            </a:r>
            <a:r>
              <a:rPr lang="en-US" sz="1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muons</a:t>
            </a:r>
            <a:endParaRPr lang="en-GB" sz="1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Line 404"/>
          <p:cNvSpPr>
            <a:spLocks noChangeShapeType="1"/>
          </p:cNvSpPr>
          <p:nvPr/>
        </p:nvSpPr>
        <p:spPr bwMode="auto">
          <a:xfrm>
            <a:off x="2364160" y="203569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405"/>
          <p:cNvSpPr>
            <a:spLocks noChangeAspect="1"/>
          </p:cNvSpPr>
          <p:nvPr/>
        </p:nvSpPr>
        <p:spPr bwMode="auto">
          <a:xfrm rot="-5400000">
            <a:off x="3872285" y="3118371"/>
            <a:ext cx="420688" cy="2522538"/>
          </a:xfrm>
          <a:prstGeom prst="leftBrace">
            <a:avLst>
              <a:gd name="adj1" fmla="val 4996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Text Box 406"/>
          <p:cNvSpPr txBox="1">
            <a:spLocks noChangeArrowheads="1"/>
          </p:cNvSpPr>
          <p:nvPr/>
        </p:nvSpPr>
        <p:spPr bwMode="auto">
          <a:xfrm>
            <a:off x="3430960" y="4474096"/>
            <a:ext cx="2397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n/a = continuous beam</a:t>
            </a:r>
            <a:endParaRPr lang="en-GB" sz="1600" b="1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 Box 408"/>
          <p:cNvSpPr txBox="1">
            <a:spLocks noChangeArrowheads="1"/>
          </p:cNvSpPr>
          <p:nvPr/>
        </p:nvSpPr>
        <p:spPr bwMode="auto">
          <a:xfrm>
            <a:off x="3583360" y="1502296"/>
            <a:ext cx="4953000" cy="641350"/>
          </a:xfrm>
          <a:prstGeom prst="rect">
            <a:avLst/>
          </a:prstGeom>
          <a:solidFill>
            <a:srgbClr val="CC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Comic Sans MS" pitchFamily="66" charset="0"/>
              </a:rPr>
              <a:t>The total number of </a:t>
            </a:r>
            <a:r>
              <a:rPr lang="en-US" sz="1800" dirty="0" err="1">
                <a:latin typeface="Comic Sans MS" pitchFamily="66" charset="0"/>
              </a:rPr>
              <a:t>muons</a:t>
            </a:r>
            <a:r>
              <a:rPr lang="en-US" sz="1800" dirty="0">
                <a:latin typeface="Comic Sans MS" pitchFamily="66" charset="0"/>
              </a:rPr>
              <a:t> looks </a:t>
            </a:r>
            <a:r>
              <a:rPr lang="en-US" sz="1800" b="1" dirty="0">
                <a:latin typeface="Comic Sans MS" pitchFamily="66" charset="0"/>
              </a:rPr>
              <a:t>within the </a:t>
            </a:r>
          </a:p>
          <a:p>
            <a:pPr>
              <a:defRPr/>
            </a:pPr>
            <a:r>
              <a:rPr lang="en-US" sz="1800" b="1" dirty="0">
                <a:latin typeface="Comic Sans MS" pitchFamily="66" charset="0"/>
              </a:rPr>
              <a:t>reach</a:t>
            </a:r>
            <a:r>
              <a:rPr lang="en-US" sz="1800" dirty="0">
                <a:latin typeface="Comic Sans MS" pitchFamily="66" charset="0"/>
              </a:rPr>
              <a:t> of </a:t>
            </a:r>
            <a:r>
              <a:rPr lang="en-US" sz="1800" dirty="0">
                <a:solidFill>
                  <a:srgbClr val="00CC00"/>
                </a:solidFill>
                <a:latin typeface="Comic Sans MS" pitchFamily="66" charset="0"/>
              </a:rPr>
              <a:t>proposed high intensity machines</a:t>
            </a:r>
            <a:r>
              <a:rPr lang="en-US" sz="1800" dirty="0">
                <a:latin typeface="Comic Sans MS" pitchFamily="66" charset="0"/>
              </a:rPr>
              <a:t> </a:t>
            </a:r>
            <a:endParaRPr lang="en-GB" sz="1800" dirty="0">
              <a:latin typeface="Comic Sans MS" pitchFamily="66" charset="0"/>
            </a:endParaRPr>
          </a:p>
        </p:txBody>
      </p:sp>
      <p:sp>
        <p:nvSpPr>
          <p:cNvPr id="15" name="Oval 409"/>
          <p:cNvSpPr>
            <a:spLocks noChangeArrowheads="1"/>
          </p:cNvSpPr>
          <p:nvPr/>
        </p:nvSpPr>
        <p:spPr bwMode="auto">
          <a:xfrm>
            <a:off x="5564560" y="3483496"/>
            <a:ext cx="685800" cy="685800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Text Box 410"/>
          <p:cNvSpPr txBox="1">
            <a:spLocks noChangeArrowheads="1"/>
          </p:cNvSpPr>
          <p:nvPr/>
        </p:nvSpPr>
        <p:spPr bwMode="auto">
          <a:xfrm>
            <a:off x="5335960" y="4169296"/>
            <a:ext cx="162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Surface </a:t>
            </a:r>
            <a:r>
              <a:rPr lang="en-US" sz="1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muons</a:t>
            </a:r>
            <a:endParaRPr lang="en-GB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 Box 411"/>
          <p:cNvSpPr txBox="1">
            <a:spLocks noChangeArrowheads="1"/>
          </p:cNvSpPr>
          <p:nvPr/>
        </p:nvSpPr>
        <p:spPr bwMode="auto">
          <a:xfrm>
            <a:off x="3583360" y="4778896"/>
            <a:ext cx="5181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Various technical remarks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-"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radiation, target heating 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need of </a:t>
            </a:r>
            <a:r>
              <a:rPr lang="en-US" sz="1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cooling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large momentum spread   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need of a </a:t>
            </a:r>
          </a:p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  <a:r>
              <a:rPr lang="en-US" sz="1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PRISM-like ring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; </a:t>
            </a:r>
            <a:r>
              <a:rPr lang="en-US" sz="1800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beam intensity reduction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….</a:t>
            </a:r>
            <a:endParaRPr lang="en-GB" sz="1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 Box 412"/>
          <p:cNvSpPr txBox="1">
            <a:spLocks noChangeArrowheads="1"/>
          </p:cNvSpPr>
          <p:nvPr/>
        </p:nvSpPr>
        <p:spPr bwMode="auto">
          <a:xfrm>
            <a:off x="136525" y="6021288"/>
            <a:ext cx="9007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(F. 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DeJongh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FERMILAB –TM–229 –E, CERN-TH 2001-231, J. 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Ä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yst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ö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et al., 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hep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-ph/0109217)  </a:t>
            </a:r>
            <a:endParaRPr lang="en-GB" sz="1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715172" cy="114300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tauonic</a:t>
            </a:r>
            <a:r>
              <a:rPr lang="en-GB" dirty="0" smtClean="0"/>
              <a:t> channel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57158" y="1643050"/>
            <a:ext cx="8305800" cy="4724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The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channel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is in principle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very interesting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for studying LFV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because of the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large mass (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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18 m</a:t>
            </a:r>
            <a:r>
              <a:rPr kumimoji="0" lang="en-US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)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any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decay channels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;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BR’s enhanced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wrt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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e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 by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m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/m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)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 with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 ~ 3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	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	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Experimental problem: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production &amp; detection of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large samples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To be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competitive with dedicated experiments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one must reach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BR(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 mg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) &lt; 10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-(9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10)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First significant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results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by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B-factories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BELLE,BABAR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). 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2928926" y="3071810"/>
          <a:ext cx="3048000" cy="838200"/>
        </p:xfrm>
        <a:graphic>
          <a:graphicData uri="http://schemas.openxmlformats.org/presentationml/2006/ole">
            <p:oleObj spid="_x0000_s2051" name="Equation" r:id="rId3" imgW="3047760" imgH="838080" progId="Equation.3">
              <p:embed/>
            </p:oleObj>
          </a:graphicData>
        </a:graphic>
      </p:graphicFrame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1428728" y="3286124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CCFFFF">
              <a:alpha val="50000"/>
            </a:srgbClr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286512" y="2000240"/>
            <a:ext cx="976313" cy="301625"/>
          </a:xfrm>
          <a:prstGeom prst="rightArrow">
            <a:avLst>
              <a:gd name="adj1" fmla="val 50000"/>
              <a:gd name="adj2" fmla="val 80921"/>
            </a:avLst>
          </a:prstGeom>
          <a:solidFill>
            <a:srgbClr val="CCFFFF">
              <a:alpha val="50000"/>
            </a:srgbClr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/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2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B8CA-CE81-49C2-8D5B-4DC6E17B9F3D}" type="slidenum">
              <a:rPr lang="en-GB"/>
              <a:pPr/>
              <a:t>48</a:t>
            </a:fld>
            <a:endParaRPr lang="en-GB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848872" cy="990600"/>
          </a:xfrm>
        </p:spPr>
        <p:txBody>
          <a:bodyPr>
            <a:noAutofit/>
          </a:bodyPr>
          <a:lstStyle/>
          <a:p>
            <a:r>
              <a:rPr lang="en-US" sz="3200" dirty="0"/>
              <a:t>SUSY predictions for </a:t>
            </a:r>
            <a:r>
              <a:rPr lang="en-US" sz="3200" dirty="0" smtClean="0">
                <a:sym typeface="Symbol" pitchFamily="18" charset="2"/>
              </a:rPr>
              <a:t>LFV </a:t>
            </a:r>
            <a:r>
              <a:rPr lang="en-US" sz="3200" dirty="0" smtClean="0">
                <a:latin typeface="Symbol" pitchFamily="18" charset="2"/>
                <a:sym typeface="Symbol" pitchFamily="18" charset="2"/>
              </a:rPr>
              <a:t>t</a:t>
            </a:r>
            <a:r>
              <a:rPr lang="en-US" sz="3200" dirty="0" smtClean="0">
                <a:sym typeface="Symbol" pitchFamily="18" charset="2"/>
              </a:rPr>
              <a:t> decays</a:t>
            </a:r>
            <a:r>
              <a:rPr lang="en-GB" sz="3200" dirty="0" smtClean="0">
                <a:solidFill>
                  <a:srgbClr val="0000FF"/>
                </a:solidFill>
              </a:rPr>
              <a:t> </a:t>
            </a:r>
            <a:endParaRPr lang="en-GB" sz="3200" dirty="0">
              <a:solidFill>
                <a:srgbClr val="0000FF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814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7338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8863" y="2306638"/>
            <a:ext cx="1220787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862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0386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990600" y="4267200"/>
            <a:ext cx="3657600" cy="92333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Blue: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old CLEO limit (2000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</a:p>
          <a:p>
            <a:r>
              <a:rPr lang="en-US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Green: Belle </a:t>
            </a:r>
          </a:p>
          <a:p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Yellow: </a:t>
            </a:r>
            <a:r>
              <a:rPr lang="en-US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BaBar</a:t>
            </a: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GB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241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8875" y="1468438"/>
            <a:ext cx="658177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1671638" y="2271713"/>
            <a:ext cx="25781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4953000" y="2133600"/>
            <a:ext cx="2590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1691680" y="2636912"/>
            <a:ext cx="2592288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400"/>
              </a:lnSpc>
            </a:pPr>
            <a:endParaRPr lang="en-GB" dirty="0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1691680" y="2708920"/>
            <a:ext cx="259228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4932040" y="2564904"/>
            <a:ext cx="2592288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1465263" y="1163638"/>
            <a:ext cx="5437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J.Ellis</a:t>
            </a:r>
            <a:r>
              <a:rPr kumimoji="1" lang="en-US" altLang="ja-JP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, </a:t>
            </a:r>
            <a:r>
              <a:rPr kumimoji="1" lang="en-US" altLang="ja-JP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J.Hisano</a:t>
            </a:r>
            <a:r>
              <a:rPr kumimoji="1" lang="en-US" altLang="ja-JP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, </a:t>
            </a:r>
            <a:r>
              <a:rPr kumimoji="1" lang="en-US" altLang="ja-JP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M.Raidal</a:t>
            </a:r>
            <a:r>
              <a:rPr kumimoji="1" lang="en-US" altLang="ja-JP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 and </a:t>
            </a:r>
            <a:r>
              <a:rPr kumimoji="1" lang="en-US" altLang="ja-JP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Y.Shimizu</a:t>
            </a:r>
            <a:r>
              <a:rPr kumimoji="1" lang="en-US" altLang="ja-JP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, PR </a:t>
            </a:r>
            <a:r>
              <a:rPr kumimoji="1" lang="en-US" altLang="ja-JP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D66</a:t>
            </a:r>
            <a:r>
              <a:rPr kumimoji="1" lang="en-US" altLang="ja-JP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 (2002) 115013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4876800" y="4038600"/>
            <a:ext cx="31242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1800" b="1" dirty="0">
                <a:solidFill>
                  <a:srgbClr val="996600"/>
                </a:solidFill>
                <a:latin typeface="Arial Narrow" pitchFamily="34" charset="0"/>
                <a:ea typeface="ＭＳ Ｐゴシック" charset="-128"/>
              </a:rPr>
              <a:t>Br(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Symbol" pitchFamily="18" charset="2"/>
                <a:ea typeface="ＭＳ Ｐゴシック" charset="-128"/>
              </a:rPr>
              <a:t>t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Arial Narrow" pitchFamily="34" charset="0"/>
                <a:ea typeface="ＭＳ Ｐゴシック" charset="-128"/>
                <a:sym typeface="Wingdings" pitchFamily="2" charset="2"/>
              </a:rPr>
              <a:t>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Symbol" pitchFamily="18" charset="2"/>
                <a:ea typeface="ＭＳ Ｐゴシック" charset="-128"/>
                <a:sym typeface="Wingdings" pitchFamily="2" charset="2"/>
              </a:rPr>
              <a:t>m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Arial Narrow" pitchFamily="34" charset="0"/>
                <a:ea typeface="ＭＳ Ｐゴシック" charset="-128"/>
                <a:sym typeface="Wingdings" pitchFamily="2" charset="2"/>
              </a:rPr>
              <a:t>ee</a:t>
            </a:r>
            <a:r>
              <a:rPr kumimoji="1" lang="en-US" altLang="ja-JP" sz="1800" b="1" dirty="0">
                <a:solidFill>
                  <a:srgbClr val="996600"/>
                </a:solidFill>
                <a:latin typeface="Arial Narrow" pitchFamily="34" charset="0"/>
                <a:ea typeface="ＭＳ Ｐゴシック" charset="-128"/>
                <a:sym typeface="Wingdings" pitchFamily="2" charset="2"/>
              </a:rPr>
              <a:t>) / </a:t>
            </a:r>
            <a:r>
              <a:rPr kumimoji="1" lang="en-US" altLang="ja-JP" sz="1800" b="1" dirty="0">
                <a:solidFill>
                  <a:srgbClr val="996600"/>
                </a:solidFill>
                <a:latin typeface="Arial Narrow" pitchFamily="34" charset="0"/>
                <a:ea typeface="ＭＳ Ｐゴシック" charset="-128"/>
              </a:rPr>
              <a:t>Br(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Symbol" pitchFamily="18" charset="2"/>
                <a:ea typeface="ＭＳ Ｐゴシック" charset="-128"/>
              </a:rPr>
              <a:t>t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Arial Narrow" pitchFamily="34" charset="0"/>
                <a:ea typeface="ＭＳ Ｐゴシック" charset="-128"/>
                <a:sym typeface="Wingdings" pitchFamily="2" charset="2"/>
              </a:rPr>
              <a:t>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Symbol" pitchFamily="18" charset="2"/>
                <a:ea typeface="ＭＳ Ｐゴシック" charset="-128"/>
                <a:sym typeface="Wingdings" pitchFamily="2" charset="2"/>
              </a:rPr>
              <a:t>mg</a:t>
            </a:r>
            <a:r>
              <a:rPr kumimoji="1" lang="en-US" altLang="ja-JP" sz="1800" b="1" dirty="0">
                <a:solidFill>
                  <a:srgbClr val="996600"/>
                </a:solidFill>
                <a:latin typeface="Arial Narrow" pitchFamily="34" charset="0"/>
                <a:ea typeface="ＭＳ Ｐゴシック" charset="-128"/>
                <a:sym typeface="Wingdings" pitchFamily="2" charset="2"/>
              </a:rPr>
              <a:t>)  </a:t>
            </a:r>
            <a:r>
              <a:rPr kumimoji="1" lang="en-US" altLang="ja-JP" sz="1800" b="1" dirty="0">
                <a:solidFill>
                  <a:srgbClr val="996600"/>
                </a:solidFill>
                <a:latin typeface="Symbol" pitchFamily="18" charset="2"/>
                <a:ea typeface="ＭＳ Ｐゴシック" charset="-128"/>
                <a:sym typeface="Wingdings" pitchFamily="2" charset="2"/>
              </a:rPr>
              <a:t>@ </a:t>
            </a:r>
            <a:r>
              <a:rPr kumimoji="1" lang="en-US" altLang="ja-JP" sz="1800" b="1" dirty="0">
                <a:solidFill>
                  <a:srgbClr val="996600"/>
                </a:solidFill>
                <a:latin typeface="Arial Narrow" pitchFamily="34" charset="0"/>
                <a:ea typeface="ＭＳ Ｐゴシック" charset="-128"/>
                <a:sym typeface="Wingdings" pitchFamily="2" charset="2"/>
              </a:rPr>
              <a:t>1/94</a:t>
            </a:r>
          </a:p>
          <a:p>
            <a:pPr>
              <a:lnSpc>
                <a:spcPct val="120000"/>
              </a:lnSpc>
            </a:pPr>
            <a:r>
              <a:rPr kumimoji="1" lang="en-US" altLang="ja-JP" sz="1800" b="1" dirty="0">
                <a:solidFill>
                  <a:srgbClr val="996600"/>
                </a:solidFill>
                <a:latin typeface="Arial Narrow" pitchFamily="34" charset="0"/>
                <a:ea typeface="ＭＳ Ｐゴシック" charset="-128"/>
              </a:rPr>
              <a:t>Br(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Symbol" pitchFamily="18" charset="2"/>
                <a:ea typeface="ＭＳ Ｐゴシック" charset="-128"/>
              </a:rPr>
              <a:t>t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Arial Narrow" pitchFamily="34" charset="0"/>
                <a:ea typeface="ＭＳ Ｐゴシック" charset="-128"/>
                <a:sym typeface="Wingdings" pitchFamily="2" charset="2"/>
              </a:rPr>
              <a:t>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Symbol" pitchFamily="18" charset="2"/>
                <a:ea typeface="ＭＳ Ｐゴシック" charset="-128"/>
                <a:sym typeface="Wingdings" pitchFamily="2" charset="2"/>
              </a:rPr>
              <a:t>mmm</a:t>
            </a:r>
            <a:r>
              <a:rPr kumimoji="1" lang="en-US" altLang="ja-JP" sz="1800" b="1" dirty="0">
                <a:solidFill>
                  <a:srgbClr val="996600"/>
                </a:solidFill>
                <a:latin typeface="Arial Narrow" pitchFamily="34" charset="0"/>
                <a:ea typeface="ＭＳ Ｐゴシック" charset="-128"/>
                <a:sym typeface="Wingdings" pitchFamily="2" charset="2"/>
              </a:rPr>
              <a:t>)/ </a:t>
            </a:r>
            <a:r>
              <a:rPr kumimoji="1" lang="en-US" altLang="ja-JP" sz="1800" b="1" dirty="0">
                <a:solidFill>
                  <a:srgbClr val="996600"/>
                </a:solidFill>
                <a:latin typeface="Arial Narrow" pitchFamily="34" charset="0"/>
                <a:ea typeface="ＭＳ Ｐゴシック" charset="-128"/>
              </a:rPr>
              <a:t>Br(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Symbol" pitchFamily="18" charset="2"/>
                <a:ea typeface="ＭＳ Ｐゴシック" charset="-128"/>
              </a:rPr>
              <a:t>t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Arial Narrow" pitchFamily="34" charset="0"/>
                <a:ea typeface="ＭＳ Ｐゴシック" charset="-128"/>
                <a:sym typeface="Wingdings" pitchFamily="2" charset="2"/>
              </a:rPr>
              <a:t>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Symbol" pitchFamily="18" charset="2"/>
                <a:ea typeface="ＭＳ Ｐゴシック" charset="-128"/>
                <a:sym typeface="Wingdings" pitchFamily="2" charset="2"/>
              </a:rPr>
              <a:t>mg</a:t>
            </a:r>
            <a:r>
              <a:rPr kumimoji="1" lang="en-US" altLang="ja-JP" sz="1800" b="1" dirty="0">
                <a:solidFill>
                  <a:srgbClr val="996600"/>
                </a:solidFill>
                <a:latin typeface="Arial Narrow" pitchFamily="34" charset="0"/>
                <a:ea typeface="ＭＳ Ｐゴシック" charset="-128"/>
                <a:sym typeface="Wingdings" pitchFamily="2" charset="2"/>
              </a:rPr>
              <a:t>)  </a:t>
            </a:r>
            <a:r>
              <a:rPr kumimoji="1" lang="en-US" altLang="ja-JP" sz="1800" b="1" dirty="0">
                <a:solidFill>
                  <a:srgbClr val="996600"/>
                </a:solidFill>
                <a:latin typeface="Symbol" pitchFamily="18" charset="2"/>
                <a:ea typeface="ＭＳ Ｐゴシック" charset="-128"/>
                <a:sym typeface="Wingdings" pitchFamily="2" charset="2"/>
              </a:rPr>
              <a:t>@ </a:t>
            </a:r>
            <a:r>
              <a:rPr kumimoji="1" lang="en-US" altLang="ja-JP" sz="1800" b="1" dirty="0">
                <a:solidFill>
                  <a:srgbClr val="996600"/>
                </a:solidFill>
                <a:latin typeface="Arial Narrow" pitchFamily="34" charset="0"/>
                <a:ea typeface="ＭＳ Ｐゴシック" charset="-128"/>
                <a:sym typeface="Wingdings" pitchFamily="2" charset="2"/>
              </a:rPr>
              <a:t>1/440 </a:t>
            </a:r>
          </a:p>
          <a:p>
            <a:pPr>
              <a:lnSpc>
                <a:spcPct val="120000"/>
              </a:lnSpc>
            </a:pPr>
            <a:r>
              <a:rPr kumimoji="1" lang="en-US" altLang="ja-JP" sz="1800" b="1" dirty="0">
                <a:solidFill>
                  <a:srgbClr val="996600"/>
                </a:solidFill>
                <a:latin typeface="Arial Narrow" pitchFamily="34" charset="0"/>
                <a:ea typeface="ＭＳ Ｐゴシック" charset="-128"/>
              </a:rPr>
              <a:t>Br(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Symbol" pitchFamily="18" charset="2"/>
                <a:ea typeface="ＭＳ Ｐゴシック" charset="-128"/>
              </a:rPr>
              <a:t>t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Arial Narrow" pitchFamily="34" charset="0"/>
                <a:ea typeface="ＭＳ Ｐゴシック" charset="-128"/>
                <a:sym typeface="Wingdings" pitchFamily="2" charset="2"/>
              </a:rPr>
              <a:t>eee</a:t>
            </a:r>
            <a:r>
              <a:rPr kumimoji="1" lang="en-US" altLang="ja-JP" sz="1800" b="1" dirty="0">
                <a:solidFill>
                  <a:srgbClr val="996600"/>
                </a:solidFill>
                <a:latin typeface="Arial Narrow" pitchFamily="34" charset="0"/>
                <a:ea typeface="ＭＳ Ｐゴシック" charset="-128"/>
                <a:sym typeface="Wingdings" pitchFamily="2" charset="2"/>
              </a:rPr>
              <a:t>) / </a:t>
            </a:r>
            <a:r>
              <a:rPr kumimoji="1" lang="en-US" altLang="ja-JP" sz="1800" b="1" dirty="0">
                <a:solidFill>
                  <a:srgbClr val="996600"/>
                </a:solidFill>
                <a:latin typeface="Arial Narrow" pitchFamily="34" charset="0"/>
                <a:ea typeface="ＭＳ Ｐゴシック" charset="-128"/>
              </a:rPr>
              <a:t>Br(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Symbol" pitchFamily="18" charset="2"/>
                <a:ea typeface="ＭＳ Ｐゴシック" charset="-128"/>
              </a:rPr>
              <a:t>t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Arial Narrow" pitchFamily="34" charset="0"/>
                <a:ea typeface="ＭＳ Ｐゴシック" charset="-128"/>
                <a:sym typeface="Wingdings" pitchFamily="2" charset="2"/>
              </a:rPr>
              <a:t>e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Symbol" pitchFamily="18" charset="2"/>
                <a:ea typeface="ＭＳ Ｐゴシック" charset="-128"/>
                <a:sym typeface="Wingdings" pitchFamily="2" charset="2"/>
              </a:rPr>
              <a:t>g</a:t>
            </a:r>
            <a:r>
              <a:rPr kumimoji="1" lang="en-US" altLang="ja-JP" sz="1800" b="1" dirty="0">
                <a:solidFill>
                  <a:srgbClr val="996600"/>
                </a:solidFill>
                <a:latin typeface="Arial Narrow" pitchFamily="34" charset="0"/>
                <a:ea typeface="ＭＳ Ｐゴシック" charset="-128"/>
                <a:sym typeface="Wingdings" pitchFamily="2" charset="2"/>
              </a:rPr>
              <a:t>)   </a:t>
            </a:r>
            <a:r>
              <a:rPr kumimoji="1" lang="en-US" altLang="ja-JP" sz="1800" b="1" dirty="0">
                <a:solidFill>
                  <a:srgbClr val="996600"/>
                </a:solidFill>
                <a:latin typeface="Symbol" pitchFamily="18" charset="2"/>
                <a:ea typeface="ＭＳ Ｐゴシック" charset="-128"/>
                <a:sym typeface="Wingdings" pitchFamily="2" charset="2"/>
              </a:rPr>
              <a:t>@ </a:t>
            </a:r>
            <a:r>
              <a:rPr kumimoji="1" lang="en-US" altLang="ja-JP" sz="1800" b="1" dirty="0">
                <a:solidFill>
                  <a:srgbClr val="996600"/>
                </a:solidFill>
                <a:latin typeface="Arial Narrow" pitchFamily="34" charset="0"/>
                <a:ea typeface="ＭＳ Ｐゴシック" charset="-128"/>
                <a:sym typeface="Wingdings" pitchFamily="2" charset="2"/>
              </a:rPr>
              <a:t>1/94 </a:t>
            </a:r>
          </a:p>
          <a:p>
            <a:pPr>
              <a:lnSpc>
                <a:spcPct val="120000"/>
              </a:lnSpc>
            </a:pPr>
            <a:r>
              <a:rPr kumimoji="1" lang="en-US" altLang="ja-JP" sz="1800" b="1" dirty="0">
                <a:solidFill>
                  <a:srgbClr val="996600"/>
                </a:solidFill>
                <a:latin typeface="Arial Narrow" pitchFamily="34" charset="0"/>
                <a:ea typeface="ＭＳ Ｐゴシック" charset="-128"/>
              </a:rPr>
              <a:t>Br(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Symbol" pitchFamily="18" charset="2"/>
                <a:ea typeface="ＭＳ Ｐゴシック" charset="-128"/>
              </a:rPr>
              <a:t>t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Arial Narrow" pitchFamily="34" charset="0"/>
                <a:ea typeface="ＭＳ Ｐゴシック" charset="-128"/>
                <a:sym typeface="Wingdings" pitchFamily="2" charset="2"/>
              </a:rPr>
              <a:t>e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Symbol" pitchFamily="18" charset="2"/>
                <a:ea typeface="ＭＳ Ｐゴシック" charset="-128"/>
                <a:sym typeface="Wingdings" pitchFamily="2" charset="2"/>
              </a:rPr>
              <a:t>mm</a:t>
            </a:r>
            <a:r>
              <a:rPr kumimoji="1" lang="en-US" altLang="ja-JP" sz="1800" b="1" dirty="0">
                <a:solidFill>
                  <a:srgbClr val="996600"/>
                </a:solidFill>
                <a:latin typeface="Arial Narrow" pitchFamily="34" charset="0"/>
                <a:ea typeface="ＭＳ Ｐゴシック" charset="-128"/>
                <a:sym typeface="Wingdings" pitchFamily="2" charset="2"/>
              </a:rPr>
              <a:t>)/ </a:t>
            </a:r>
            <a:r>
              <a:rPr kumimoji="1" lang="en-US" altLang="ja-JP" sz="1800" b="1" dirty="0">
                <a:solidFill>
                  <a:srgbClr val="996600"/>
                </a:solidFill>
                <a:latin typeface="Arial Narrow" pitchFamily="34" charset="0"/>
                <a:ea typeface="ＭＳ Ｐゴシック" charset="-128"/>
              </a:rPr>
              <a:t>Br(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Symbol" pitchFamily="18" charset="2"/>
                <a:ea typeface="ＭＳ Ｐゴシック" charset="-128"/>
              </a:rPr>
              <a:t>t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Arial Narrow" pitchFamily="34" charset="0"/>
                <a:ea typeface="ＭＳ Ｐゴシック" charset="-128"/>
                <a:sym typeface="Wingdings" pitchFamily="2" charset="2"/>
              </a:rPr>
              <a:t>e</a:t>
            </a:r>
            <a:r>
              <a:rPr kumimoji="1" lang="en-US" altLang="ja-JP" sz="1800" b="1" dirty="0" err="1">
                <a:solidFill>
                  <a:srgbClr val="996600"/>
                </a:solidFill>
                <a:latin typeface="Symbol" pitchFamily="18" charset="2"/>
                <a:ea typeface="ＭＳ Ｐゴシック" charset="-128"/>
                <a:sym typeface="Wingdings" pitchFamily="2" charset="2"/>
              </a:rPr>
              <a:t>g</a:t>
            </a:r>
            <a:r>
              <a:rPr kumimoji="1" lang="en-US" altLang="ja-JP" sz="1800" b="1" dirty="0">
                <a:solidFill>
                  <a:srgbClr val="996600"/>
                </a:solidFill>
                <a:latin typeface="Arial Narrow" pitchFamily="34" charset="0"/>
                <a:ea typeface="ＭＳ Ｐゴシック" charset="-128"/>
                <a:sym typeface="Wingdings" pitchFamily="2" charset="2"/>
              </a:rPr>
              <a:t>)   </a:t>
            </a:r>
            <a:r>
              <a:rPr kumimoji="1" lang="en-US" altLang="ja-JP" sz="1800" b="1" dirty="0">
                <a:solidFill>
                  <a:srgbClr val="996600"/>
                </a:solidFill>
                <a:latin typeface="Symbol" pitchFamily="18" charset="2"/>
                <a:ea typeface="ＭＳ Ｐゴシック" charset="-128"/>
                <a:sym typeface="Wingdings" pitchFamily="2" charset="2"/>
              </a:rPr>
              <a:t>@ </a:t>
            </a:r>
            <a:r>
              <a:rPr kumimoji="1" lang="en-US" altLang="ja-JP" sz="1800" b="1" dirty="0">
                <a:solidFill>
                  <a:srgbClr val="996600"/>
                </a:solidFill>
                <a:latin typeface="Arial Narrow" pitchFamily="34" charset="0"/>
                <a:ea typeface="ＭＳ Ｐゴシック" charset="-128"/>
                <a:sym typeface="Wingdings" pitchFamily="2" charset="2"/>
              </a:rPr>
              <a:t>1/440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304800" y="5362575"/>
            <a:ext cx="66640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B-factories are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-factories too</a:t>
            </a:r>
            <a:r>
              <a:rPr lang="en-US" sz="2400" dirty="0">
                <a:latin typeface="Comic Sans MS" pitchFamily="66" charset="0"/>
              </a:rPr>
              <a:t>:</a:t>
            </a:r>
            <a:r>
              <a:rPr lang="en-US" sz="2400" dirty="0"/>
              <a:t> </a:t>
            </a:r>
          </a:p>
          <a:p>
            <a:r>
              <a:rPr lang="en-US" sz="2400" dirty="0">
                <a:sym typeface="Wingdings" pitchFamily="2" charset="2"/>
              </a:rPr>
              <a:t>                                                   </a:t>
            </a:r>
            <a:r>
              <a:rPr lang="en-US" sz="2400" dirty="0" smtClean="0">
                <a:sym typeface="Wingdings" pitchFamily="2" charset="2"/>
              </a:rPr>
              <a:t>                                        </a:t>
            </a:r>
            <a:endParaRPr lang="en-GB" sz="2000" dirty="0"/>
          </a:p>
        </p:txBody>
      </p:sp>
      <p:graphicFrame>
        <p:nvGraphicFramePr>
          <p:cNvPr id="9253" name="Object 37"/>
          <p:cNvGraphicFramePr>
            <a:graphicFrameLocks noChangeAspect="1"/>
          </p:cNvGraphicFramePr>
          <p:nvPr/>
        </p:nvGraphicFramePr>
        <p:xfrm>
          <a:off x="5436096" y="5805264"/>
          <a:ext cx="2532063" cy="446088"/>
        </p:xfrm>
        <a:graphic>
          <a:graphicData uri="http://schemas.openxmlformats.org/presentationml/2006/ole">
            <p:oleObj spid="_x0000_s91138" name="Equation" r:id="rId5" imgW="2019240" imgH="355320" progId="Equation.3">
              <p:embed/>
            </p:oleObj>
          </a:graphicData>
        </a:graphic>
      </p:graphicFrame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136525" y="1635125"/>
            <a:ext cx="856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t</a:t>
            </a:r>
            <a:r>
              <a:rPr lang="en-US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 </a:t>
            </a:r>
            <a:r>
              <a:rPr lang="en-US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mg</a:t>
            </a:r>
            <a:endParaRPr lang="en-GB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</a:endParaRP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7696200" y="1687513"/>
            <a:ext cx="838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t</a:t>
            </a:r>
            <a:r>
              <a:rPr lang="en-US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 </a:t>
            </a:r>
            <a:r>
              <a:rPr lang="en-US" b="1" dirty="0" err="1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b="1" dirty="0" err="1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endParaRPr lang="en-GB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</a:endParaRPr>
          </a:p>
        </p:txBody>
      </p:sp>
      <p:graphicFrame>
        <p:nvGraphicFramePr>
          <p:cNvPr id="9257" name="Object 41"/>
          <p:cNvGraphicFramePr>
            <a:graphicFrameLocks noChangeAspect="1"/>
          </p:cNvGraphicFramePr>
          <p:nvPr/>
        </p:nvGraphicFramePr>
        <p:xfrm>
          <a:off x="467544" y="5877272"/>
          <a:ext cx="4608512" cy="432048"/>
        </p:xfrm>
        <a:graphic>
          <a:graphicData uri="http://schemas.openxmlformats.org/presentationml/2006/ole">
            <p:oleObj spid="_x0000_s91139" name="Equazione" r:id="rId6" imgW="2806560" imgH="228600" progId="Equation.3">
              <p:embed/>
            </p:oleObj>
          </a:graphicData>
        </a:graphic>
      </p:graphicFrame>
      <p:cxnSp>
        <p:nvCxnSpPr>
          <p:cNvPr id="32" name="Connettore 2 31"/>
          <p:cNvCxnSpPr/>
          <p:nvPr/>
        </p:nvCxnSpPr>
        <p:spPr>
          <a:xfrm flipV="1">
            <a:off x="1043608" y="2708920"/>
            <a:ext cx="576064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251520" y="3068960"/>
            <a:ext cx="3183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Almost coincident;  limited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drawing resolution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4932040" y="2708920"/>
            <a:ext cx="259228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Fabrizio</a:t>
            </a:r>
            <a:r>
              <a:rPr lang="en-GB" dirty="0"/>
              <a:t> </a:t>
            </a:r>
            <a:r>
              <a:rPr lang="en-GB" dirty="0" err="1"/>
              <a:t>Cei</a:t>
            </a:r>
            <a:endParaRPr lang="en-GB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9C29-D616-4C93-9F8E-96BE353C4F8A}" type="slidenum">
              <a:rPr lang="en-GB"/>
              <a:pPr/>
              <a:t>49</a:t>
            </a:fld>
            <a:endParaRPr lang="en-GB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7560840" cy="9144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Symbol" pitchFamily="18" charset="2"/>
              </a:rPr>
              <a:t>t </a:t>
            </a:r>
            <a:r>
              <a:rPr lang="en-US" sz="4800" dirty="0">
                <a:latin typeface="Symbol" pitchFamily="18" charset="2"/>
                <a:sym typeface="Symbol" pitchFamily="18" charset="2"/>
              </a:rPr>
              <a:t></a:t>
            </a:r>
            <a:r>
              <a:rPr lang="en-US" sz="4800" dirty="0">
                <a:latin typeface="Symbol" pitchFamily="18" charset="2"/>
              </a:rPr>
              <a:t> </a:t>
            </a:r>
            <a:r>
              <a:rPr lang="en-US" sz="4800" dirty="0" smtClean="0">
                <a:latin typeface="Symbol" pitchFamily="18" charset="2"/>
              </a:rPr>
              <a:t>mg/</a:t>
            </a:r>
            <a:r>
              <a:rPr lang="en-US" sz="4800" dirty="0" err="1" smtClean="0"/>
              <a:t>e</a:t>
            </a:r>
            <a:r>
              <a:rPr lang="en-US" sz="4800" dirty="0" err="1" smtClean="0">
                <a:latin typeface="Symbol" pitchFamily="18" charset="2"/>
              </a:rPr>
              <a:t>g</a:t>
            </a:r>
            <a:r>
              <a:rPr lang="en-US" sz="4800" dirty="0" smtClean="0"/>
              <a:t> BABAR 1)</a:t>
            </a:r>
            <a:endParaRPr lang="en-GB" sz="4800" dirty="0"/>
          </a:p>
        </p:txBody>
      </p:sp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72816"/>
            <a:ext cx="4012109" cy="39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28797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1447800" y="1295400"/>
            <a:ext cx="38491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BABAR experiment at SLAC</a:t>
            </a:r>
            <a:endParaRPr lang="en-GB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898525" y="5732463"/>
            <a:ext cx="73965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BABAR Collaboration (</a:t>
            </a:r>
            <a:r>
              <a:rPr kumimoji="1"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B. </a:t>
            </a:r>
            <a:r>
              <a:rPr kumimoji="1" lang="en-US" altLang="ja-JP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Aubert</a:t>
            </a:r>
            <a:r>
              <a:rPr kumimoji="1"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 et </a:t>
            </a:r>
            <a:r>
              <a:rPr kumimoji="1" lang="en-US" altLang="ja-JP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al.)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hep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-ex/0908.2381v2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3140968"/>
            <a:ext cx="3321743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Data sample: </a:t>
            </a:r>
          </a:p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425.5 fb</a:t>
            </a:r>
            <a:r>
              <a:rPr lang="en-GB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-1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@Y(4S) + </a:t>
            </a:r>
          </a:p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90 fb</a:t>
            </a:r>
            <a:r>
              <a:rPr lang="en-GB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-1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off-peak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(963 </a:t>
            </a: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 7) x 10</a:t>
            </a:r>
            <a:r>
              <a:rPr lang="en-GB" sz="20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6</a:t>
            </a: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t</a:t>
            </a: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decays</a:t>
            </a:r>
            <a:endPara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sym typeface="Symbol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560840" cy="1143000"/>
          </a:xfrm>
        </p:spPr>
        <p:txBody>
          <a:bodyPr/>
          <a:lstStyle/>
          <a:p>
            <a:r>
              <a:rPr lang="en-GB" dirty="0" smtClean="0"/>
              <a:t>LFV: what and why 3)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Strong impact of LFV searches in particle physics development:</a:t>
            </a:r>
            <a:endParaRPr lang="en-GB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GB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beginning of </a:t>
            </a:r>
            <a:r>
              <a:rPr lang="en-GB" sz="1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lepton physics</a:t>
            </a:r>
            <a:r>
              <a:rPr lang="en-GB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;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Pontecorvo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&amp; Hincks, 1947)</a:t>
            </a:r>
            <a:endParaRPr lang="en-GB" sz="1600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Blip>
                <a:blip r:embed="rId2"/>
              </a:buBlip>
              <a:defRPr/>
            </a:pPr>
            <a:r>
              <a:rPr lang="en-GB" sz="1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universality</a:t>
            </a:r>
            <a:r>
              <a:rPr lang="en-GB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Fermi interaction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</a:t>
            </a:r>
            <a:r>
              <a:rPr lang="en-GB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standard model</a:t>
            </a:r>
            <a:r>
              <a:rPr lang="en-GB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;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(1955)</a:t>
            </a:r>
          </a:p>
          <a:p>
            <a:pPr>
              <a:buBlip>
                <a:blip r:embed="rId2"/>
              </a:buBlip>
              <a:defRPr/>
            </a:pPr>
            <a:r>
              <a:rPr lang="en-GB" sz="1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flavour physics</a:t>
            </a:r>
            <a:r>
              <a:rPr lang="en-GB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(&gt; 1960)</a:t>
            </a:r>
          </a:p>
          <a:p>
            <a:pPr>
              <a:buBlip>
                <a:blip r:embed="rId2"/>
              </a:buBlip>
              <a:defRPr/>
            </a:pPr>
            <a:r>
              <a:rPr lang="en-GB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possibility to explore </a:t>
            </a:r>
            <a:r>
              <a:rPr lang="en-GB" sz="1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high mass SUSY scale (&gt; 1000 </a:t>
            </a:r>
            <a:r>
              <a:rPr lang="en-GB" sz="16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TeV</a:t>
            </a:r>
            <a:r>
              <a:rPr lang="en-GB" sz="1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r>
              <a:rPr lang="en-GB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give insights about </a:t>
            </a:r>
            <a:r>
              <a:rPr lang="en-GB" sz="1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large mass range, parity violation, number of generations</a:t>
            </a:r>
            <a:r>
              <a:rPr lang="en-GB" sz="1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...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(now)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en-GB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" name="Picture 4" descr="Masiero_LFV_fig11b"/>
          <p:cNvPicPr>
            <a:picLocks noChangeAspect="1" noChangeArrowheads="1"/>
          </p:cNvPicPr>
          <p:nvPr/>
        </p:nvPicPr>
        <p:blipFill>
          <a:blip r:embed="rId3" cstate="print"/>
          <a:srcRect l="10445" t="13521" r="2557" b="11522"/>
          <a:stretch>
            <a:fillRect/>
          </a:stretch>
        </p:blipFill>
        <p:spPr bwMode="auto">
          <a:xfrm>
            <a:off x="611560" y="3356992"/>
            <a:ext cx="4219300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71600" y="3429000"/>
            <a:ext cx="3168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(L. </a:t>
            </a:r>
            <a:r>
              <a:rPr lang="en-GB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Cabibbi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et al., </a:t>
            </a:r>
            <a:endParaRPr lang="en-GB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Phys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Rev. 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D74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011701, 2006)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9512" y="3356992"/>
            <a:ext cx="461665" cy="194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BR(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 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GB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GB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)/10</a:t>
            </a:r>
            <a:r>
              <a:rPr lang="en-GB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-11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419872" y="6021288"/>
            <a:ext cx="135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</a:t>
            </a:r>
            <a:r>
              <a:rPr lang="en-GB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1/2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</a:t>
            </a:r>
            <a:r>
              <a:rPr lang="en-GB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GeV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932040" y="3356992"/>
            <a:ext cx="4049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Examples of recent predictions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2309" t="6897" b="3438"/>
          <a:stretch>
            <a:fillRect/>
          </a:stretch>
        </p:blipFill>
        <p:spPr bwMode="auto">
          <a:xfrm>
            <a:off x="4932040" y="3717032"/>
            <a:ext cx="304564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ttore 2 16"/>
          <p:cNvCxnSpPr/>
          <p:nvPr/>
        </p:nvCxnSpPr>
        <p:spPr>
          <a:xfrm rot="10800000" flipV="1">
            <a:off x="6444208" y="4653136"/>
            <a:ext cx="180020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rot="10800000">
            <a:off x="6372200" y="5517232"/>
            <a:ext cx="1800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27" idx="1"/>
          </p:cNvCxnSpPr>
          <p:nvPr/>
        </p:nvCxnSpPr>
        <p:spPr>
          <a:xfrm rot="10800000">
            <a:off x="5796136" y="5805267"/>
            <a:ext cx="2160240" cy="3852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rot="10800000">
            <a:off x="6012160" y="5661248"/>
            <a:ext cx="180020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8316416" y="4437112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MEG</a:t>
            </a:r>
            <a:endParaRPr lang="en-GB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8165847" y="5373216"/>
            <a:ext cx="97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Super B</a:t>
            </a:r>
            <a:endParaRPr lang="en-GB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7956376" y="6021288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MEGA</a:t>
            </a:r>
            <a:endParaRPr lang="en-GB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782730" y="5733256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Babar+Belle</a:t>
            </a:r>
            <a:endParaRPr lang="en-GB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5975648" y="3861048"/>
            <a:ext cx="3168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(L. </a:t>
            </a:r>
            <a:r>
              <a:rPr lang="en-GB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Cabibbi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et al., </a:t>
            </a:r>
            <a:endParaRPr lang="en-GB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hep-ph 0909.2501</a:t>
            </a:r>
            <a:endParaRPr lang="en-GB" sz="1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21 July 2010</a:t>
            </a:r>
            <a:endParaRPr lang="en-GB" sz="16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 b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Fabrizio</a:t>
            </a:r>
            <a:r>
              <a:rPr lang="en-GB" sz="16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1600" b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Cei</a:t>
            </a:r>
            <a:endParaRPr lang="en-GB" sz="16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14B0-54EB-4197-AD31-031A34683957}" type="slidenum">
              <a:rPr lang="en-GB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pPr/>
              <a:t>50</a:t>
            </a:fld>
            <a:endParaRPr lang="en-GB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506072" cy="838200"/>
          </a:xfrm>
        </p:spPr>
        <p:txBody>
          <a:bodyPr/>
          <a:lstStyle/>
          <a:p>
            <a:r>
              <a:rPr lang="en-US" dirty="0">
                <a:latin typeface="Symbol" pitchFamily="18" charset="2"/>
              </a:rPr>
              <a:t>t </a:t>
            </a:r>
            <a:r>
              <a:rPr lang="en-US" dirty="0">
                <a:latin typeface="Symbol" pitchFamily="18" charset="2"/>
                <a:sym typeface="Symbol" pitchFamily="18" charset="2"/>
              </a:rPr>
              <a:t>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mg/</a:t>
            </a:r>
            <a:r>
              <a:rPr lang="en-US" dirty="0" err="1" smtClean="0"/>
              <a:t>e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dirty="0" smtClean="0"/>
              <a:t> BABAR 2)</a:t>
            </a:r>
            <a:endParaRPr lang="en-GB" dirty="0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51520" y="1340768"/>
            <a:ext cx="5655715" cy="188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Search strategy: divide the “event world”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in 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two </a:t>
            </a:r>
            <a:r>
              <a:rPr 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emispheres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and look for </a:t>
            </a:r>
            <a:r>
              <a:rPr lang="en-US" sz="20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t</a:t>
            </a:r>
            <a:r>
              <a:rPr lang="en-US" sz="2000" b="1" baseline="300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+</a:t>
            </a:r>
            <a:r>
              <a:rPr lang="en-US" sz="20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t</a:t>
            </a:r>
            <a:r>
              <a:rPr lang="en-US" sz="2000" b="1" baseline="30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pairs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one </a:t>
            </a:r>
            <a:r>
              <a:rPr lang="en-US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candidate LFV decay</a:t>
            </a:r>
            <a:r>
              <a:rPr lang="en-US" sz="20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in the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“signal side”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and </a:t>
            </a:r>
            <a:r>
              <a:rPr lang="en-US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one SM decay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in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tag-side”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  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95400"/>
            <a:ext cx="290497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41" name="Line 5"/>
          <p:cNvSpPr>
            <a:spLocks noChangeShapeType="1"/>
          </p:cNvSpPr>
          <p:nvPr/>
        </p:nvSpPr>
        <p:spPr bwMode="auto">
          <a:xfrm flipH="1" flipV="1">
            <a:off x="6324600" y="1905000"/>
            <a:ext cx="47600" cy="11639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 flipH="1" flipV="1">
            <a:off x="7848600" y="2209800"/>
            <a:ext cx="323800" cy="9311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940152" y="2996952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tag-side</a:t>
            </a:r>
            <a:endParaRPr lang="en-GB" sz="1800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7596336" y="3140968"/>
            <a:ext cx="130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signal-side</a:t>
            </a:r>
            <a:endParaRPr lang="en-GB" sz="1800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251520" y="3645024"/>
            <a:ext cx="83529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Main backgrounds from 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t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decays,    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pairs,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radiative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processes (e.g.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US" sz="2000" b="1" baseline="300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US" sz="20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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/>
              </a:rPr>
              <a:t>m</a:t>
            </a:r>
            <a:r>
              <a:rPr lang="en-US" sz="2000" b="1" baseline="300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+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/>
              </a:rPr>
              <a:t>m</a:t>
            </a:r>
            <a:r>
              <a:rPr lang="en-US" sz="20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-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/>
              </a:rPr>
              <a:t>g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)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251520" y="4365104"/>
            <a:ext cx="86409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In the signal side, look for 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one single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muon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(electron)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plus 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 least one photon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;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then, look at the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mg (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)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invariant mass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r>
              <a:rPr lang="en-US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EC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endParaRPr lang="en-US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it should 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be 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= </a:t>
            </a:r>
            <a:r>
              <a:rPr lang="en-US" sz="20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r>
              <a:rPr lang="en-US" sz="2000" b="1" baseline="-25000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t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) and to the energy difference in CM frame </a:t>
            </a:r>
            <a:endParaRPr lang="en-US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(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</a:t>
            </a:r>
            <a:r>
              <a:rPr lang="en-US" sz="2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</a:t>
            </a:r>
            <a:r>
              <a:rPr lang="en-US" sz="2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+E</a:t>
            </a:r>
            <a:r>
              <a:rPr lang="en-US" sz="2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r>
              <a:rPr 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CM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E</a:t>
            </a:r>
            <a:r>
              <a:rPr lang="en-US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/2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(it should be zero).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65550" name="Object 14"/>
          <p:cNvGraphicFramePr>
            <a:graphicFrameLocks noChangeAspect="1"/>
          </p:cNvGraphicFramePr>
          <p:nvPr/>
        </p:nvGraphicFramePr>
        <p:xfrm>
          <a:off x="4355976" y="3717032"/>
          <a:ext cx="330200" cy="241300"/>
        </p:xfrm>
        <a:graphic>
          <a:graphicData uri="http://schemas.openxmlformats.org/presentationml/2006/ole">
            <p:oleObj spid="_x0000_s94210" name="Equation" r:id="rId4" imgW="330120" imgH="241200" progId="Equation.3">
              <p:embed/>
            </p:oleObj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8244408" y="234888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GB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/>
          <a:lstStyle/>
          <a:p>
            <a:r>
              <a:rPr lang="en-GB" dirty="0" smtClean="0">
                <a:latin typeface="Symbol" pitchFamily="18" charset="2"/>
              </a:rPr>
              <a:t>t </a:t>
            </a:r>
            <a:r>
              <a:rPr lang="en-GB" dirty="0" smtClean="0">
                <a:latin typeface="Symbol" pitchFamily="18" charset="2"/>
                <a:sym typeface="Symbol"/>
              </a:rPr>
              <a:t> </a:t>
            </a:r>
            <a:r>
              <a:rPr lang="en-GB" dirty="0" smtClean="0">
                <a:latin typeface="Symbol" pitchFamily="18" charset="2"/>
              </a:rPr>
              <a:t>mg/</a:t>
            </a:r>
            <a:r>
              <a:rPr lang="en-GB" dirty="0" err="1" smtClean="0"/>
              <a:t>e</a:t>
            </a:r>
            <a:r>
              <a:rPr lang="en-GB" dirty="0" err="1" smtClean="0">
                <a:latin typeface="Symbol" pitchFamily="18" charset="2"/>
              </a:rPr>
              <a:t>g</a:t>
            </a:r>
            <a:r>
              <a:rPr lang="en-GB" dirty="0" smtClean="0"/>
              <a:t> BABAR 3)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51</a:t>
            </a:fld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r="1717" b="1064"/>
          <a:stretch>
            <a:fillRect/>
          </a:stretch>
        </p:blipFill>
        <p:spPr bwMode="auto">
          <a:xfrm>
            <a:off x="467544" y="1340768"/>
            <a:ext cx="34563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25760" y="4725144"/>
            <a:ext cx="889248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Green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ellipse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(2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’s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):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events observed    2 (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), 0 (e) </a:t>
            </a: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</a:t>
            </a:r>
            <a:r>
              <a:rPr lang="en-US" sz="2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efficiency (6.1 </a:t>
            </a:r>
            <a:r>
              <a:rPr lang="en-US" sz="2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 0.5)</a:t>
            </a:r>
            <a:r>
              <a:rPr lang="en-US" sz="2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% (</a:t>
            </a:r>
            <a:r>
              <a:rPr lang="en-US" sz="2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sz="2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events expected   3.6 (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1.6 (e) 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</a:t>
            </a:r>
            <a:r>
              <a:rPr lang="en-US" sz="2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(3.9 </a:t>
            </a:r>
            <a:r>
              <a:rPr lang="en-US" sz="2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 0.3)</a:t>
            </a:r>
            <a:r>
              <a:rPr lang="en-US" sz="2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% (e)</a:t>
            </a:r>
            <a:endParaRPr lang="en-US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 U</a:t>
            </a:r>
            <a:r>
              <a:rPr lang="en-US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pper Limit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@ 90% C.L.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BR(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t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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mg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&lt;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4.4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x 10</a:t>
            </a:r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-8</a:t>
            </a:r>
            <a:r>
              <a:rPr lang="en-US" sz="24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BR(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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&lt; 3.3 x 10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-8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050"/>
          <a:stretch>
            <a:fillRect/>
          </a:stretch>
        </p:blipFill>
        <p:spPr bwMode="auto">
          <a:xfrm>
            <a:off x="4860032" y="1340768"/>
            <a:ext cx="3440322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3059832" y="364502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mg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524328" y="3717032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GB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21 July 2010</a:t>
            </a:r>
            <a:endParaRPr lang="en-GB" sz="16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 b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Fabrizio</a:t>
            </a:r>
            <a:r>
              <a:rPr lang="en-GB" sz="16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1600" b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Cei</a:t>
            </a:r>
            <a:endParaRPr lang="en-GB" sz="16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ADA9-D444-4396-AB13-85F036B99C37}" type="slidenum">
              <a:rPr lang="en-GB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pPr/>
              <a:t>52</a:t>
            </a:fld>
            <a:endParaRPr lang="en-GB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7315200" cy="990600"/>
          </a:xfrm>
        </p:spPr>
        <p:txBody>
          <a:bodyPr/>
          <a:lstStyle/>
          <a:p>
            <a:r>
              <a:rPr lang="en-US" dirty="0">
                <a:latin typeface="Symbol" pitchFamily="18" charset="2"/>
              </a:rPr>
              <a:t>t </a:t>
            </a:r>
            <a:r>
              <a:rPr lang="en-US" dirty="0">
                <a:latin typeface="Symbol" pitchFamily="18" charset="2"/>
                <a:sym typeface="Symbol" pitchFamily="18" charset="2"/>
              </a:rPr>
              <a:t>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mg/</a:t>
            </a:r>
            <a:r>
              <a:rPr lang="en-US" dirty="0" err="1" smtClean="0"/>
              <a:t>e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dirty="0" smtClean="0"/>
              <a:t> BELLE 1)</a:t>
            </a:r>
            <a:endParaRPr lang="en-GB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343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11560" y="5949280"/>
            <a:ext cx="71833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BELLE Collaboration (K. Abe et al.),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B666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2008) 16-22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0" y="1265238"/>
            <a:ext cx="9143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BELLE 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experiment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KEKB: </a:t>
            </a:r>
            <a:r>
              <a:rPr lang="en-US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asymmetric </a:t>
            </a:r>
            <a:r>
              <a:rPr lang="en-US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US" baseline="30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+</a:t>
            </a:r>
            <a:r>
              <a:rPr lang="en-US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US" baseline="30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</a:t>
            </a:r>
            <a:r>
              <a:rPr lang="en-US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collider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with energy peak at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Y(4S)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0" y="1700808"/>
            <a:ext cx="4431021" cy="1323439"/>
          </a:xfrm>
          <a:prstGeom prst="rect">
            <a:avLst/>
          </a:prstGeom>
          <a:solidFill>
            <a:srgbClr val="CCEC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Data sample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:</a:t>
            </a:r>
          </a:p>
          <a:p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Integrated luminosity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535</a:t>
            </a:r>
            <a:r>
              <a:rPr lang="en-US" sz="2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fb</a:t>
            </a:r>
            <a:r>
              <a:rPr lang="en-US" sz="2000" b="1" baseline="30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-1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</a:t>
            </a: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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4.77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10</a:t>
            </a:r>
            <a:r>
              <a:rPr lang="en-US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8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t</a:t>
            </a:r>
            <a:r>
              <a:rPr lang="en-US" sz="2000" b="1" baseline="30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t</a:t>
            </a:r>
            <a:r>
              <a:rPr lang="en-US" sz="20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pairs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en-GB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9512" y="2996952"/>
            <a:ext cx="43924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Similar search strategy: </a:t>
            </a:r>
          </a:p>
          <a:p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look for </a:t>
            </a:r>
            <a:r>
              <a:rPr lang="en-US" sz="16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two opposite charge tracks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endParaRPr lang="en-US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accompanied in </a:t>
            </a:r>
            <a:r>
              <a:rPr lang="en-US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“signal-side</a:t>
            </a:r>
            <a:r>
              <a:rPr lang="en-U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”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by </a:t>
            </a:r>
            <a:r>
              <a:rPr lang="en-US" sz="16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one or </a:t>
            </a:r>
            <a:endParaRPr lang="en-US" sz="1600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en-US" sz="16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more </a:t>
            </a:r>
            <a:r>
              <a:rPr lang="en-US" sz="16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photons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;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background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from </a:t>
            </a:r>
            <a:endParaRPr lang="en-US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</a:t>
            </a:r>
            <a:r>
              <a:rPr 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US" sz="1600" baseline="30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+</a:t>
            </a:r>
            <a:r>
              <a:rPr 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US" sz="16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 </a:t>
            </a:r>
            <a:r>
              <a:rPr 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/>
              </a:rPr>
              <a:t>m</a:t>
            </a:r>
            <a:r>
              <a:rPr lang="en-US" sz="1600" baseline="30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+</a:t>
            </a:r>
            <a:r>
              <a:rPr 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/>
              </a:rPr>
              <a:t>m</a:t>
            </a:r>
            <a:r>
              <a:rPr lang="en-US" sz="16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-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 (</a:t>
            </a:r>
            <a:r>
              <a:rPr 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e</a:t>
            </a:r>
            <a:r>
              <a:rPr lang="en-US" sz="1600" baseline="30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+</a:t>
            </a:r>
            <a:r>
              <a:rPr 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e</a:t>
            </a:r>
            <a:r>
              <a:rPr lang="en-US" sz="16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-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/>
              </a:rPr>
              <a:t>)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/>
              </a:rPr>
              <a:t>g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radiation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initial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state;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reduce other background by </a:t>
            </a:r>
            <a:r>
              <a:rPr lang="en-US" sz="16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cuts on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</a:t>
            </a:r>
            <a:r>
              <a:rPr lang="en-US" sz="16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missing quantities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;  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examine surviving events in the plane 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E,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</a:t>
            </a:r>
            <a:r>
              <a:rPr lang="en-US" sz="1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US" sz="1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/e-</a:t>
            </a:r>
            <a:r>
              <a:rPr lang="en-US" sz="1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; </a:t>
            </a:r>
            <a:endParaRPr lang="en-US" sz="1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21 July 2010</a:t>
            </a:r>
            <a:endParaRPr lang="en-GB" sz="16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 b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Fabrizio</a:t>
            </a:r>
            <a:r>
              <a:rPr lang="en-GB" sz="16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1600" b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Cei</a:t>
            </a:r>
            <a:endParaRPr lang="en-GB" sz="16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DA58-73F1-4EF8-87C3-C628CBB83541}" type="slidenum">
              <a:rPr lang="en-GB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pPr/>
              <a:t>53</a:t>
            </a:fld>
            <a:endParaRPr lang="en-GB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510264" cy="762000"/>
          </a:xfrm>
        </p:spPr>
        <p:txBody>
          <a:bodyPr/>
          <a:lstStyle/>
          <a:p>
            <a:r>
              <a:rPr lang="en-US" dirty="0">
                <a:latin typeface="Symbol" pitchFamily="18" charset="2"/>
              </a:rPr>
              <a:t>t </a:t>
            </a:r>
            <a:r>
              <a:rPr lang="en-US" dirty="0">
                <a:latin typeface="Symbol" pitchFamily="18" charset="2"/>
                <a:sym typeface="Symbol" pitchFamily="18" charset="2"/>
              </a:rPr>
              <a:t>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mg/</a:t>
            </a:r>
            <a:r>
              <a:rPr lang="en-US" dirty="0" err="1" smtClean="0"/>
              <a:t>e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dirty="0" smtClean="0"/>
              <a:t> BELLE 2)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360489" cy="4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ttore 2 17"/>
          <p:cNvCxnSpPr/>
          <p:nvPr/>
        </p:nvCxnSpPr>
        <p:spPr>
          <a:xfrm rot="10800000">
            <a:off x="2843808" y="1484784"/>
            <a:ext cx="122413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rot="10800000">
            <a:off x="2699792" y="1628800"/>
            <a:ext cx="1080120" cy="21602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851920" y="170080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ellipse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3" name="Connettore 2 22"/>
          <p:cNvCxnSpPr/>
          <p:nvPr/>
        </p:nvCxnSpPr>
        <p:spPr>
          <a:xfrm rot="10800000" flipV="1">
            <a:off x="2051720" y="4293096"/>
            <a:ext cx="936104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2987824" y="407707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Data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5" name="Connettore 2 24"/>
          <p:cNvCxnSpPr/>
          <p:nvPr/>
        </p:nvCxnSpPr>
        <p:spPr>
          <a:xfrm rot="10800000" flipV="1">
            <a:off x="2411760" y="4581128"/>
            <a:ext cx="936104" cy="5040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275856" y="443711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Signal MC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3" y="1124744"/>
            <a:ext cx="346470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asellaDiTesto 27"/>
          <p:cNvSpPr txBox="1"/>
          <p:nvPr/>
        </p:nvSpPr>
        <p:spPr>
          <a:xfrm>
            <a:off x="4067944" y="126876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ellipse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9" name="Connettore 2 28"/>
          <p:cNvCxnSpPr/>
          <p:nvPr/>
        </p:nvCxnSpPr>
        <p:spPr>
          <a:xfrm>
            <a:off x="5436096" y="1556792"/>
            <a:ext cx="1872208" cy="72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V="1">
            <a:off x="5076056" y="1772816"/>
            <a:ext cx="2148140" cy="18466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stCxn id="24" idx="3"/>
          </p:cNvCxnSpPr>
          <p:nvPr/>
        </p:nvCxnSpPr>
        <p:spPr>
          <a:xfrm>
            <a:off x="3704687" y="4261738"/>
            <a:ext cx="2811529" cy="75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4499992" y="4797152"/>
            <a:ext cx="2592288" cy="5040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1916088" y="134915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mg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7020272" y="3212976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GB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0" y="5949280"/>
            <a:ext cx="907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Maximum likelihood fit to signal &amp;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bck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UL: </a:t>
            </a: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BR(</a:t>
            </a:r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t</a:t>
            </a:r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</a:t>
            </a:r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mg</a:t>
            </a: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&lt; 4.5 x 10</a:t>
            </a:r>
            <a:r>
              <a:rPr lang="en-GB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-8</a:t>
            </a: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BR(</a:t>
            </a:r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t</a:t>
            </a:r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</a:t>
            </a:r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&lt; 1.2 x 10</a:t>
            </a:r>
            <a:r>
              <a:rPr lang="en-GB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-7</a:t>
            </a:r>
            <a:endParaRPr lang="en-GB" sz="16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21 July 2010</a:t>
            </a:r>
            <a:endParaRPr lang="en-GB" sz="16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 b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Fabrizio</a:t>
            </a:r>
            <a:r>
              <a:rPr lang="en-GB" sz="16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1600" b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Cei</a:t>
            </a:r>
            <a:endParaRPr lang="en-GB" sz="16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9633-8E61-4CF4-9C7B-CA47B8164DAF}" type="slidenum">
              <a:rPr lang="en-GB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pPr/>
              <a:t>54</a:t>
            </a:fld>
            <a:endParaRPr lang="en-GB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7501880" cy="834008"/>
          </a:xfrm>
        </p:spPr>
        <p:txBody>
          <a:bodyPr/>
          <a:lstStyle/>
          <a:p>
            <a:r>
              <a:rPr lang="en-US" dirty="0">
                <a:latin typeface="Symbol" pitchFamily="18" charset="2"/>
              </a:rPr>
              <a:t>t </a:t>
            </a:r>
            <a:r>
              <a:rPr lang="en-US" dirty="0">
                <a:latin typeface="Symbol" pitchFamily="18" charset="2"/>
                <a:sym typeface="Symbol" pitchFamily="18" charset="2"/>
              </a:rPr>
              <a:t>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i="1" dirty="0" err="1">
                <a:latin typeface="Times New Roman" pitchFamily="18" charset="0"/>
              </a:rPr>
              <a:t>lll</a:t>
            </a:r>
            <a:r>
              <a:rPr lang="en-US" dirty="0"/>
              <a:t> </a:t>
            </a:r>
            <a:r>
              <a:rPr lang="en-US" dirty="0" smtClean="0"/>
              <a:t>BABAR</a:t>
            </a:r>
            <a:endParaRPr lang="en-GB" dirty="0"/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2286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660232" y="1484784"/>
            <a:ext cx="23166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Same tag-side; </a:t>
            </a:r>
            <a:endParaRPr lang="en-US" sz="16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signal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side with </a:t>
            </a:r>
          </a:p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three charged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tracks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Data sample </a:t>
            </a:r>
            <a:r>
              <a:rPr lang="en-US" sz="1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468 fb</a:t>
            </a:r>
            <a:r>
              <a:rPr lang="en-US" sz="1600" b="1" baseline="30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-1</a:t>
            </a:r>
            <a:endParaRPr lang="en-GB" sz="1600" b="1" baseline="3000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4499992" y="2636912"/>
            <a:ext cx="46201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Main backgrounds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from          and </a:t>
            </a:r>
          </a:p>
          <a:p>
            <a:r>
              <a:rPr lang="en-US" sz="20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Bhabha</a:t>
            </a:r>
            <a:r>
              <a:rPr lang="en-US" sz="2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pairs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; </a:t>
            </a:r>
            <a:r>
              <a:rPr lang="en-US" sz="2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very </a:t>
            </a:r>
            <a:r>
              <a:rPr lang="en-US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low background </a:t>
            </a:r>
          </a:p>
          <a:p>
            <a:r>
              <a:rPr lang="en-US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the search window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  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Search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still based on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invariant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mass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;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excess observed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88064" name="Object 0"/>
          <p:cNvGraphicFramePr>
            <a:graphicFrameLocks noChangeAspect="1"/>
          </p:cNvGraphicFramePr>
          <p:nvPr/>
        </p:nvGraphicFramePr>
        <p:xfrm>
          <a:off x="7596336" y="2708920"/>
          <a:ext cx="368300" cy="304800"/>
        </p:xfrm>
        <a:graphic>
          <a:graphicData uri="http://schemas.openxmlformats.org/presentationml/2006/ole">
            <p:oleObj spid="_x0000_s93186" name="Equation" r:id="rId4" imgW="368280" imgH="304560" progId="Equation.3">
              <p:embed/>
            </p:oleObj>
          </a:graphicData>
        </a:graphic>
      </p:graphicFrame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962400" y="9937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kumimoji="1" lang="en-US" altLang="ja-JP" sz="1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2123728" y="1052736"/>
            <a:ext cx="51523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BABAR Collaboration: </a:t>
            </a:r>
            <a:r>
              <a:rPr kumimoji="1" lang="en-US" altLang="ja-JP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arXiv</a:t>
            </a:r>
            <a:r>
              <a:rPr kumimoji="1" lang="en-US" altLang="ja-JP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: 1002.4550v1</a:t>
            </a:r>
            <a:endParaRPr kumimoji="1" lang="en-GB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t="2593" r="5716" b="4042"/>
          <a:stretch>
            <a:fillRect/>
          </a:stretch>
        </p:blipFill>
        <p:spPr bwMode="auto">
          <a:xfrm>
            <a:off x="395536" y="1412776"/>
            <a:ext cx="37125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3" y="4221083"/>
            <a:ext cx="4068000" cy="174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3368060" y="5949280"/>
            <a:ext cx="5775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U.L. Range: (1.8 ÷ 3.3) x 10</a:t>
            </a:r>
            <a:r>
              <a:rPr lang="en-GB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-8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(90% C.L.)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21 July 2010</a:t>
            </a:r>
            <a:endParaRPr lang="en-GB" sz="16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 b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Fabrizio</a:t>
            </a:r>
            <a:r>
              <a:rPr lang="en-GB" sz="16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1600" b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Cei</a:t>
            </a:r>
            <a:endParaRPr lang="en-GB" sz="16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00AC-C8C8-4299-BF5E-311EDB0FF7F8}" type="slidenum">
              <a:rPr lang="en-GB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pPr/>
              <a:t>55</a:t>
            </a:fld>
            <a:endParaRPr lang="en-GB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16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7586464" cy="801960"/>
          </a:xfrm>
        </p:spPr>
        <p:txBody>
          <a:bodyPr/>
          <a:lstStyle/>
          <a:p>
            <a:r>
              <a:rPr lang="en-US" dirty="0">
                <a:latin typeface="Symbol" pitchFamily="18" charset="2"/>
              </a:rPr>
              <a:t>t </a:t>
            </a:r>
            <a:r>
              <a:rPr lang="en-US" dirty="0">
                <a:latin typeface="Symbol" pitchFamily="18" charset="2"/>
                <a:sym typeface="Symbol" pitchFamily="18" charset="2"/>
              </a:rPr>
              <a:t>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i="1" dirty="0" err="1">
                <a:latin typeface="Times New Roman" pitchFamily="18" charset="0"/>
              </a:rPr>
              <a:t>lll</a:t>
            </a:r>
            <a:r>
              <a:rPr lang="en-US" i="1">
                <a:latin typeface="Times New Roman" pitchFamily="18" charset="0"/>
              </a:rPr>
              <a:t> </a:t>
            </a:r>
            <a:r>
              <a:rPr lang="en-US" smtClean="0"/>
              <a:t>BELLE</a:t>
            </a:r>
            <a:endParaRPr lang="en-GB" dirty="0"/>
          </a:p>
        </p:txBody>
      </p:sp>
      <p:sp>
        <p:nvSpPr>
          <p:cNvPr id="71683" name="Text Box 2051"/>
          <p:cNvSpPr txBox="1">
            <a:spLocks noChangeArrowheads="1"/>
          </p:cNvSpPr>
          <p:nvPr/>
        </p:nvSpPr>
        <p:spPr bwMode="auto">
          <a:xfrm>
            <a:off x="152400" y="1143000"/>
            <a:ext cx="5211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BELLE Collaboration 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PL 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B687 </a:t>
            </a:r>
            <a:r>
              <a:rPr kumimoji="1"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(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-128"/>
              </a:rPr>
              <a:t>2010) 139-143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71686" name="Text Box 2054"/>
          <p:cNvSpPr txBox="1">
            <a:spLocks noChangeArrowheads="1"/>
          </p:cNvSpPr>
          <p:nvPr/>
        </p:nvSpPr>
        <p:spPr bwMode="auto">
          <a:xfrm>
            <a:off x="251520" y="1700808"/>
            <a:ext cx="48965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Data sample </a:t>
            </a:r>
            <a:r>
              <a:rPr lang="en-US" sz="2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782 </a:t>
            </a:r>
            <a:r>
              <a:rPr lang="en-US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fb</a:t>
            </a:r>
            <a:r>
              <a:rPr lang="en-US" sz="2000" b="1" baseline="300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-1</a:t>
            </a:r>
            <a:endParaRPr lang="en-US" sz="2000" b="1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endParaRPr lang="en-US" sz="2000" b="1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en-US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Very low background as </a:t>
            </a:r>
            <a:r>
              <a:rPr lang="en-US" sz="2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 BABAR.</a:t>
            </a:r>
            <a:endParaRPr lang="en-GB" sz="2000" b="1" dirty="0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582" t="1154" r="6688" b="1894"/>
          <a:stretch>
            <a:fillRect/>
          </a:stretch>
        </p:blipFill>
        <p:spPr bwMode="auto">
          <a:xfrm>
            <a:off x="5614282" y="1052736"/>
            <a:ext cx="3529718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4700" b="10127"/>
          <a:stretch>
            <a:fillRect/>
          </a:stretch>
        </p:blipFill>
        <p:spPr bwMode="auto">
          <a:xfrm>
            <a:off x="0" y="2852936"/>
            <a:ext cx="5597971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79512" y="450912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U.L. Range: (1.5 ÷ 2.7) x 10</a:t>
            </a:r>
            <a:r>
              <a:rPr lang="en-GB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-8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(90% C.L.)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51520" y="5229200"/>
            <a:ext cx="48926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/>
              <a:buChar char="t"/>
            </a:pP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 3l search as no irreducible </a:t>
            </a:r>
            <a:r>
              <a:rPr lang="en-GB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bck</a:t>
            </a: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</a:p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(no photons   no problems with initial </a:t>
            </a:r>
          </a:p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state radiation)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Very briefly: </a:t>
            </a:r>
            <a:r>
              <a:rPr lang="en-GB" dirty="0" smtClean="0">
                <a:latin typeface="Symbol" pitchFamily="18" charset="2"/>
              </a:rPr>
              <a:t>t </a:t>
            </a:r>
            <a:r>
              <a:rPr lang="en-GB" dirty="0" smtClean="0">
                <a:sym typeface="Symbol"/>
              </a:rPr>
              <a:t> </a:t>
            </a:r>
            <a:r>
              <a:rPr lang="en-GB" dirty="0" err="1" smtClean="0">
                <a:sym typeface="Symbol"/>
              </a:rPr>
              <a:t>l+h</a:t>
            </a:r>
            <a:r>
              <a:rPr lang="en-GB" dirty="0" smtClean="0">
                <a:sym typeface="Symbol"/>
              </a:rPr>
              <a:t> (2h)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56</a:t>
            </a:fld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97320" y="1556792"/>
            <a:ext cx="894668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Both BELLE and BABAR reported results on </a:t>
            </a: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searches for LFV </a:t>
            </a: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t</a:t>
            </a: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decays 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involving one lepton (e or </a:t>
            </a: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and one or two hadrons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(2006 – 2010).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Three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cathegories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t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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l + V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(vector meson: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f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w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...)</a:t>
            </a:r>
          </a:p>
          <a:p>
            <a:pPr>
              <a:buBlip>
                <a:blip r:embed="rId2"/>
              </a:buBlip>
            </a:pP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t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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 + h</a:t>
            </a:r>
            <a:r>
              <a:rPr lang="en-GB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(pseudo-scalar meson: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GB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K</a:t>
            </a:r>
            <a:r>
              <a:rPr lang="en-GB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GB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...)</a:t>
            </a:r>
          </a:p>
          <a:p>
            <a:pPr>
              <a:buBlip>
                <a:blip r:embed="rId2"/>
              </a:buBlip>
            </a:pP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t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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 + h</a:t>
            </a:r>
            <a:r>
              <a:rPr lang="en-GB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,h</a:t>
            </a:r>
            <a:r>
              <a:rPr lang="en-GB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(charged mesons: K</a:t>
            </a:r>
            <a:r>
              <a:rPr lang="en-GB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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GB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 </a:t>
            </a:r>
            <a:r>
              <a:rPr lang="en-GB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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..)</a:t>
            </a:r>
          </a:p>
          <a:p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Clean channels, without irreducible background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 evidence found in any channel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Different data samples used.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90% C.L. Upper Limits on BR in the range: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        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 ÷ 20) x 10</a:t>
            </a:r>
            <a:r>
              <a:rPr lang="en-GB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-8</a:t>
            </a:r>
            <a:endParaRPr lang="en-GB" sz="20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463182" cy="1143000"/>
          </a:xfrm>
        </p:spPr>
        <p:txBody>
          <a:bodyPr>
            <a:noAutofit/>
          </a:bodyPr>
          <a:lstStyle/>
          <a:p>
            <a:r>
              <a:rPr lang="en-GB" sz="4000" dirty="0" smtClean="0"/>
              <a:t>A look at the future: </a:t>
            </a:r>
            <a:r>
              <a:rPr lang="en-GB" sz="4000" dirty="0" err="1" smtClean="0"/>
              <a:t>SuperB</a:t>
            </a: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Fabrizio</a:t>
            </a:r>
            <a:r>
              <a:rPr lang="en-GB" dirty="0" smtClean="0"/>
              <a:t> </a:t>
            </a:r>
            <a:r>
              <a:rPr lang="en-GB" dirty="0" err="1" smtClean="0"/>
              <a:t>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251520" y="1556792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Projects of </a:t>
            </a:r>
            <a:r>
              <a:rPr lang="en-US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Super-B factories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Japan (KEKB upgrade)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Italy (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Frascati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defRPr/>
            </a:pPr>
            <a:endParaRPr lang="en-GB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1988840"/>
            <a:ext cx="8280920" cy="707886"/>
          </a:xfrm>
          <a:prstGeom prst="rect">
            <a:avLst/>
          </a:prstGeom>
          <a:solidFill>
            <a:srgbClr val="FFCC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Comic Sans MS" pitchFamily="66" charset="0"/>
              </a:rPr>
              <a:t>Expected luminosities: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           10</a:t>
            </a:r>
            <a:r>
              <a:rPr lang="en-US" sz="2000" b="1" baseline="30000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35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 cm</a:t>
            </a:r>
            <a:r>
              <a:rPr lang="en-US" sz="2000" b="1" baseline="30000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-2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 s</a:t>
            </a:r>
            <a:r>
              <a:rPr lang="en-US" sz="2000" b="1" baseline="30000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-1 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(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SuperKEKB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), 10</a:t>
            </a:r>
            <a:r>
              <a:rPr lang="en-US" sz="2000" b="1" baseline="30000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36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 cm</a:t>
            </a:r>
            <a:r>
              <a:rPr lang="en-US" sz="2000" b="1" baseline="30000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-2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 s</a:t>
            </a:r>
            <a:r>
              <a:rPr lang="en-US" sz="2000" b="1" baseline="30000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-1  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(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SuperB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)</a:t>
            </a:r>
            <a:endParaRPr lang="en-US" sz="2000" dirty="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2780928"/>
            <a:ext cx="87037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SuperB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would reach an </a:t>
            </a: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integrated luminosity L = 75 ab</a:t>
            </a:r>
            <a:r>
              <a:rPr lang="en-GB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-1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a couple of orders of magnitude larger than the combined BELLE and BABAR sample.</a:t>
            </a:r>
          </a:p>
          <a:p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 take advantage of this increasing in luminosity, </a:t>
            </a: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detector upgrades could be needed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since the </a:t>
            </a:r>
            <a:r>
              <a:rPr lang="en-GB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expected B.R. scales as 1/L only for a background-free experiment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(otherwise, it scales as 1/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sqrt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(L))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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t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 3l and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t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 </a:t>
            </a:r>
            <a:r>
              <a:rPr lang="en-GB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l+h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(2h) seems more promising than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t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 l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g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.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Expected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sensitivies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:</a:t>
            </a:r>
          </a:p>
          <a:p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sym typeface="Symbol"/>
            </a:endParaRPr>
          </a:p>
          <a:p>
            <a:pPr>
              <a:buBlip>
                <a:blip r:embed="rId2"/>
              </a:buBlip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BR(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t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 </a:t>
            </a:r>
            <a:r>
              <a:rPr lang="en-GB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l</a:t>
            </a:r>
            <a:r>
              <a:rPr lang="en-GB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g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) &lt; 2 x 10</a:t>
            </a:r>
            <a:r>
              <a:rPr lang="en-GB" sz="24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-9</a:t>
            </a: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BR(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t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 3l) &lt; 2 x 10</a:t>
            </a:r>
            <a:r>
              <a:rPr lang="en-GB" sz="24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-10</a:t>
            </a: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BR(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t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 l + h(2h)) &lt; (2 ÷ 6) x 10</a:t>
            </a:r>
            <a:r>
              <a:rPr lang="en-GB" sz="24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-10</a:t>
            </a:r>
            <a:endParaRPr lang="en-GB" sz="2400" b="1" baseline="30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364088" y="4869160"/>
            <a:ext cx="33123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Studies under way to reduce irreducible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bck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from ISR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715172" cy="1143000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7811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 exciting era for LFV searches</a:t>
            </a:r>
            <a:r>
              <a:rPr lang="en-GB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>
              <a:buNone/>
            </a:pPr>
            <a:endParaRPr lang="en-GB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MEG starting long term stable data taking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sensitivity </a:t>
            </a:r>
          </a:p>
          <a:p>
            <a:pPr>
              <a:buNone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two times lower than present limit already reached.</a:t>
            </a:r>
          </a:p>
          <a:p>
            <a:pPr>
              <a:buNone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Projected sensitivity: </a:t>
            </a:r>
            <a:r>
              <a:rPr lang="en-GB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BR(</a:t>
            </a:r>
            <a:r>
              <a:rPr lang="en-GB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 </a:t>
            </a:r>
            <a:r>
              <a:rPr lang="en-GB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 </a:t>
            </a:r>
            <a:r>
              <a:rPr lang="en-GB" sz="24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e</a:t>
            </a:r>
            <a:r>
              <a:rPr lang="en-GB" sz="24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g</a:t>
            </a:r>
            <a:r>
              <a:rPr lang="en-GB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)  </a:t>
            </a:r>
            <a:r>
              <a:rPr lang="en-GB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few </a:t>
            </a:r>
            <a:r>
              <a:rPr lang="en-GB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x 10</a:t>
            </a:r>
            <a:r>
              <a:rPr lang="en-GB" sz="2400" b="1" baseline="30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-13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.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New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m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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 conversion experiments (Mu2e &amp; COMET)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 </a:t>
            </a:r>
          </a:p>
          <a:p>
            <a:pPr>
              <a:buNone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be installed in some years; </a:t>
            </a:r>
            <a:r>
              <a:rPr lang="en-GB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expected sensitivities </a:t>
            </a:r>
            <a:r>
              <a:rPr lang="en-GB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 10</a:t>
            </a:r>
            <a:r>
              <a:rPr lang="en-GB" sz="2400" b="1" baseline="30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-16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;</a:t>
            </a: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First significant results from B-factories for LFV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t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pPr>
              <a:buNone/>
            </a:pP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decays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(BR Upper Limits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 </a:t>
            </a:r>
            <a:r>
              <a:rPr lang="en-GB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few x 10</a:t>
            </a:r>
            <a:r>
              <a:rPr lang="en-GB" sz="2400" b="1" baseline="30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-8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);</a:t>
            </a: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Expected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÷ 100) improvement from </a:t>
            </a:r>
            <a:r>
              <a:rPr lang="en-GB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SuperB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projects.</a:t>
            </a:r>
            <a:endParaRPr lang="en-GB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en-GB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</a:t>
            </a:r>
            <a:r>
              <a:rPr lang="en-GB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Discovery of LFV just around the corner ???</a:t>
            </a:r>
            <a:endParaRPr lang="en-GB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58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996952"/>
            <a:ext cx="7560840" cy="1143000"/>
          </a:xfrm>
        </p:spPr>
        <p:txBody>
          <a:bodyPr/>
          <a:lstStyle/>
          <a:p>
            <a:r>
              <a:rPr lang="en-GB" dirty="0" smtClean="0"/>
              <a:t>Backup slides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59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715172" cy="114300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muonic</a:t>
            </a:r>
            <a:r>
              <a:rPr lang="en-GB" dirty="0" smtClean="0"/>
              <a:t> channel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28596" y="1857365"/>
            <a:ext cx="828680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Muons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are 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very </a:t>
            </a:r>
            <a:r>
              <a:rPr lang="en-GB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sensitive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probes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to study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Lepton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Flavour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Violation:</a:t>
            </a:r>
          </a:p>
          <a:p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GB" sz="3200" b="1" dirty="0" smtClean="0">
                <a:solidFill>
                  <a:srgbClr val="0000FF"/>
                </a:solidFill>
                <a:latin typeface="Comic Sans MS" pitchFamily="66" charset="0"/>
              </a:rPr>
              <a:t>intense </a:t>
            </a:r>
            <a:r>
              <a:rPr lang="en-GB" sz="3200" b="1" dirty="0" err="1" smtClean="0">
                <a:solidFill>
                  <a:srgbClr val="0000FF"/>
                </a:solidFill>
                <a:latin typeface="Comic Sans MS" pitchFamily="66" charset="0"/>
              </a:rPr>
              <a:t>muon</a:t>
            </a:r>
            <a:r>
              <a:rPr lang="en-GB" sz="3200" b="1" dirty="0" smtClean="0">
                <a:solidFill>
                  <a:srgbClr val="0000FF"/>
                </a:solidFill>
                <a:latin typeface="Comic Sans MS" pitchFamily="66" charset="0"/>
              </a:rPr>
              <a:t> beams can be obtained</a:t>
            </a:r>
            <a:endParaRPr lang="en-GB" sz="32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GB" sz="3200" dirty="0" smtClean="0">
                <a:solidFill>
                  <a:srgbClr val="0000FF"/>
                </a:solidFill>
                <a:latin typeface="Comic Sans MS" pitchFamily="66" charset="0"/>
              </a:rPr>
              <a:t>    </a:t>
            </a:r>
            <a:r>
              <a:rPr lang="en-GB" sz="3200" b="1" dirty="0" smtClean="0">
                <a:solidFill>
                  <a:srgbClr val="0000FF"/>
                </a:solidFill>
                <a:latin typeface="Comic Sans MS" pitchFamily="66" charset="0"/>
              </a:rPr>
              <a:t>at </a:t>
            </a:r>
            <a:r>
              <a:rPr lang="en-GB" sz="3200" b="1" dirty="0" smtClean="0">
                <a:solidFill>
                  <a:srgbClr val="663300"/>
                </a:solidFill>
                <a:latin typeface="Comic Sans MS" pitchFamily="66" charset="0"/>
              </a:rPr>
              <a:t>meson factories</a:t>
            </a:r>
            <a:r>
              <a:rPr lang="en-GB" sz="3200" b="1" dirty="0" smtClean="0">
                <a:solidFill>
                  <a:srgbClr val="000099"/>
                </a:solidFill>
                <a:latin typeface="Comic Sans MS" pitchFamily="66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en-GB" sz="32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GB" sz="3200" b="1" dirty="0" err="1" smtClean="0">
                <a:solidFill>
                  <a:srgbClr val="0000FF"/>
                </a:solidFill>
                <a:latin typeface="Comic Sans MS" pitchFamily="66" charset="0"/>
              </a:rPr>
              <a:t>muon</a:t>
            </a:r>
            <a:r>
              <a:rPr lang="en-GB" sz="3200" b="1" dirty="0" smtClean="0">
                <a:solidFill>
                  <a:srgbClr val="0000FF"/>
                </a:solidFill>
                <a:latin typeface="Comic Sans MS" pitchFamily="66" charset="0"/>
              </a:rPr>
              <a:t> lifetime is </a:t>
            </a:r>
            <a:r>
              <a:rPr lang="en-US" sz="3200" b="1" dirty="0" smtClean="0">
                <a:solidFill>
                  <a:srgbClr val="0000FF"/>
                </a:solidFill>
                <a:latin typeface="Comic Sans MS" pitchFamily="66" charset="0"/>
              </a:rPr>
              <a:t>rather long </a:t>
            </a:r>
            <a:r>
              <a:rPr lang="en-GB" sz="3200" b="1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GB" sz="3200" b="1" dirty="0" smtClean="0">
                <a:solidFill>
                  <a:srgbClr val="CC3300"/>
                </a:solidFill>
                <a:latin typeface="Comic Sans MS" pitchFamily="66" charset="0"/>
              </a:rPr>
              <a:t>2.2 </a:t>
            </a:r>
            <a:r>
              <a:rPr lang="en-GB" sz="3200" b="1" dirty="0" smtClean="0">
                <a:solidFill>
                  <a:srgbClr val="CC3300"/>
                </a:solidFill>
                <a:latin typeface="Symbol" pitchFamily="18" charset="2"/>
              </a:rPr>
              <a:t>m</a:t>
            </a:r>
            <a:r>
              <a:rPr lang="en-GB" sz="3200" b="1" dirty="0" smtClean="0">
                <a:solidFill>
                  <a:srgbClr val="CC3300"/>
                </a:solidFill>
                <a:latin typeface="Comic Sans MS" pitchFamily="66" charset="0"/>
              </a:rPr>
              <a:t>s</a:t>
            </a:r>
            <a:r>
              <a:rPr lang="en-GB" sz="3200" b="1" dirty="0" smtClean="0">
                <a:solidFill>
                  <a:srgbClr val="0000FF"/>
                </a:solidFill>
                <a:latin typeface="Comic Sans MS" pitchFamily="66" charset="0"/>
              </a:rPr>
              <a:t>);</a:t>
            </a:r>
          </a:p>
          <a:p>
            <a:pPr>
              <a:buBlip>
                <a:blip r:embed="rId2"/>
              </a:buBlip>
            </a:pPr>
            <a:r>
              <a:rPr lang="en-GB" sz="3200" b="1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en-GB" sz="3200" b="1" dirty="0" smtClean="0">
                <a:solidFill>
                  <a:srgbClr val="0000FF"/>
                </a:solidFill>
                <a:latin typeface="Comic Sans MS" pitchFamily="66" charset="0"/>
              </a:rPr>
              <a:t>final states are very simple and can</a:t>
            </a:r>
            <a:r>
              <a:rPr lang="en-GB" sz="32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r>
              <a:rPr lang="en-GB" sz="3200" dirty="0" smtClean="0">
                <a:solidFill>
                  <a:srgbClr val="0000FF"/>
                </a:solidFill>
                <a:latin typeface="Comic Sans MS" pitchFamily="66" charset="0"/>
              </a:rPr>
              <a:t>    </a:t>
            </a:r>
            <a:r>
              <a:rPr lang="en-GB" sz="3200" b="1" dirty="0" smtClean="0">
                <a:solidFill>
                  <a:srgbClr val="0000FF"/>
                </a:solidFill>
                <a:latin typeface="Comic Sans MS" pitchFamily="66" charset="0"/>
              </a:rPr>
              <a:t>be precisely measured   </a:t>
            </a:r>
            <a:endParaRPr lang="en-US" sz="32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en-GB" sz="2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/>
          <a:lstStyle/>
          <a:p>
            <a:r>
              <a:rPr lang="en-GB" dirty="0" smtClean="0"/>
              <a:t>LFV Correlation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60</a:t>
            </a:fld>
            <a:endParaRPr lang="en-GB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3435" t="4019" r="4348" b="1314"/>
          <a:stretch>
            <a:fillRect/>
          </a:stretch>
        </p:blipFill>
        <p:spPr bwMode="auto">
          <a:xfrm>
            <a:off x="251520" y="1340768"/>
            <a:ext cx="72728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7218473" y="2204864"/>
            <a:ext cx="1925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S.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Antush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et al.,</a:t>
            </a:r>
          </a:p>
          <a:p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JHEP 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11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(2006)90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268294" y="3356992"/>
            <a:ext cx="1906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Complementarity</a:t>
            </a:r>
            <a:r>
              <a:rPr lang="en-GB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en-GB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between </a:t>
            </a:r>
          </a:p>
          <a:p>
            <a:r>
              <a:rPr lang="en-GB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measurements</a:t>
            </a:r>
            <a:endParaRPr lang="en-GB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/>
          <a:lstStyle/>
          <a:p>
            <a:r>
              <a:rPr lang="en-GB" dirty="0" smtClean="0"/>
              <a:t>XEC Linearity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61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824787" cy="5045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cxnSp>
        <p:nvCxnSpPr>
          <p:cNvPr id="9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5111552" y="3912518"/>
            <a:ext cx="573087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754364" y="4199855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en-US" baseline="30000">
                <a:solidFill>
                  <a:srgbClr val="FF0000"/>
                </a:solidFill>
              </a:rPr>
              <a:t>-</a:t>
            </a:r>
            <a:r>
              <a:rPr lang="en-US">
                <a:solidFill>
                  <a:srgbClr val="FF0000"/>
                </a:solidFill>
              </a:rPr>
              <a:t> p </a:t>
            </a:r>
            <a:r>
              <a:rPr lang="en-US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γ</a:t>
            </a:r>
            <a:r>
              <a:rPr lang="en-US">
                <a:solidFill>
                  <a:srgbClr val="FF0000"/>
                </a:solidFill>
                <a:sym typeface="Wingdings" pitchFamily="2" charset="2"/>
              </a:rPr>
              <a:t> n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1" name="Straight Arrow Connector 9"/>
          <p:cNvCxnSpPr>
            <a:cxnSpLocks noChangeShapeType="1"/>
          </p:cNvCxnSpPr>
          <p:nvPr/>
        </p:nvCxnSpPr>
        <p:spPr bwMode="auto">
          <a:xfrm rot="16200000" flipH="1">
            <a:off x="3254176" y="3769643"/>
            <a:ext cx="785813" cy="3571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611239" y="2912393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en-US" baseline="30000">
                <a:solidFill>
                  <a:srgbClr val="FF0000"/>
                </a:solidFill>
              </a:rPr>
              <a:t>-</a:t>
            </a:r>
            <a:r>
              <a:rPr lang="en-US">
                <a:solidFill>
                  <a:srgbClr val="FF0000"/>
                </a:solidFill>
              </a:rPr>
              <a:t> p </a:t>
            </a:r>
            <a:r>
              <a:rPr lang="en-US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en-US" baseline="3000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>
                <a:solidFill>
                  <a:srgbClr val="FF0000"/>
                </a:solidFill>
                <a:sym typeface="Wingdings" pitchFamily="2" charset="2"/>
              </a:rPr>
              <a:t> n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3" name="Straight Arrow Connector 13"/>
          <p:cNvCxnSpPr>
            <a:cxnSpLocks noChangeShapeType="1"/>
          </p:cNvCxnSpPr>
          <p:nvPr/>
        </p:nvCxnSpPr>
        <p:spPr bwMode="auto">
          <a:xfrm rot="5400000">
            <a:off x="2646958" y="3948236"/>
            <a:ext cx="1214438" cy="4286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3468489" y="3298155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γ γ</a:t>
            </a:r>
            <a:r>
              <a:rPr lang="en-US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5" name="Straight Connector 19"/>
          <p:cNvCxnSpPr>
            <a:cxnSpLocks noChangeShapeType="1"/>
          </p:cNvCxnSpPr>
          <p:nvPr/>
        </p:nvCxnSpPr>
        <p:spPr bwMode="auto">
          <a:xfrm rot="5400000" flipH="1" flipV="1">
            <a:off x="3517702" y="3390230"/>
            <a:ext cx="185738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2674739" y="5412705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it-IT" baseline="30000">
                <a:solidFill>
                  <a:srgbClr val="FF0000"/>
                </a:solidFill>
              </a:rPr>
              <a:t>7</a:t>
            </a:r>
            <a:r>
              <a:rPr lang="it-IT">
                <a:solidFill>
                  <a:srgbClr val="FF0000"/>
                </a:solidFill>
              </a:rPr>
              <a:t>Li(p,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</a:rPr>
              <a:t>γ</a:t>
            </a:r>
            <a:r>
              <a:rPr lang="it-IT">
                <a:solidFill>
                  <a:srgbClr val="FF0000"/>
                </a:solidFill>
              </a:rPr>
              <a:t>)</a:t>
            </a:r>
            <a:r>
              <a:rPr lang="it-IT" baseline="30000">
                <a:solidFill>
                  <a:srgbClr val="FF0000"/>
                </a:solidFill>
              </a:rPr>
              <a:t>8</a:t>
            </a:r>
            <a:r>
              <a:rPr lang="it-IT">
                <a:solidFill>
                  <a:srgbClr val="FF0000"/>
                </a:solidFill>
              </a:rPr>
              <a:t>Be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7" name="Straight Arrow Connector 22"/>
          <p:cNvCxnSpPr>
            <a:cxnSpLocks noChangeShapeType="1"/>
          </p:cNvCxnSpPr>
          <p:nvPr/>
        </p:nvCxnSpPr>
        <p:spPr bwMode="auto">
          <a:xfrm rot="10800000">
            <a:off x="1896864" y="5625430"/>
            <a:ext cx="785813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1253927" y="4726905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it-IT" baseline="30000">
                <a:solidFill>
                  <a:srgbClr val="FF0000"/>
                </a:solidFill>
              </a:rPr>
              <a:t>11</a:t>
            </a:r>
            <a:r>
              <a:rPr lang="it-IT">
                <a:solidFill>
                  <a:srgbClr val="FF0000"/>
                </a:solidFill>
              </a:rPr>
              <a:t>B(p,</a:t>
            </a:r>
            <a:r>
              <a:rPr lang="el-GR">
                <a:solidFill>
                  <a:srgbClr val="FF0000"/>
                </a:solidFill>
                <a:latin typeface="Times New Roman" pitchFamily="18" charset="0"/>
              </a:rPr>
              <a:t>γ</a:t>
            </a:r>
            <a:r>
              <a:rPr lang="it-IT">
                <a:solidFill>
                  <a:srgbClr val="FF0000"/>
                </a:solidFill>
              </a:rPr>
              <a:t>)</a:t>
            </a:r>
            <a:r>
              <a:rPr lang="it-IT" baseline="30000">
                <a:solidFill>
                  <a:srgbClr val="FF0000"/>
                </a:solidFill>
              </a:rPr>
              <a:t>12</a:t>
            </a:r>
            <a:r>
              <a:rPr lang="it-IT">
                <a:solidFill>
                  <a:srgbClr val="FF0000"/>
                </a:solidFill>
              </a:rPr>
              <a:t>C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9" name="Straight Arrow Connector 24"/>
          <p:cNvCxnSpPr>
            <a:cxnSpLocks noChangeShapeType="1"/>
          </p:cNvCxnSpPr>
          <p:nvPr/>
        </p:nvCxnSpPr>
        <p:spPr bwMode="auto">
          <a:xfrm rot="5400000">
            <a:off x="1361083" y="5376987"/>
            <a:ext cx="498475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27"/>
          <p:cNvCxnSpPr>
            <a:cxnSpLocks noChangeShapeType="1"/>
          </p:cNvCxnSpPr>
          <p:nvPr/>
        </p:nvCxnSpPr>
        <p:spPr bwMode="auto">
          <a:xfrm rot="5400000">
            <a:off x="1161852" y="5361905"/>
            <a:ext cx="685800" cy="2159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4468614" y="4857080"/>
            <a:ext cx="3052763" cy="646331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offset &lt; 150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keV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l"/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int. non-linearity &lt; 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ymbol" pitchFamily="18" charset="2"/>
              </a:rPr>
              <a:t>m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A </a:t>
            </a:r>
            <a:r>
              <a:rPr lang="en-US" sz="3600" dirty="0" smtClean="0">
                <a:sym typeface="Symbol" pitchFamily="18" charset="2"/>
              </a:rPr>
              <a:t> </a:t>
            </a:r>
            <a:r>
              <a:rPr lang="en-US" sz="3600" dirty="0" smtClean="0">
                <a:latin typeface="Symbol" pitchFamily="18" charset="2"/>
              </a:rPr>
              <a:t>t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A,X; a brief mention 1)</a:t>
            </a:r>
            <a:endParaRPr lang="en-GB" sz="3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62</a:t>
            </a:fld>
            <a:endParaRPr lang="en-GB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5888" y="1412776"/>
            <a:ext cx="90281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recent years, some interest was devoted to the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possibility of exploring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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 t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conversion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LFV channel. It could be a </a:t>
            </a:r>
            <a:r>
              <a:rPr lang="en-US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reasonable alternative to </a:t>
            </a:r>
          </a:p>
          <a:p>
            <a:pPr>
              <a:defRPr/>
            </a:pPr>
            <a:r>
              <a:rPr lang="en-US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LFV t decays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as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t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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 mg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t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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etc., not yet competitive with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decays 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(M.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Sher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et al., Y.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Kuno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et al., …)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7560"/>
            <a:ext cx="3500438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90600" y="2840360"/>
            <a:ext cx="1543050" cy="457200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sz="2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sym typeface="Symbol" pitchFamily="18" charset="2"/>
              </a:rPr>
              <a:t></a:t>
            </a:r>
            <a:r>
              <a:rPr lang="en-US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t</a:t>
            </a:r>
            <a:r>
              <a:rPr lang="en-US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/>
              <a:t> </a:t>
            </a:r>
            <a:endParaRPr lang="en-GB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68960"/>
            <a:ext cx="2880000" cy="319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953000" y="2687960"/>
            <a:ext cx="1541463" cy="457200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sz="2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sym typeface="Symbol" pitchFamily="18" charset="2"/>
              </a:rPr>
              <a:t></a:t>
            </a:r>
            <a:r>
              <a:rPr lang="en-US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t</a:t>
            </a:r>
            <a:r>
              <a:rPr lang="en-US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/>
              <a:t> </a:t>
            </a:r>
            <a:endParaRPr lang="en-GB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759575" y="2764160"/>
            <a:ext cx="23844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Largely enhanced at </a:t>
            </a:r>
          </a:p>
          <a:p>
            <a:pPr>
              <a:defRPr/>
            </a:pPr>
            <a:r>
              <a:rPr lang="en-US" sz="1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US" sz="1800" b="1" baseline="-25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US" sz="1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&gt; 50 </a:t>
            </a:r>
            <a:r>
              <a:rPr lang="en-US" sz="1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GeV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for </a:t>
            </a:r>
          </a:p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b-quark processes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924675" y="3983360"/>
            <a:ext cx="22193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(S.N. 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Gninenko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et al., </a:t>
            </a: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Mod. Phys. 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Lett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</a:t>
            </a:r>
          </a:p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A17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(2002) 1407, </a:t>
            </a: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M. 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Sher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et al.,</a:t>
            </a: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Phys. Rev. </a:t>
            </a:r>
          </a:p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D69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(2004) 017302)</a:t>
            </a:r>
            <a:endParaRPr lang="en-GB" sz="1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Symbol" pitchFamily="18" charset="2"/>
              </a:rPr>
              <a:t>m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A </a:t>
            </a:r>
            <a:r>
              <a:rPr lang="en-US" sz="3600" dirty="0" smtClean="0">
                <a:sym typeface="Symbol" pitchFamily="18" charset="2"/>
              </a:rPr>
              <a:t> </a:t>
            </a:r>
            <a:r>
              <a:rPr lang="en-US" sz="3600" dirty="0" smtClean="0">
                <a:latin typeface="Symbol" pitchFamily="18" charset="2"/>
              </a:rPr>
              <a:t>t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A,X; a brief mention 2)</a:t>
            </a:r>
            <a:endParaRPr lang="en-GB" sz="3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63</a:t>
            </a:fld>
            <a:endParaRPr lang="en-GB" dirty="0"/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304800" y="1676400"/>
            <a:ext cx="8001000" cy="4078288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11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Different experimental approach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: </a:t>
            </a:r>
          </a:p>
          <a:p>
            <a:pPr lvl="1"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need of an 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intense high energy </a:t>
            </a: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muon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beam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: </a:t>
            </a:r>
          </a:p>
          <a:p>
            <a:pPr lvl="1"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	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a)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</a:t>
            </a:r>
            <a:r>
              <a:rPr lang="en-US" sz="20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&gt; 20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GeV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	b) 10</a:t>
            </a:r>
            <a:r>
              <a:rPr lang="en-US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20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muons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/year</a:t>
            </a:r>
          </a:p>
          <a:p>
            <a:pPr lvl="1"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(for instance at a </a:t>
            </a:r>
            <a:r>
              <a:rPr lang="en-US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muon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/neutrino factory);</a:t>
            </a: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lvl="1">
              <a:lnSpc>
                <a:spcPct val="110000"/>
              </a:lnSpc>
              <a:spcBef>
                <a:spcPct val="10000"/>
              </a:spcBef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Expected t production: 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from hundreds to tens of  </a:t>
            </a:r>
          </a:p>
          <a:p>
            <a:pPr lvl="1"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n-US" sz="2000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thousands of </a:t>
            </a:r>
            <a:r>
              <a:rPr lang="en-US" sz="20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t</a:t>
            </a:r>
            <a:r>
              <a:rPr lang="en-US" sz="20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’s</a:t>
            </a:r>
            <a:r>
              <a:rPr lang="en-US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(depending on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muon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energy); </a:t>
            </a:r>
          </a:p>
          <a:p>
            <a:pPr lvl="1">
              <a:lnSpc>
                <a:spcPct val="110000"/>
              </a:lnSpc>
              <a:spcBef>
                <a:spcPct val="10000"/>
              </a:spcBef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Signal selection based on </a:t>
            </a:r>
            <a:r>
              <a:rPr 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angular distribution of </a:t>
            </a:r>
            <a:r>
              <a:rPr 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t</a:t>
            </a:r>
            <a:r>
              <a:rPr 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decay products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(hard hadrons) and </a:t>
            </a:r>
            <a:r>
              <a:rPr 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missing momentum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;</a:t>
            </a:r>
          </a:p>
          <a:p>
            <a:pPr lvl="1">
              <a:lnSpc>
                <a:spcPct val="110000"/>
              </a:lnSpc>
              <a:spcBef>
                <a:spcPct val="10000"/>
              </a:spcBef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Potential backgrounds from </a:t>
            </a:r>
            <a:r>
              <a:rPr lang="en-US" sz="20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mis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-identified hard </a:t>
            </a:r>
            <a:r>
              <a:rPr lang="en-US" sz="20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muons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from </a:t>
            </a:r>
            <a:r>
              <a:rPr lang="en-US" sz="20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20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0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20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’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and from 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hard hadrons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from 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target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;</a:t>
            </a:r>
          </a:p>
          <a:p>
            <a:pPr lvl="1">
              <a:lnSpc>
                <a:spcPct val="110000"/>
              </a:lnSpc>
              <a:spcBef>
                <a:spcPct val="10000"/>
              </a:spcBef>
              <a:buFont typeface="Wingdings" pitchFamily="2" charset="2"/>
              <a:buChar char="v"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Need of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realistic MC simulations and detector design !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864096"/>
          </a:xfrm>
        </p:spPr>
        <p:txBody>
          <a:bodyPr/>
          <a:lstStyle/>
          <a:p>
            <a:r>
              <a:rPr lang="en-US" dirty="0" smtClean="0"/>
              <a:t>A look at the future: LHC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64</a:t>
            </a:fld>
            <a:endParaRPr lang="en-GB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1143000"/>
            <a:ext cx="8812088" cy="5089525"/>
          </a:xfrm>
          <a:prstGeom prst="rect">
            <a:avLst/>
          </a:prstGeom>
          <a:solidFill>
            <a:srgbClr val="CCEC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LHC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(N.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Ünel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talk at 40</a:t>
            </a:r>
            <a:r>
              <a:rPr lang="en-US" sz="1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Rencontres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Moriond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March 2005)</a:t>
            </a: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MC studies of 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possible detection of LFV violating processes </a:t>
            </a:r>
            <a:r>
              <a:rPr lang="en-US" sz="2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 LHC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.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the </a:t>
            </a:r>
            <a:r>
              <a:rPr lang="en-US" sz="20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t</a:t>
            </a:r>
            <a:r>
              <a:rPr lang="en-US" sz="20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channel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with </a:t>
            </a:r>
            <a:r>
              <a:rPr lang="en-US" sz="20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one year of data taking at low luminosity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~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</a:t>
            </a:r>
            <a:r>
              <a:rPr lang="en-US" sz="20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12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t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’s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will be produced and </a:t>
            </a:r>
            <a:r>
              <a:rPr 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several hundred millions could be used to search for LFV </a:t>
            </a:r>
            <a:r>
              <a:rPr 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t</a:t>
            </a:r>
            <a:r>
              <a:rPr 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decays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</a:p>
          <a:p>
            <a:pPr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Main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t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sources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	W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tn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Z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t</a:t>
            </a:r>
            <a:r>
              <a:rPr lang="en-US" sz="20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t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B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tn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</a:t>
            </a:r>
            <a:r>
              <a:rPr lang="en-US" sz="20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predicted sensitivities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the 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t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t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3 </a:t>
            </a:r>
            <a:r>
              <a:rPr lang="en-US" sz="20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muons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BRs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are </a:t>
            </a:r>
            <a:r>
              <a:rPr 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~ 10</a:t>
            </a:r>
            <a:r>
              <a:rPr lang="en-US" sz="2000" b="1" baseline="30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-7</a:t>
            </a:r>
            <a:r>
              <a:rPr 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</a:t>
            </a:r>
            <a:r>
              <a:rPr 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10</a:t>
            </a:r>
            <a:r>
              <a:rPr lang="en-US" sz="2000" b="1" baseline="30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-8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 competitive with </a:t>
            </a:r>
            <a:r>
              <a:rPr lang="en-US" sz="20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present </a:t>
            </a:r>
            <a:r>
              <a:rPr lang="en-US" sz="20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B-factories results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(the 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t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3 </a:t>
            </a:r>
            <a:r>
              <a:rPr lang="en-US" sz="20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muons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channel has </a:t>
            </a:r>
            <a:r>
              <a:rPr lang="en-US" sz="20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best signal/noise ratio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).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Potentially interesting are also </a:t>
            </a:r>
            <a:r>
              <a:rPr 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LFV decays of SUSY particles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like</a:t>
            </a:r>
          </a:p>
          <a:p>
            <a:pPr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8" name="Object 0"/>
          <p:cNvGraphicFramePr>
            <a:graphicFrameLocks noChangeAspect="1"/>
          </p:cNvGraphicFramePr>
          <p:nvPr/>
        </p:nvGraphicFramePr>
        <p:xfrm>
          <a:off x="3657600" y="5715000"/>
          <a:ext cx="1524000" cy="406400"/>
        </p:xfrm>
        <a:graphic>
          <a:graphicData uri="http://schemas.openxmlformats.org/presentationml/2006/ole">
            <p:oleObj spid="_x0000_s264194" name="Equation" r:id="rId3" imgW="152388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6715172" cy="1143000"/>
          </a:xfrm>
        </p:spPr>
        <p:txBody>
          <a:bodyPr/>
          <a:lstStyle/>
          <a:p>
            <a:r>
              <a:rPr lang="en-GB" dirty="0" smtClean="0"/>
              <a:t>Experimental limits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29577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4005263" y="534828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43400" y="5240338"/>
            <a:ext cx="365125" cy="365125"/>
          </a:xfrm>
          <a:prstGeom prst="star16">
            <a:avLst>
              <a:gd name="adj" fmla="val 37500"/>
            </a:avLst>
          </a:prstGeom>
          <a:solidFill>
            <a:srgbClr val="CCFFCC">
              <a:alpha val="50000"/>
            </a:srgbClr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800600" y="5697538"/>
            <a:ext cx="365125" cy="365125"/>
          </a:xfrm>
          <a:prstGeom prst="star16">
            <a:avLst>
              <a:gd name="adj" fmla="val 37500"/>
            </a:avLst>
          </a:prstGeom>
          <a:solidFill>
            <a:srgbClr val="CCFFCC">
              <a:alpha val="50000"/>
            </a:srgbClr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334000" y="5926138"/>
            <a:ext cx="365125" cy="365125"/>
          </a:xfrm>
          <a:prstGeom prst="star16">
            <a:avLst>
              <a:gd name="adj" fmla="val 37500"/>
            </a:avLst>
          </a:prstGeom>
          <a:solidFill>
            <a:srgbClr val="CCFFCC">
              <a:alpha val="50000"/>
            </a:srgbClr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495800" y="1981200"/>
            <a:ext cx="0" cy="307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114800" y="1573213"/>
            <a:ext cx="7425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MEG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953000" y="2497138"/>
            <a:ext cx="0" cy="304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5486400" y="3336925"/>
            <a:ext cx="0" cy="249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419600" y="2030413"/>
            <a:ext cx="11192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Mu2e</a:t>
            </a:r>
          </a:p>
          <a:p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COMET</a:t>
            </a:r>
            <a:endParaRPr lang="en-GB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 l="51733" t="20421" r="3057" b="14516"/>
          <a:stretch>
            <a:fillRect/>
          </a:stretch>
        </p:blipFill>
        <p:spPr bwMode="auto">
          <a:xfrm>
            <a:off x="5574092" y="1643050"/>
            <a:ext cx="3569908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830820" y="1928802"/>
            <a:ext cx="1313180" cy="400110"/>
          </a:xfrm>
          <a:prstGeom prst="rect">
            <a:avLst/>
          </a:prstGeom>
          <a:solidFill>
            <a:srgbClr val="FFFF00">
              <a:alpha val="5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BR &lt; 0.1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876800" y="2743200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1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PRIME</a:t>
            </a:r>
            <a:endParaRPr lang="en-GB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215206" y="5214950"/>
            <a:ext cx="1738313" cy="701675"/>
          </a:xfrm>
          <a:prstGeom prst="rect">
            <a:avLst/>
          </a:prstGeom>
          <a:solidFill>
            <a:srgbClr val="FFFF00">
              <a:alpha val="5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Present limit</a:t>
            </a:r>
          </a:p>
          <a:p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1.2 x 10</a:t>
            </a:r>
            <a:r>
              <a:rPr lang="en-US" sz="20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-11</a:t>
            </a:r>
          </a:p>
        </p:txBody>
      </p:sp>
      <p:cxnSp>
        <p:nvCxnSpPr>
          <p:cNvPr id="27" name="Connettore 2 26"/>
          <p:cNvCxnSpPr/>
          <p:nvPr/>
        </p:nvCxnSpPr>
        <p:spPr>
          <a:xfrm rot="5400000" flipH="1" flipV="1">
            <a:off x="1250133" y="3393281"/>
            <a:ext cx="500066" cy="28575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V="1">
            <a:off x="2143108" y="4429132"/>
            <a:ext cx="642942" cy="35719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rot="10800000" flipV="1">
            <a:off x="1500166" y="1785926"/>
            <a:ext cx="285752" cy="14287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1571604" y="1500174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Cosmic </a:t>
            </a:r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928662" y="3857628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Stopped </a:t>
            </a:r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1500166" y="4786322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beams</a:t>
            </a:r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56084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MEG Experiment at PSI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2" descr="IMG_81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762496" cy="5071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Symbol" pitchFamily="18" charset="2"/>
                <a:sym typeface="Symbol"/>
              </a:rPr>
              <a:t>m </a:t>
            </a:r>
            <a:r>
              <a:rPr lang="en-GB" sz="4000" dirty="0" smtClean="0">
                <a:sym typeface="Symbol"/>
              </a:rPr>
              <a:t> </a:t>
            </a:r>
            <a:r>
              <a:rPr lang="en-GB" sz="4000" dirty="0" err="1" smtClean="0">
                <a:sym typeface="Symbol"/>
              </a:rPr>
              <a:t>e</a:t>
            </a:r>
            <a:r>
              <a:rPr lang="en-GB" sz="4000" dirty="0" err="1" smtClean="0">
                <a:latin typeface="Symbol" pitchFamily="18" charset="2"/>
                <a:sym typeface="Symbol"/>
              </a:rPr>
              <a:t>g</a:t>
            </a:r>
            <a:r>
              <a:rPr lang="en-GB" sz="4000" dirty="0" smtClean="0">
                <a:sym typeface="Symbol"/>
              </a:rPr>
              <a:t> s</a:t>
            </a:r>
            <a:r>
              <a:rPr lang="en-GB" sz="4000" dirty="0" smtClean="0"/>
              <a:t>ignal and background 1)</a:t>
            </a:r>
            <a:endParaRPr lang="en-GB" sz="4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 July 2010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Fabrizio Cei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18B-419A-4CE2-BCE9-D712298BC6C9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42928" y="1628800"/>
            <a:ext cx="5562600" cy="4724400"/>
          </a:xfrm>
          <a:prstGeom prst="rect">
            <a:avLst/>
          </a:prstGeom>
          <a:solidFill>
            <a:srgbClr val="99CCFF">
              <a:alpha val="6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1628800"/>
            <a:ext cx="2743200" cy="472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399728" y="3686200"/>
            <a:ext cx="2971800" cy="533400"/>
            <a:chOff x="672" y="1306"/>
            <a:chExt cx="1872" cy="336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1392" y="130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536" y="1354"/>
              <a:ext cx="720" cy="0"/>
            </a:xfrm>
            <a:prstGeom prst="line">
              <a:avLst/>
            </a:prstGeom>
            <a:noFill/>
            <a:ln w="31750">
              <a:solidFill>
                <a:srgbClr val="0099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672" y="1354"/>
              <a:ext cx="672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720" y="1354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2670175" eaLnBrk="0" hangingPunct="0">
                <a:spcBef>
                  <a:spcPct val="50000"/>
                </a:spcBef>
                <a:tabLst>
                  <a:tab pos="376238" algn="l"/>
                  <a:tab pos="852488" algn="l"/>
                  <a:tab pos="1528763" algn="l"/>
                </a:tabLst>
                <a:defRPr/>
              </a:pPr>
              <a:r>
                <a:rPr lang="it-IT" sz="2400">
                  <a:solidFill>
                    <a:srgbClr val="0000FF"/>
                  </a:solidFill>
                  <a:latin typeface="Comic Sans MS" pitchFamily="66" charset="0"/>
                </a:rPr>
                <a:t> 	</a:t>
              </a:r>
              <a:r>
                <a:rPr lang="it-IT" sz="2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e</a:t>
              </a:r>
              <a:r>
                <a:rPr lang="it-IT" sz="2400" b="1" baseline="30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+	 </a:t>
              </a: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sym typeface="Symbol" pitchFamily="18" charset="2"/>
                </a:rPr>
                <a:t></a:t>
              </a:r>
              <a:r>
                <a:rPr lang="it-IT" sz="2400" b="1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sym typeface="Symbol" pitchFamily="18" charset="2"/>
                </a:rPr>
                <a:t>+</a:t>
              </a: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it-IT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sym typeface="Symbol" pitchFamily="18" charset="2"/>
                </a:rPr>
                <a:t>	</a:t>
              </a:r>
              <a:r>
                <a:rPr lang="it-IT" sz="24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g</a:t>
              </a:r>
            </a:p>
          </p:txBody>
        </p:sp>
      </p:grp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52128" y="4753000"/>
            <a:ext cx="30480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t-IT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q</a:t>
            </a:r>
            <a:r>
              <a:rPr lang="it-IT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it-IT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it-IT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</a:t>
            </a: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180°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it-IT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E</a:t>
            </a:r>
            <a:r>
              <a:rPr lang="it-IT" sz="20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e</a:t>
            </a:r>
            <a:r>
              <a:rPr lang="it-IT" sz="2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it-IT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=</a:t>
            </a:r>
            <a:r>
              <a:rPr lang="it-IT" sz="2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E</a:t>
            </a:r>
            <a:r>
              <a:rPr lang="it-IT" sz="2000" b="1" baseline="-25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g</a:t>
            </a:r>
            <a:r>
              <a:rPr lang="it-IT" sz="2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it-IT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=</a:t>
            </a:r>
            <a:r>
              <a:rPr lang="it-IT" sz="2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52.8</a:t>
            </a:r>
            <a:r>
              <a:rPr lang="it-IT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MeV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</a:t>
            </a:r>
            <a:r>
              <a:rPr lang="it-IT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</a:t>
            </a:r>
            <a:r>
              <a:rPr lang="it-IT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</a:t>
            </a:r>
            <a:r>
              <a:rPr lang="it-IT" b="1" baseline="-25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endParaRPr lang="en-GB" b="1" baseline="-2500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933128" y="1781200"/>
            <a:ext cx="17526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GB" sz="2800">
                <a:solidFill>
                  <a:srgbClr val="000099"/>
                </a:solidFill>
                <a:latin typeface="Comic Sans MS" pitchFamily="66" charset="0"/>
              </a:rPr>
              <a:t>signal</a:t>
            </a:r>
            <a:r>
              <a:rPr lang="en-GB" sz="280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algn="ct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</a:t>
            </a: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g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904928" y="17050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800">
                <a:solidFill>
                  <a:srgbClr val="000099"/>
                </a:solidFill>
                <a:latin typeface="Comic Sans MS" pitchFamily="66" charset="0"/>
              </a:rPr>
              <a:t>background</a:t>
            </a:r>
            <a:r>
              <a:rPr lang="en-GB" sz="2800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600128" y="3076600"/>
            <a:ext cx="2133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physical</a:t>
            </a: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30000"/>
              </a:spcBef>
              <a:buFont typeface="Symbol" pitchFamily="18" charset="2"/>
              <a:buNone/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m</a:t>
            </a: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g</a:t>
            </a:r>
            <a:r>
              <a:rPr lang="it-IT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 </a:t>
            </a:r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n n</a:t>
            </a:r>
          </a:p>
          <a:p>
            <a:pPr algn="ctr" eaLnBrk="0" hangingPunct="0">
              <a:lnSpc>
                <a:spcPct val="80000"/>
              </a:lnSpc>
              <a:spcBef>
                <a:spcPct val="30000"/>
              </a:spcBef>
              <a:buFont typeface="Symbol" pitchFamily="18" charset="2"/>
              <a:buNone/>
              <a:defRPr/>
            </a:pPr>
            <a:r>
              <a:rPr lang="en-GB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(</a:t>
            </a:r>
            <a:r>
              <a:rPr lang="en-GB" b="1" u="sng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radiative decay</a:t>
            </a:r>
            <a:r>
              <a:rPr lang="en-GB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)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3219128" y="4219600"/>
            <a:ext cx="2971800" cy="1219200"/>
            <a:chOff x="1920" y="1776"/>
            <a:chExt cx="1872" cy="768"/>
          </a:xfrm>
        </p:grpSpPr>
        <p:grpSp>
          <p:nvGrpSpPr>
            <p:cNvPr id="19" name="Group 15"/>
            <p:cNvGrpSpPr>
              <a:grpSpLocks/>
            </p:cNvGrpSpPr>
            <p:nvPr/>
          </p:nvGrpSpPr>
          <p:grpSpPr bwMode="auto">
            <a:xfrm>
              <a:off x="1920" y="2064"/>
              <a:ext cx="1872" cy="336"/>
              <a:chOff x="672" y="1306"/>
              <a:chExt cx="1872" cy="336"/>
            </a:xfrm>
          </p:grpSpPr>
          <p:sp>
            <p:nvSpPr>
              <p:cNvPr id="24" name="Oval 16"/>
              <p:cNvSpPr>
                <a:spLocks noChangeArrowheads="1"/>
              </p:cNvSpPr>
              <p:nvPr/>
            </p:nvSpPr>
            <p:spPr bwMode="auto">
              <a:xfrm>
                <a:off x="1392" y="130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>
                <a:off x="1536" y="1354"/>
                <a:ext cx="720" cy="0"/>
              </a:xfrm>
              <a:prstGeom prst="line">
                <a:avLst/>
              </a:prstGeom>
              <a:noFill/>
              <a:ln w="31750">
                <a:solidFill>
                  <a:srgbClr val="0099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 flipH="1">
                <a:off x="672" y="1354"/>
                <a:ext cx="672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Text Box 19"/>
              <p:cNvSpPr txBox="1">
                <a:spLocks noChangeArrowheads="1"/>
              </p:cNvSpPr>
              <p:nvPr/>
            </p:nvSpPr>
            <p:spPr bwMode="auto">
              <a:xfrm>
                <a:off x="720" y="1354"/>
                <a:ext cx="18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2670175" eaLnBrk="0" hangingPunct="0">
                  <a:spcBef>
                    <a:spcPct val="50000"/>
                  </a:spcBef>
                  <a:tabLst>
                    <a:tab pos="376238" algn="l"/>
                    <a:tab pos="852488" algn="l"/>
                    <a:tab pos="1528763" algn="l"/>
                  </a:tabLst>
                  <a:defRPr/>
                </a:pPr>
                <a:r>
                  <a:rPr lang="it-IT" sz="2400">
                    <a:solidFill>
                      <a:srgbClr val="0000FF"/>
                    </a:solidFill>
                    <a:latin typeface="Comic Sans MS" pitchFamily="66" charset="0"/>
                  </a:rPr>
                  <a:t> 	</a:t>
                </a:r>
                <a:r>
                  <a:rPr lang="it-IT" sz="24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e</a:t>
                </a:r>
                <a:r>
                  <a:rPr lang="it-IT" sz="2400" b="1" baseline="3000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+	 </a:t>
                </a: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sym typeface="Symbol" pitchFamily="18" charset="2"/>
                  </a:rPr>
                  <a:t></a:t>
                </a:r>
                <a:r>
                  <a:rPr lang="it-IT" sz="2400" b="1" baseline="30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sym typeface="Symbol" pitchFamily="18" charset="2"/>
                  </a:rPr>
                  <a:t>+</a:t>
                </a:r>
                <a:r>
                  <a:rPr lang="en-GB" sz="20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sym typeface="Symbol" pitchFamily="18" charset="2"/>
                  </a:rPr>
                  <a:t> </a:t>
                </a:r>
                <a:r>
                  <a:rPr lang="it-IT" sz="20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sym typeface="Symbol" pitchFamily="18" charset="2"/>
                  </a:rPr>
                  <a:t>	</a:t>
                </a:r>
                <a:r>
                  <a:rPr lang="it-IT" sz="2400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  <a:sym typeface="Symbol" pitchFamily="18" charset="2"/>
                  </a:rPr>
                  <a:t>g</a:t>
                </a:r>
              </a:p>
            </p:txBody>
          </p:sp>
        </p:grp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2736" y="1872"/>
              <a:ext cx="144" cy="19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2400" y="2160"/>
              <a:ext cx="240" cy="2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2256" y="225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t-IT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n</a:t>
              </a:r>
              <a:endParaRPr lang="en-GB" sz="24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2880" y="177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t-IT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n</a:t>
              </a:r>
              <a:endParaRPr lang="en-GB" sz="24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endParaRPr>
            </a:p>
          </p:txBody>
        </p:sp>
      </p:grp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6648128" y="2314600"/>
            <a:ext cx="1905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accidental</a:t>
            </a: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algn="ct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</a:t>
            </a: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it-IT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 </a:t>
            </a:r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n n</a:t>
            </a:r>
          </a:p>
          <a:p>
            <a:pPr algn="ct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</a:t>
            </a: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</a:t>
            </a: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g</a:t>
            </a:r>
            <a:r>
              <a:rPr lang="it-IT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 </a:t>
            </a:r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n n</a:t>
            </a:r>
          </a:p>
          <a:p>
            <a:pPr algn="ct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ee 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 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g</a:t>
            </a:r>
            <a:r>
              <a:rPr lang="en-GB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 g</a:t>
            </a: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endParaRPr lang="it-IT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pPr algn="ct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eZ 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 </a:t>
            </a:r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eZ</a:t>
            </a:r>
            <a:r>
              <a:rPr lang="en-GB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 g</a:t>
            </a: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</a:p>
          <a:p>
            <a:pPr algn="ctr" eaLnBrk="0" hangingPunct="0">
              <a:lnSpc>
                <a:spcPct val="80000"/>
              </a:lnSpc>
              <a:spcBef>
                <a:spcPct val="30000"/>
              </a:spcBef>
              <a:defRPr/>
            </a:pPr>
            <a:endParaRPr lang="en-GB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</p:txBody>
      </p:sp>
      <p:grpSp>
        <p:nvGrpSpPr>
          <p:cNvPr id="29" name="Group 25"/>
          <p:cNvGrpSpPr>
            <a:grpSpLocks/>
          </p:cNvGrpSpPr>
          <p:nvPr/>
        </p:nvGrpSpPr>
        <p:grpSpPr bwMode="auto">
          <a:xfrm>
            <a:off x="6343328" y="4676800"/>
            <a:ext cx="2286000" cy="914400"/>
            <a:chOff x="3936" y="2304"/>
            <a:chExt cx="1440" cy="576"/>
          </a:xfrm>
        </p:grpSpPr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3936" y="2592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2670175" eaLnBrk="0" hangingPunct="0">
                <a:spcBef>
                  <a:spcPct val="50000"/>
                </a:spcBef>
                <a:tabLst>
                  <a:tab pos="376238" algn="l"/>
                  <a:tab pos="852488" algn="l"/>
                  <a:tab pos="1528763" algn="l"/>
                </a:tabLst>
                <a:defRPr/>
              </a:pPr>
              <a:r>
                <a:rPr lang="it-IT" sz="2400">
                  <a:solidFill>
                    <a:srgbClr val="0000FF"/>
                  </a:solidFill>
                  <a:latin typeface="Comic Sans MS" pitchFamily="66" charset="0"/>
                </a:rPr>
                <a:t> 	</a:t>
              </a:r>
              <a:r>
                <a:rPr lang="it-IT" sz="2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e</a:t>
              </a:r>
              <a:r>
                <a:rPr lang="it-IT" sz="2400" b="1" baseline="30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+	 </a:t>
              </a: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sym typeface="Symbol" pitchFamily="18" charset="2"/>
                </a:rPr>
                <a:t></a:t>
              </a:r>
              <a:r>
                <a:rPr lang="it-IT" sz="2400" b="1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sym typeface="Symbol" pitchFamily="18" charset="2"/>
                </a:rPr>
                <a:t>+</a:t>
              </a:r>
              <a:endParaRPr lang="it-IT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endParaRPr>
            </a:p>
          </p:txBody>
        </p:sp>
        <p:grpSp>
          <p:nvGrpSpPr>
            <p:cNvPr id="31" name="Group 27"/>
            <p:cNvGrpSpPr>
              <a:grpSpLocks/>
            </p:cNvGrpSpPr>
            <p:nvPr/>
          </p:nvGrpSpPr>
          <p:grpSpPr bwMode="auto">
            <a:xfrm>
              <a:off x="3984" y="2304"/>
              <a:ext cx="1392" cy="528"/>
              <a:chOff x="3792" y="2064"/>
              <a:chExt cx="1392" cy="528"/>
            </a:xfrm>
          </p:grpSpPr>
          <p:sp>
            <p:nvSpPr>
              <p:cNvPr id="32" name="Oval 28"/>
              <p:cNvSpPr>
                <a:spLocks noChangeArrowheads="1"/>
              </p:cNvSpPr>
              <p:nvPr/>
            </p:nvSpPr>
            <p:spPr bwMode="auto">
              <a:xfrm>
                <a:off x="4512" y="230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 flipH="1">
                <a:off x="3792" y="2352"/>
                <a:ext cx="672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Line 30"/>
              <p:cNvSpPr>
                <a:spLocks noChangeShapeType="1"/>
              </p:cNvSpPr>
              <p:nvPr/>
            </p:nvSpPr>
            <p:spPr bwMode="auto">
              <a:xfrm flipV="1">
                <a:off x="4608" y="2112"/>
                <a:ext cx="144" cy="19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Line 31"/>
              <p:cNvSpPr>
                <a:spLocks noChangeShapeType="1"/>
              </p:cNvSpPr>
              <p:nvPr/>
            </p:nvSpPr>
            <p:spPr bwMode="auto">
              <a:xfrm>
                <a:off x="4608" y="2400"/>
                <a:ext cx="336" cy="19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 Box 32"/>
              <p:cNvSpPr txBox="1">
                <a:spLocks noChangeArrowheads="1"/>
              </p:cNvSpPr>
              <p:nvPr/>
            </p:nvSpPr>
            <p:spPr bwMode="auto">
              <a:xfrm>
                <a:off x="4896" y="2304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it-IT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</a:rPr>
                  <a:t>n</a:t>
                </a:r>
                <a:endPara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endParaRPr>
              </a:p>
            </p:txBody>
          </p:sp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4704" y="2064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it-IT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</a:rPr>
                  <a:t>n</a:t>
                </a:r>
                <a:endPara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endParaRPr>
              </a:p>
            </p:txBody>
          </p:sp>
        </p:grpSp>
      </p:grpSp>
      <p:sp>
        <p:nvSpPr>
          <p:cNvPr id="38" name="AutoShape 34"/>
          <p:cNvSpPr>
            <a:spLocks/>
          </p:cNvSpPr>
          <p:nvPr/>
        </p:nvSpPr>
        <p:spPr bwMode="auto">
          <a:xfrm>
            <a:off x="6648128" y="3305200"/>
            <a:ext cx="76200" cy="1219200"/>
          </a:xfrm>
          <a:prstGeom prst="leftBrace">
            <a:avLst>
              <a:gd name="adj1" fmla="val 133333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" name="Oval 35"/>
          <p:cNvSpPr>
            <a:spLocks noChangeArrowheads="1"/>
          </p:cNvSpPr>
          <p:nvPr/>
        </p:nvSpPr>
        <p:spPr bwMode="auto">
          <a:xfrm>
            <a:off x="7029128" y="574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7257728" y="5819800"/>
            <a:ext cx="1143000" cy="0"/>
          </a:xfrm>
          <a:prstGeom prst="line">
            <a:avLst/>
          </a:prstGeom>
          <a:noFill/>
          <a:ln w="31750">
            <a:solidFill>
              <a:srgbClr val="0099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7257728" y="5896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670175" eaLnBrk="0" hangingPunct="0">
              <a:spcBef>
                <a:spcPct val="50000"/>
              </a:spcBef>
              <a:tabLst>
                <a:tab pos="376238" algn="l"/>
                <a:tab pos="852488" algn="l"/>
                <a:tab pos="1528763" algn="l"/>
              </a:tabLst>
              <a:defRPr/>
            </a:pPr>
            <a:r>
              <a:rPr lang="it-IT" sz="2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	</a:t>
            </a:r>
            <a:r>
              <a:rPr lang="it-IT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4506</Words>
  <Application>Microsoft Office PowerPoint</Application>
  <PresentationFormat>Presentazione su schermo (4:3)</PresentationFormat>
  <Paragraphs>987</Paragraphs>
  <Slides>64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64</vt:i4>
      </vt:variant>
    </vt:vector>
  </HeadingPairs>
  <TitlesOfParts>
    <vt:vector size="68" baseType="lpstr">
      <vt:lpstr>Tema di Office</vt:lpstr>
      <vt:lpstr>Equazione</vt:lpstr>
      <vt:lpstr>Equation</vt:lpstr>
      <vt:lpstr>CorelDRAW</vt:lpstr>
      <vt:lpstr>Lepton Flavour Violation Experiments in the LHC Era</vt:lpstr>
      <vt:lpstr>Outline</vt:lpstr>
      <vt:lpstr>LFV: what and why 1)</vt:lpstr>
      <vt:lpstr>LFV: what and why 2)</vt:lpstr>
      <vt:lpstr>LFV: what and why 3)</vt:lpstr>
      <vt:lpstr>The muonic channel</vt:lpstr>
      <vt:lpstr>Experimental limits</vt:lpstr>
      <vt:lpstr>The MEG Experiment at PSI</vt:lpstr>
      <vt:lpstr>m  eg signal and background 1)</vt:lpstr>
      <vt:lpstr>m  eg signal and background 2)</vt:lpstr>
      <vt:lpstr>The MEG goal</vt:lpstr>
      <vt:lpstr>The Paul Scherrer Institute (PSI)</vt:lpstr>
      <vt:lpstr>MEG Detection Technique</vt:lpstr>
      <vt:lpstr>MEG Calibration</vt:lpstr>
      <vt:lpstr>Calibration tools 1)</vt:lpstr>
      <vt:lpstr>Calibration tools 2)</vt:lpstr>
      <vt:lpstr>XEC performances 1)</vt:lpstr>
      <vt:lpstr>XEC performances 2)</vt:lpstr>
      <vt:lpstr>Tracking Performances</vt:lpstr>
      <vt:lpstr>Timing performances</vt:lpstr>
      <vt:lpstr>Blind + likelihood analysis</vt:lpstr>
      <vt:lpstr>Normalization</vt:lpstr>
      <vt:lpstr>Generalities on analysis</vt:lpstr>
      <vt:lpstr>PDF determination</vt:lpstr>
      <vt:lpstr>Sensitivity evaluation</vt:lpstr>
      <vt:lpstr>Likelihood analysis 1)</vt:lpstr>
      <vt:lpstr>Likelihood analysis 2)</vt:lpstr>
      <vt:lpstr>A look at events in signal region</vt:lpstr>
      <vt:lpstr>A picture of an interesting event</vt:lpstr>
      <vt:lpstr>MEG Perspectives </vt:lpstr>
      <vt:lpstr>What next for m  eg ? 1) </vt:lpstr>
      <vt:lpstr> What next for m  eg ? 2)  </vt:lpstr>
      <vt:lpstr>m  eee</vt:lpstr>
      <vt:lpstr>m-A  e-A: Conversion Mechanism </vt:lpstr>
      <vt:lpstr>Muon Conversion physics</vt:lpstr>
      <vt:lpstr>SUSY predictions for m-A  e-A </vt:lpstr>
      <vt:lpstr>m-A  e-A: Signal and Background</vt:lpstr>
      <vt:lpstr>Reduction of beam background</vt:lpstr>
      <vt:lpstr>Mu2e at Fermilab</vt:lpstr>
      <vt:lpstr>Mu2e background</vt:lpstr>
      <vt:lpstr>COMET at JPARC</vt:lpstr>
      <vt:lpstr>COMET features</vt:lpstr>
      <vt:lpstr>PRISM/PRIME 1): Layout</vt:lpstr>
      <vt:lpstr>PRISM 2): concept</vt:lpstr>
      <vt:lpstr>A look at the future</vt:lpstr>
      <vt:lpstr>Beam requirements</vt:lpstr>
      <vt:lpstr>The tauonic channel</vt:lpstr>
      <vt:lpstr>SUSY predictions for LFV t decays </vt:lpstr>
      <vt:lpstr>t  mg/eg BABAR 1)</vt:lpstr>
      <vt:lpstr>t  mg/eg BABAR 2)</vt:lpstr>
      <vt:lpstr>t  mg/eg BABAR 3)</vt:lpstr>
      <vt:lpstr>t  mg/eg BELLE 1)</vt:lpstr>
      <vt:lpstr>t  mg/eg BELLE 2)</vt:lpstr>
      <vt:lpstr>t  lll BABAR</vt:lpstr>
      <vt:lpstr>t  lll BELLE</vt:lpstr>
      <vt:lpstr>Very briefly: t  l+h (2h)</vt:lpstr>
      <vt:lpstr>A look at the future: SuperB </vt:lpstr>
      <vt:lpstr>Conclusions</vt:lpstr>
      <vt:lpstr>Backup slides</vt:lpstr>
      <vt:lpstr>LFV Correlation</vt:lpstr>
      <vt:lpstr>XEC Linearity</vt:lpstr>
      <vt:lpstr>m-A  t-A,X; a brief mention 1)</vt:lpstr>
      <vt:lpstr>m-A  t-A,X; a brief mention 2)</vt:lpstr>
      <vt:lpstr>A look at the future: LHC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Lepton Flavour Violation  in LHC Era</dc:title>
  <dc:creator>nbcei</dc:creator>
  <cp:lastModifiedBy>nbcei</cp:lastModifiedBy>
  <cp:revision>604</cp:revision>
  <dcterms:created xsi:type="dcterms:W3CDTF">2010-06-09T15:14:37Z</dcterms:created>
  <dcterms:modified xsi:type="dcterms:W3CDTF">2010-07-21T06:58:13Z</dcterms:modified>
</cp:coreProperties>
</file>