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89" r:id="rId10"/>
    <p:sldId id="268" r:id="rId11"/>
    <p:sldId id="284" r:id="rId12"/>
    <p:sldId id="285" r:id="rId13"/>
    <p:sldId id="286" r:id="rId14"/>
    <p:sldId id="287" r:id="rId15"/>
    <p:sldId id="288" r:id="rId16"/>
    <p:sldId id="276" r:id="rId17"/>
    <p:sldId id="281" r:id="rId18"/>
    <p:sldId id="277" r:id="rId19"/>
    <p:sldId id="280" r:id="rId20"/>
    <p:sldId id="283" r:id="rId21"/>
    <p:sldId id="278" r:id="rId22"/>
    <p:sldId id="282" r:id="rId23"/>
    <p:sldId id="279" r:id="rId24"/>
    <p:sldId id="291" r:id="rId25"/>
    <p:sldId id="292" r:id="rId2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CC66"/>
    <a:srgbClr val="FF9900"/>
    <a:srgbClr val="DDDDDD"/>
    <a:srgbClr val="FFCC00"/>
    <a:srgbClr val="CC6600"/>
    <a:srgbClr val="CC99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CB6612-56FB-46E3-AC5F-4B442D95C5D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90837-D1F8-4455-849E-589D7A639B9A}" type="slidenum">
              <a:rPr kumimoji="1" lang="ja-JP" altLang="en-US" smtClean="0"/>
              <a:pPr/>
              <a:t>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90837-D1F8-4455-849E-589D7A639B9A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89D40-9D76-4F2D-9636-A30F9EC9EC00}" type="slidenum">
              <a:rPr lang="en-US" altLang="ja-JP">
                <a:ea typeface="ＭＳ Ｐゴシック" charset="-128"/>
              </a:rPr>
              <a:pPr/>
              <a:t>10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90837-D1F8-4455-849E-589D7A639B9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90837-D1F8-4455-849E-589D7A639B9A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90837-D1F8-4455-849E-589D7A639B9A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90837-D1F8-4455-849E-589D7A639B9A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90837-D1F8-4455-849E-589D7A639B9A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B6612-56FB-46E3-AC5F-4B442D95C5D7}" type="slidenum">
              <a:rPr lang="en-US" altLang="ja-JP" smtClean="0"/>
              <a:pPr/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90837-D1F8-4455-849E-589D7A639B9A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B6612-56FB-46E3-AC5F-4B442D95C5D7}" type="slidenum">
              <a:rPr lang="en-US" altLang="ja-JP" smtClean="0"/>
              <a:pPr/>
              <a:t>18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90837-D1F8-4455-849E-589D7A639B9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B6612-56FB-46E3-AC5F-4B442D95C5D7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90837-D1F8-4455-849E-589D7A639B9A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B6612-56FB-46E3-AC5F-4B442D95C5D7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90837-D1F8-4455-849E-589D7A639B9A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FF41-37E4-4B07-B4EE-60159A931EAC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3F1D9E-1796-4EB9-B108-0A27C6C374C9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90837-D1F8-4455-849E-589D7A639B9A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90837-D1F8-4455-849E-589D7A639B9A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90837-D1F8-4455-849E-589D7A639B9A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90837-D1F8-4455-849E-589D7A639B9A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72FB40-78A7-4603-8A1E-1C0A2F641205}" type="slidenum">
              <a:rPr lang="en-US" altLang="ja-JP">
                <a:ea typeface="ＭＳ Ｐゴシック" charset="-128"/>
              </a:rPr>
              <a:pPr/>
              <a:t>6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90837-D1F8-4455-849E-589D7A639B9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B6612-56FB-46E3-AC5F-4B442D95C5D7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 rot="10800000"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FFCC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16338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542088" y="6042025"/>
            <a:ext cx="2133600" cy="268288"/>
          </a:xfrm>
        </p:spPr>
        <p:txBody>
          <a:bodyPr/>
          <a:lstStyle>
            <a:lvl1pPr algn="r">
              <a:defRPr/>
            </a:lvl1pPr>
          </a:lstStyle>
          <a:p>
            <a:fld id="{C31D0018-2E1F-4653-8BA1-93D2A0808612}" type="datetime1">
              <a:rPr lang="ja-JP" altLang="en-US"/>
              <a:pPr/>
              <a:t>2010/2/17</a:t>
            </a:fld>
            <a:endParaRPr lang="en-US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780088" y="6329363"/>
            <a:ext cx="2895600" cy="268287"/>
          </a:xfrm>
        </p:spPr>
        <p:txBody>
          <a:bodyPr/>
          <a:lstStyle>
            <a:lvl1pPr algn="r"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C186D6-B973-4245-BF48-32E1E3EB817D}" type="datetime1">
              <a:rPr lang="ja-JP" altLang="en-US"/>
              <a:pPr/>
              <a:t>2010/2/17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4BD70-3173-4613-887E-C8C827A6B9F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15138" y="130175"/>
            <a:ext cx="2239962" cy="58197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0488" y="130175"/>
            <a:ext cx="6572250" cy="58197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5E0FF-4939-446A-BAB9-D549A60BA383}" type="datetime1">
              <a:rPr lang="ja-JP" altLang="en-US"/>
              <a:pPr/>
              <a:t>2010/2/17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C8EF7-05DA-49AC-B27C-46306E10962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80548F-99DD-4D71-855E-6C5AFE26E668}" type="datetime1">
              <a:rPr lang="ja-JP" altLang="en-US"/>
              <a:pPr/>
              <a:t>2010/2/17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FCA59-7C80-4213-94F8-E0D50A4AA45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FBF9CE-6C45-42B9-B6EE-6F18AC0D18F2}" type="datetime1">
              <a:rPr lang="ja-JP" altLang="en-US"/>
              <a:pPr/>
              <a:t>2010/2/17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2EF1D-76D8-4294-86DC-340A6C11DC4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04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04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B67A30-0FE5-4E03-B625-1E3EF3FF8D12}" type="datetime1">
              <a:rPr lang="ja-JP" altLang="en-US"/>
              <a:pPr/>
              <a:t>2010/2/17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0E992-F9F7-4140-8521-E8814F742E8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5E0675-CA66-48EC-92B0-8182FE51A5CF}" type="datetime1">
              <a:rPr lang="ja-JP" altLang="en-US"/>
              <a:pPr/>
              <a:t>2010/2/17</a:t>
            </a:fld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3211E-4110-4277-90BD-7AB71BC9F10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4B70E1-AF33-4A10-9B06-B10C971C4723}" type="datetime1">
              <a:rPr lang="ja-JP" altLang="en-US"/>
              <a:pPr/>
              <a:t>2010/2/17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E71BA-DCE5-47FF-809E-B60D3C3C8B9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2DB22A-0D6E-4B7C-A8CB-7598DF53EE88}" type="datetime1">
              <a:rPr lang="ja-JP" altLang="en-US"/>
              <a:pPr/>
              <a:t>2010/2/17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1E041-2FCF-4467-A79F-23DE5F5944F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731AFA-9A6D-4212-853C-7260FC832D85}" type="datetime1">
              <a:rPr lang="ja-JP" altLang="en-US"/>
              <a:pPr/>
              <a:t>2010/2/17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7EB08-9561-4D09-B903-1A5064EBCEB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372DD-AE51-4AF2-A6EC-F3C2F4516D6A}" type="datetime1">
              <a:rPr lang="ja-JP" altLang="en-US"/>
              <a:pPr/>
              <a:t>2010/2/17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0B1AC-91EA-4BBD-85E6-BC2CED70F4A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 rot="10800000"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FFCC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488" y="130175"/>
            <a:ext cx="89646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CC3300"/>
                </a:solidFill>
              </a:defRPr>
            </a:lvl1pPr>
          </a:lstStyle>
          <a:p>
            <a:fld id="{60DD9C51-D795-4087-9003-36554A134ABD}" type="datetime1">
              <a:rPr lang="ja-JP" altLang="en-US"/>
              <a:pPr/>
              <a:t>2010/2/17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CC3300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CC3300"/>
                </a:solidFill>
              </a:defRPr>
            </a:lvl1pPr>
          </a:lstStyle>
          <a:p>
            <a:fld id="{88B414FF-B7D7-4447-A90E-6C2E074A383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200">
          <a:solidFill>
            <a:srgbClr val="CC66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200">
          <a:solidFill>
            <a:srgbClr val="CC6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3200">
          <a:solidFill>
            <a:srgbClr val="CC6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3200">
          <a:solidFill>
            <a:srgbClr val="CC6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3200">
          <a:solidFill>
            <a:srgbClr val="CC6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rgbClr val="CC6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rgbClr val="CC6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rgbClr val="CC6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rgbClr val="CC6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______1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XEC Hardware Status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MEG </a:t>
            </a:r>
            <a:r>
              <a:rPr kumimoji="1" lang="en-US" altLang="ja-JP" dirty="0" smtClean="0"/>
              <a:t>Review </a:t>
            </a:r>
            <a:r>
              <a:rPr kumimoji="1" lang="en-US" altLang="ja-JP" dirty="0" smtClean="0"/>
              <a:t>Meeting 2010</a:t>
            </a:r>
            <a:endParaRPr kumimoji="1" lang="en-US" altLang="ja-JP" dirty="0" smtClean="0"/>
          </a:p>
          <a:p>
            <a:r>
              <a:rPr kumimoji="1" lang="en-US" altLang="ja-JP" dirty="0" smtClean="0"/>
              <a:t>Liquid Xenon Group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Detector Performance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Details are presented in analysis presentation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C79F39-96B4-42BE-BD95-C038073FF1B3}" type="slidenum">
              <a:rPr lang="en-US" altLang="ja-JP">
                <a:ea typeface="ＭＳ Ｐゴシック" charset="-128"/>
              </a:rPr>
              <a:pPr/>
              <a:t>10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2800" smtClean="0"/>
              <a:t>Scintillation Light in 2008 Run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5329238" cy="2520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1800" smtClean="0"/>
              <a:t>Rapid increase at the beginning thanks to the liquid-phase purification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1600" smtClean="0"/>
              <a:t>Removal of water/oxygen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1600" smtClean="0"/>
              <a:t>LN2 cooling was necessary to help limited cooling power during purification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1800" smtClean="0"/>
              <a:t>Increase (~14%) in summer by gaseous purification, however this was not significant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1800" smtClean="0"/>
              <a:t> Large increase (46%!) in Oct-Dec after replacing the diaphragm of the gas-circulating pump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823913"/>
            <a:ext cx="2897187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654425"/>
            <a:ext cx="46910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00034" y="3857628"/>
            <a:ext cx="3149600" cy="1985963"/>
            <a:chOff x="329" y="2160"/>
            <a:chExt cx="2784" cy="1755"/>
          </a:xfrm>
        </p:grpSpPr>
        <p:pic>
          <p:nvPicPr>
            <p:cNvPr id="17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9" y="2160"/>
              <a:ext cx="1872" cy="17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2297" y="3360"/>
              <a:ext cx="288" cy="2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GB" altLang="ja-JP" sz="1400">
                <a:latin typeface="Times New Roman" pitchFamily="18" charset="0"/>
              </a:endParaRP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2296" y="3416"/>
              <a:ext cx="289" cy="1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kumimoji="0" lang="it-IT" sz="800" b="1">
                  <a:latin typeface="Comic Sans MS" pitchFamily="66" charset="0"/>
                  <a:ea typeface="ＭＳ Ｐゴシック" pitchFamily="50" charset="-128"/>
                </a:rPr>
                <a:t>Xe</a:t>
              </a:r>
              <a:endParaRPr kumimoji="0" lang="en-GB" sz="800" b="1">
                <a:latin typeface="Comic Sans MS" pitchFamily="66" charset="0"/>
                <a:ea typeface="ＭＳ Ｐゴシック" pitchFamily="50" charset="-128"/>
              </a:endParaRPr>
            </a:p>
          </p:txBody>
        </p:sp>
        <p:sp>
          <p:nvSpPr>
            <p:cNvPr id="20" name="Oval 25"/>
            <p:cNvSpPr>
              <a:spLocks noChangeArrowheads="1"/>
            </p:cNvSpPr>
            <p:nvPr/>
          </p:nvSpPr>
          <p:spPr bwMode="auto">
            <a:xfrm>
              <a:off x="2729" y="3360"/>
              <a:ext cx="288" cy="2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GB" altLang="ja-JP" sz="1400">
                <a:latin typeface="Times New Roman" pitchFamily="18" charset="0"/>
              </a:endParaRP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2729" y="3416"/>
              <a:ext cx="289" cy="1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kumimoji="0" lang="it-IT" sz="800" b="1">
                  <a:latin typeface="Comic Sans MS" pitchFamily="66" charset="0"/>
                  <a:ea typeface="ＭＳ Ｐゴシック" pitchFamily="50" charset="-128"/>
                </a:rPr>
                <a:t>Xe</a:t>
              </a:r>
              <a:endParaRPr kumimoji="0" lang="en-GB" sz="800" b="1">
                <a:latin typeface="Comic Sans MS" pitchFamily="66" charset="0"/>
                <a:ea typeface="ＭＳ Ｐゴシック" pitchFamily="50" charset="-128"/>
              </a:endParaRPr>
            </a:p>
          </p:txBody>
        </p:sp>
        <p:sp>
          <p:nvSpPr>
            <p:cNvPr id="22" name="Oval 27"/>
            <p:cNvSpPr>
              <a:spLocks noChangeArrowheads="1"/>
            </p:cNvSpPr>
            <p:nvPr/>
          </p:nvSpPr>
          <p:spPr bwMode="auto">
            <a:xfrm>
              <a:off x="2393" y="2496"/>
              <a:ext cx="288" cy="2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GB" altLang="ja-JP" sz="1400">
                <a:latin typeface="Times New Roman" pitchFamily="18" charset="0"/>
              </a:endParaRPr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2393" y="2551"/>
              <a:ext cx="288" cy="1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kumimoji="0" lang="it-IT" sz="800" b="1">
                  <a:latin typeface="Comic Sans MS" pitchFamily="66" charset="0"/>
                  <a:ea typeface="ＭＳ Ｐゴシック" pitchFamily="50" charset="-128"/>
                </a:rPr>
                <a:t>Xe</a:t>
              </a:r>
              <a:endParaRPr kumimoji="0" lang="en-GB" sz="800" b="1">
                <a:latin typeface="Comic Sans MS" pitchFamily="66" charset="0"/>
                <a:ea typeface="ＭＳ Ｐゴシック" pitchFamily="50" charset="-128"/>
              </a:endParaRPr>
            </a:p>
          </p:txBody>
        </p:sp>
        <p:sp>
          <p:nvSpPr>
            <p:cNvPr id="24" name="Oval 29"/>
            <p:cNvSpPr>
              <a:spLocks noChangeArrowheads="1"/>
            </p:cNvSpPr>
            <p:nvPr/>
          </p:nvSpPr>
          <p:spPr bwMode="auto">
            <a:xfrm>
              <a:off x="2617" y="2496"/>
              <a:ext cx="288" cy="28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GB" altLang="ja-JP" sz="1400">
                <a:latin typeface="Times New Roman" pitchFamily="18" charset="0"/>
              </a:endParaRPr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2618" y="2544"/>
              <a:ext cx="288" cy="1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kumimoji="0" lang="it-IT" sz="800" b="1">
                  <a:latin typeface="Comic Sans MS" pitchFamily="66" charset="0"/>
                  <a:ea typeface="ＭＳ Ｐゴシック" pitchFamily="50" charset="-128"/>
                </a:rPr>
                <a:t>Xe</a:t>
              </a:r>
              <a:endParaRPr kumimoji="0" lang="en-GB" sz="800" b="1">
                <a:latin typeface="Comic Sans MS" pitchFamily="66" charset="0"/>
                <a:ea typeface="ＭＳ Ｐゴシック" pitchFamily="50" charset="-128"/>
              </a:endParaRPr>
            </a:p>
          </p:txBody>
        </p:sp>
        <p:sp>
          <p:nvSpPr>
            <p:cNvPr id="26" name="Oval 31"/>
            <p:cNvSpPr>
              <a:spLocks noChangeArrowheads="1"/>
            </p:cNvSpPr>
            <p:nvPr/>
          </p:nvSpPr>
          <p:spPr bwMode="auto">
            <a:xfrm>
              <a:off x="2345" y="2432"/>
              <a:ext cx="608" cy="40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" name="Oval 32"/>
            <p:cNvSpPr>
              <a:spLocks noChangeArrowheads="1"/>
            </p:cNvSpPr>
            <p:nvPr/>
          </p:nvSpPr>
          <p:spPr bwMode="auto">
            <a:xfrm>
              <a:off x="2249" y="3312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2681" y="3312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2489" y="3216"/>
              <a:ext cx="192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kumimoji="0" lang="it-IT" sz="1400" dirty="0">
                  <a:latin typeface="Times New Roman" pitchFamily="18" charset="0"/>
                  <a:ea typeface="ＭＳ Ｐゴシック" pitchFamily="50" charset="-128"/>
                </a:rPr>
                <a:t>e</a:t>
              </a:r>
              <a:endParaRPr kumimoji="0" lang="en-GB" sz="1400" dirty="0"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2921" y="3216"/>
              <a:ext cx="192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kumimoji="0" lang="it-IT" sz="1400">
                  <a:latin typeface="Times New Roman" pitchFamily="18" charset="0"/>
                  <a:ea typeface="ＭＳ Ｐゴシック" pitchFamily="50" charset="-128"/>
                </a:rPr>
                <a:t>e</a:t>
              </a:r>
              <a:endParaRPr kumimoji="0" lang="en-GB" sz="1400"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2825" y="2352"/>
              <a:ext cx="192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kumimoji="0" lang="it-IT" sz="1400">
                  <a:latin typeface="Times New Roman" pitchFamily="18" charset="0"/>
                  <a:ea typeface="ＭＳ Ｐゴシック" pitchFamily="50" charset="-128"/>
                </a:rPr>
                <a:t>e</a:t>
              </a:r>
              <a:endParaRPr kumimoji="0" lang="en-GB" sz="1400"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39"/>
          <p:cNvSpPr>
            <a:spLocks/>
          </p:cNvSpPr>
          <p:nvPr/>
        </p:nvSpPr>
        <p:spPr bwMode="auto">
          <a:xfrm>
            <a:off x="1285852" y="4141799"/>
            <a:ext cx="2162175" cy="1001713"/>
          </a:xfrm>
          <a:custGeom>
            <a:avLst/>
            <a:gdLst>
              <a:gd name="T0" fmla="*/ 0 w 1362"/>
              <a:gd name="T1" fmla="*/ 631 h 631"/>
              <a:gd name="T2" fmla="*/ 325 w 1362"/>
              <a:gd name="T3" fmla="*/ 631 h 631"/>
              <a:gd name="T4" fmla="*/ 345 w 1362"/>
              <a:gd name="T5" fmla="*/ 0 h 631"/>
              <a:gd name="T6" fmla="*/ 433 w 1362"/>
              <a:gd name="T7" fmla="*/ 237 h 631"/>
              <a:gd name="T8" fmla="*/ 528 w 1362"/>
              <a:gd name="T9" fmla="*/ 434 h 631"/>
              <a:gd name="T10" fmla="*/ 691 w 1362"/>
              <a:gd name="T11" fmla="*/ 556 h 631"/>
              <a:gd name="T12" fmla="*/ 935 w 1362"/>
              <a:gd name="T13" fmla="*/ 624 h 631"/>
              <a:gd name="T14" fmla="*/ 1362 w 1362"/>
              <a:gd name="T15" fmla="*/ 624 h 6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62"/>
              <a:gd name="T25" fmla="*/ 0 h 631"/>
              <a:gd name="T26" fmla="*/ 1362 w 1362"/>
              <a:gd name="T27" fmla="*/ 631 h 631"/>
              <a:gd name="connsiteX0" fmla="*/ 0 w 10000"/>
              <a:gd name="connsiteY0" fmla="*/ 10000 h 10000"/>
              <a:gd name="connsiteX1" fmla="*/ 2386 w 10000"/>
              <a:gd name="connsiteY1" fmla="*/ 10000 h 10000"/>
              <a:gd name="connsiteX2" fmla="*/ 2533 w 10000"/>
              <a:gd name="connsiteY2" fmla="*/ 0 h 10000"/>
              <a:gd name="connsiteX3" fmla="*/ 3179 w 10000"/>
              <a:gd name="connsiteY3" fmla="*/ 3756 h 10000"/>
              <a:gd name="connsiteX4" fmla="*/ 4295 w 10000"/>
              <a:gd name="connsiteY4" fmla="*/ 6434 h 10000"/>
              <a:gd name="connsiteX5" fmla="*/ 5073 w 10000"/>
              <a:gd name="connsiteY5" fmla="*/ 8811 h 10000"/>
              <a:gd name="connsiteX6" fmla="*/ 6865 w 10000"/>
              <a:gd name="connsiteY6" fmla="*/ 9889 h 10000"/>
              <a:gd name="connsiteX7" fmla="*/ 10000 w 10000"/>
              <a:gd name="connsiteY7" fmla="*/ 9889 h 10000"/>
              <a:gd name="connsiteX0" fmla="*/ 0 w 10000"/>
              <a:gd name="connsiteY0" fmla="*/ 10000 h 10000"/>
              <a:gd name="connsiteX1" fmla="*/ 2386 w 10000"/>
              <a:gd name="connsiteY1" fmla="*/ 10000 h 10000"/>
              <a:gd name="connsiteX2" fmla="*/ 2533 w 10000"/>
              <a:gd name="connsiteY2" fmla="*/ 0 h 10000"/>
              <a:gd name="connsiteX3" fmla="*/ 3304 w 10000"/>
              <a:gd name="connsiteY3" fmla="*/ 3582 h 10000"/>
              <a:gd name="connsiteX4" fmla="*/ 4295 w 10000"/>
              <a:gd name="connsiteY4" fmla="*/ 6434 h 10000"/>
              <a:gd name="connsiteX5" fmla="*/ 5073 w 10000"/>
              <a:gd name="connsiteY5" fmla="*/ 8811 h 10000"/>
              <a:gd name="connsiteX6" fmla="*/ 6865 w 10000"/>
              <a:gd name="connsiteY6" fmla="*/ 9889 h 10000"/>
              <a:gd name="connsiteX7" fmla="*/ 10000 w 10000"/>
              <a:gd name="connsiteY7" fmla="*/ 9889 h 10000"/>
              <a:gd name="connsiteX0" fmla="*/ 0 w 10000"/>
              <a:gd name="connsiteY0" fmla="*/ 10000 h 10000"/>
              <a:gd name="connsiteX1" fmla="*/ 2386 w 10000"/>
              <a:gd name="connsiteY1" fmla="*/ 10000 h 10000"/>
              <a:gd name="connsiteX2" fmla="*/ 2533 w 10000"/>
              <a:gd name="connsiteY2" fmla="*/ 0 h 10000"/>
              <a:gd name="connsiteX3" fmla="*/ 3304 w 10000"/>
              <a:gd name="connsiteY3" fmla="*/ 3582 h 10000"/>
              <a:gd name="connsiteX4" fmla="*/ 4295 w 10000"/>
              <a:gd name="connsiteY4" fmla="*/ 6434 h 10000"/>
              <a:gd name="connsiteX5" fmla="*/ 5617 w 10000"/>
              <a:gd name="connsiteY5" fmla="*/ 8574 h 10000"/>
              <a:gd name="connsiteX6" fmla="*/ 6865 w 10000"/>
              <a:gd name="connsiteY6" fmla="*/ 9889 h 10000"/>
              <a:gd name="connsiteX7" fmla="*/ 10000 w 10000"/>
              <a:gd name="connsiteY7" fmla="*/ 9889 h 10000"/>
              <a:gd name="connsiteX0" fmla="*/ 0 w 10000"/>
              <a:gd name="connsiteY0" fmla="*/ 10000 h 10000"/>
              <a:gd name="connsiteX1" fmla="*/ 2386 w 10000"/>
              <a:gd name="connsiteY1" fmla="*/ 10000 h 10000"/>
              <a:gd name="connsiteX2" fmla="*/ 2533 w 10000"/>
              <a:gd name="connsiteY2" fmla="*/ 0 h 10000"/>
              <a:gd name="connsiteX3" fmla="*/ 3304 w 10000"/>
              <a:gd name="connsiteY3" fmla="*/ 3582 h 10000"/>
              <a:gd name="connsiteX4" fmla="*/ 4295 w 10000"/>
              <a:gd name="connsiteY4" fmla="*/ 6434 h 10000"/>
              <a:gd name="connsiteX5" fmla="*/ 5617 w 10000"/>
              <a:gd name="connsiteY5" fmla="*/ 8574 h 10000"/>
              <a:gd name="connsiteX6" fmla="*/ 7269 w 10000"/>
              <a:gd name="connsiteY6" fmla="*/ 9287 h 10000"/>
              <a:gd name="connsiteX7" fmla="*/ 10000 w 10000"/>
              <a:gd name="connsiteY7" fmla="*/ 988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386" y="10000"/>
                </a:lnTo>
                <a:lnTo>
                  <a:pt x="2533" y="0"/>
                </a:lnTo>
                <a:lnTo>
                  <a:pt x="3304" y="3582"/>
                </a:lnTo>
                <a:lnTo>
                  <a:pt x="4295" y="6434"/>
                </a:lnTo>
                <a:lnTo>
                  <a:pt x="5617" y="8574"/>
                </a:lnTo>
                <a:lnTo>
                  <a:pt x="7269" y="9287"/>
                </a:lnTo>
                <a:lnTo>
                  <a:pt x="10000" y="9889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Scintillation Light</a:t>
            </a:r>
            <a:r>
              <a:rPr lang="ja-JP" altLang="en-US" dirty="0" smtClean="0"/>
              <a:t> </a:t>
            </a:r>
            <a:r>
              <a:rPr lang="en-US" altLang="ja-JP" dirty="0" smtClean="0"/>
              <a:t>in 2009 run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1735132"/>
          </a:xfrm>
        </p:spPr>
        <p:txBody>
          <a:bodyPr>
            <a:normAutofit fontScale="55000" lnSpcReduction="20000"/>
          </a:bodyPr>
          <a:lstStyle/>
          <a:p>
            <a:r>
              <a:rPr kumimoji="1" lang="en-US" altLang="ja-JP" dirty="0" smtClean="0"/>
              <a:t>Successful separation between alpha and gamma events</a:t>
            </a:r>
          </a:p>
          <a:p>
            <a:pPr lvl="1"/>
            <a:r>
              <a:rPr kumimoji="1" lang="en-US" altLang="ja-JP" dirty="0" smtClean="0"/>
              <a:t>Xenon purification in gas phase through the getter purifier before liquefaction</a:t>
            </a:r>
          </a:p>
          <a:p>
            <a:pPr lvl="1"/>
            <a:r>
              <a:rPr lang="en-US" altLang="ja-JP" dirty="0" smtClean="0"/>
              <a:t>New NEG pump for better evacuation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Replacement of the suspicious cooling pipe</a:t>
            </a:r>
          </a:p>
          <a:p>
            <a:pPr lvl="1"/>
            <a:endParaRPr kumimoji="1" lang="en-US" altLang="ja-JP" dirty="0" smtClean="0"/>
          </a:p>
          <a:p>
            <a:r>
              <a:rPr lang="en-US" altLang="ja-JP" dirty="0" smtClean="0"/>
              <a:t>Stable at 1% during 2009 run</a:t>
            </a:r>
            <a:endParaRPr kumimoji="1" lang="ja-JP" altLang="en-US" dirty="0"/>
          </a:p>
        </p:txBody>
      </p:sp>
      <p:pic>
        <p:nvPicPr>
          <p:cNvPr id="6" name="Picture 3" descr="Q_over_A08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857496"/>
            <a:ext cx="4819640" cy="328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39"/>
          <p:cNvSpPr>
            <a:spLocks/>
          </p:cNvSpPr>
          <p:nvPr/>
        </p:nvSpPr>
        <p:spPr bwMode="auto">
          <a:xfrm>
            <a:off x="1285852" y="4143380"/>
            <a:ext cx="2162175" cy="1001713"/>
          </a:xfrm>
          <a:custGeom>
            <a:avLst/>
            <a:gdLst>
              <a:gd name="T0" fmla="*/ 0 w 1362"/>
              <a:gd name="T1" fmla="*/ 631 h 631"/>
              <a:gd name="T2" fmla="*/ 325 w 1362"/>
              <a:gd name="T3" fmla="*/ 631 h 631"/>
              <a:gd name="T4" fmla="*/ 345 w 1362"/>
              <a:gd name="T5" fmla="*/ 0 h 631"/>
              <a:gd name="T6" fmla="*/ 433 w 1362"/>
              <a:gd name="T7" fmla="*/ 237 h 631"/>
              <a:gd name="T8" fmla="*/ 528 w 1362"/>
              <a:gd name="T9" fmla="*/ 434 h 631"/>
              <a:gd name="T10" fmla="*/ 691 w 1362"/>
              <a:gd name="T11" fmla="*/ 556 h 631"/>
              <a:gd name="T12" fmla="*/ 935 w 1362"/>
              <a:gd name="T13" fmla="*/ 624 h 631"/>
              <a:gd name="T14" fmla="*/ 1362 w 1362"/>
              <a:gd name="T15" fmla="*/ 624 h 6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62"/>
              <a:gd name="T25" fmla="*/ 0 h 631"/>
              <a:gd name="T26" fmla="*/ 1362 w 1362"/>
              <a:gd name="T27" fmla="*/ 631 h 6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62" h="631">
                <a:moveTo>
                  <a:pt x="0" y="631"/>
                </a:moveTo>
                <a:lnTo>
                  <a:pt x="325" y="631"/>
                </a:lnTo>
                <a:lnTo>
                  <a:pt x="345" y="0"/>
                </a:lnTo>
                <a:lnTo>
                  <a:pt x="433" y="237"/>
                </a:lnTo>
                <a:lnTo>
                  <a:pt x="528" y="434"/>
                </a:lnTo>
                <a:lnTo>
                  <a:pt x="691" y="556"/>
                </a:lnTo>
                <a:lnTo>
                  <a:pt x="935" y="624"/>
                </a:lnTo>
                <a:lnTo>
                  <a:pt x="1362" y="624"/>
                </a:lnTo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Line 41"/>
          <p:cNvSpPr>
            <a:spLocks noChangeShapeType="1"/>
          </p:cNvSpPr>
          <p:nvPr/>
        </p:nvSpPr>
        <p:spPr bwMode="auto">
          <a:xfrm>
            <a:off x="1403327" y="4154493"/>
            <a:ext cx="0" cy="979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1011214" y="441325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A</a:t>
            </a: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1828777" y="474663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Q</a:t>
            </a:r>
          </a:p>
        </p:txBody>
      </p: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2495527" y="4005268"/>
            <a:ext cx="57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Q/A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86380" y="542926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a</a:t>
            </a:r>
            <a:endParaRPr kumimoji="1" lang="ja-JP" altLang="en-US" dirty="0">
              <a:latin typeface="Symbol" pitchFamily="18" charset="2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57884" y="4929198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Symbol" pitchFamily="18" charset="2"/>
              </a:rPr>
              <a:t>g</a:t>
            </a:r>
            <a:endParaRPr kumimoji="1" lang="ja-JP" altLang="en-US" dirty="0">
              <a:latin typeface="Symbol" pitchFamily="18" charset="2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215206" y="5143512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endParaRPr kumimoji="1" lang="ja-JP" altLang="en-US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14942" y="464344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endParaRPr kumimoji="1" lang="ja-JP" altLang="en-US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PMT Gain in 2008 and 2009</a:t>
            </a:r>
            <a:endParaRPr lang="ja-JP" altLang="en-US" dirty="0" smtClean="0"/>
          </a:p>
        </p:txBody>
      </p:sp>
      <p:sp>
        <p:nvSpPr>
          <p:cNvPr id="512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50" y="5357826"/>
            <a:ext cx="5357813" cy="928694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ja-JP" sz="2400" dirty="0" smtClean="0"/>
              <a:t>At the end of 2009</a:t>
            </a:r>
          </a:p>
          <a:p>
            <a:pPr lvl="1" eaLnBrk="1" hangingPunct="1"/>
            <a:r>
              <a:rPr lang="en-US" altLang="ja-JP" sz="2000" dirty="0" smtClean="0"/>
              <a:t>1.65e6 (beam on)</a:t>
            </a:r>
          </a:p>
          <a:p>
            <a:pPr lvl="1" eaLnBrk="1" hangingPunct="1"/>
            <a:r>
              <a:rPr lang="en-US" altLang="ja-JP" sz="2000" dirty="0" smtClean="0"/>
              <a:t>1.6e6   (beam off)</a:t>
            </a:r>
          </a:p>
          <a:p>
            <a:pPr eaLnBrk="1" hangingPunct="1"/>
            <a:r>
              <a:rPr lang="en-US" altLang="ja-JP" sz="2400" dirty="0" smtClean="0"/>
              <a:t>Larger decrease on inner face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14D35-0FAC-4374-AFEA-C91EC9B13C69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928802"/>
            <a:ext cx="76390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コンテンツ プレースホルダ 2"/>
          <p:cNvSpPr txBox="1">
            <a:spLocks/>
          </p:cNvSpPr>
          <p:nvPr/>
        </p:nvSpPr>
        <p:spPr bwMode="auto">
          <a:xfrm>
            <a:off x="428625" y="785813"/>
            <a:ext cx="8229600" cy="114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sz="2000" dirty="0" smtClean="0">
                <a:latin typeface="+mn-lt"/>
                <a:ea typeface="+mn-ea"/>
              </a:rPr>
              <a:t>PMT gain </a:t>
            </a:r>
            <a:r>
              <a:rPr lang="en-US" altLang="ja-JP" sz="2000" dirty="0">
                <a:latin typeface="+mn-lt"/>
                <a:ea typeface="+mn-ea"/>
              </a:rPr>
              <a:t>and LED peak with beam </a:t>
            </a:r>
            <a:r>
              <a:rPr lang="en-US" altLang="ja-JP" sz="2000" dirty="0" smtClean="0">
                <a:latin typeface="+mn-lt"/>
                <a:ea typeface="+mn-ea"/>
              </a:rPr>
              <a:t>on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sz="2000" dirty="0" smtClean="0">
                <a:latin typeface="+mn-lt"/>
                <a:ea typeface="+mn-ea"/>
              </a:rPr>
              <a:t>LED was constantly flushed during DAQ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sz="2000" dirty="0" smtClean="0">
                <a:latin typeface="+mn-lt"/>
                <a:ea typeface="+mn-ea"/>
              </a:rPr>
              <a:t>0.1% per day</a:t>
            </a:r>
            <a:endParaRPr lang="ja-JP" altLang="en-US" sz="2000" dirty="0">
              <a:latin typeface="+mn-lt"/>
              <a:ea typeface="+mn-ea"/>
            </a:endParaRPr>
          </a:p>
        </p:txBody>
      </p:sp>
      <p:pic>
        <p:nvPicPr>
          <p:cNvPr id="5129" name="Picture 3" descr="C:\Documents and Settings\nisimura\My Documents\meg\201002\GainEachFaceGainHistoryDBId3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6413" y="4786313"/>
            <a:ext cx="3557587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テキスト ボックス 9"/>
          <p:cNvSpPr txBox="1">
            <a:spLocks noChangeArrowheads="1"/>
          </p:cNvSpPr>
          <p:nvPr/>
        </p:nvSpPr>
        <p:spPr bwMode="auto">
          <a:xfrm>
            <a:off x="6572250" y="4786313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2009 Oct.-Dec.</a:t>
            </a:r>
            <a:br>
              <a:rPr lang="en-US" altLang="ja-JP"/>
            </a:br>
            <a:r>
              <a:rPr lang="en-US" altLang="ja-JP"/>
              <a:t>Each face, beam on</a:t>
            </a:r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00298" y="2285992"/>
            <a:ext cx="9286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48" charset="-128"/>
              </a:rPr>
              <a:t>2008</a:t>
            </a:r>
            <a:endPara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4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00694" y="2285992"/>
            <a:ext cx="9286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48" charset="-128"/>
              </a:rPr>
              <a:t>2009</a:t>
            </a:r>
            <a:endPara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48" charset="-128"/>
            </a:endParaRPr>
          </a:p>
        </p:txBody>
      </p:sp>
      <p:sp>
        <p:nvSpPr>
          <p:cNvPr id="14" name="左右矢印 13"/>
          <p:cNvSpPr/>
          <p:nvPr/>
        </p:nvSpPr>
        <p:spPr>
          <a:xfrm>
            <a:off x="4143375" y="3857625"/>
            <a:ext cx="571500" cy="500063"/>
          </a:xfrm>
          <a:prstGeom prst="leftRightArrow">
            <a:avLst>
              <a:gd name="adj1" fmla="val 52651"/>
              <a:gd name="adj2" fmla="val 24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900" dirty="0"/>
              <a:t>CEX</a:t>
            </a:r>
            <a:endParaRPr lang="ja-JP" altLang="en-US" sz="900" dirty="0"/>
          </a:p>
        </p:txBody>
      </p:sp>
      <p:sp>
        <p:nvSpPr>
          <p:cNvPr id="5134" name="テキスト ボックス 14"/>
          <p:cNvSpPr txBox="1">
            <a:spLocks noChangeArrowheads="1"/>
          </p:cNvSpPr>
          <p:nvPr/>
        </p:nvSpPr>
        <p:spPr bwMode="auto">
          <a:xfrm>
            <a:off x="5572125" y="270192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FF0000"/>
                </a:solidFill>
              </a:rPr>
              <a:t>MEG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5135" name="テキスト ボックス 15"/>
          <p:cNvSpPr txBox="1">
            <a:spLocks noChangeArrowheads="1"/>
          </p:cNvSpPr>
          <p:nvPr/>
        </p:nvSpPr>
        <p:spPr bwMode="auto">
          <a:xfrm>
            <a:off x="2643188" y="268922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MEG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左右矢印 16"/>
          <p:cNvSpPr/>
          <p:nvPr/>
        </p:nvSpPr>
        <p:spPr>
          <a:xfrm>
            <a:off x="3429000" y="3857625"/>
            <a:ext cx="571500" cy="500063"/>
          </a:xfrm>
          <a:prstGeom prst="leftRightArrow">
            <a:avLst>
              <a:gd name="adj1" fmla="val 52651"/>
              <a:gd name="adj2" fmla="val 24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900" dirty="0"/>
              <a:t>CEX</a:t>
            </a:r>
            <a:endParaRPr lang="ja-JP" altLang="en-US" sz="900" dirty="0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3214678" y="4572009"/>
            <a:ext cx="3643338" cy="7858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8" name="Text Box 19"/>
          <p:cNvSpPr txBox="1">
            <a:spLocks noChangeArrowheads="1"/>
          </p:cNvSpPr>
          <p:nvPr/>
        </p:nvSpPr>
        <p:spPr bwMode="auto">
          <a:xfrm>
            <a:off x="3286116" y="2143116"/>
            <a:ext cx="1223962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/>
              <a:t>changed HV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0"/>
            <a:ext cx="2857488" cy="195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85812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Look on Individual PMT</a:t>
            </a:r>
            <a:endParaRPr lang="ja-JP" altLang="en-US" dirty="0" smtClean="0"/>
          </a:p>
        </p:txBody>
      </p:sp>
      <p:sp>
        <p:nvSpPr>
          <p:cNvPr id="6147" name="コンテンツ プレースホルダ 2"/>
          <p:cNvSpPr>
            <a:spLocks noGrp="1"/>
          </p:cNvSpPr>
          <p:nvPr>
            <p:ph idx="1"/>
          </p:nvPr>
        </p:nvSpPr>
        <p:spPr>
          <a:xfrm>
            <a:off x="214313" y="3500438"/>
            <a:ext cx="8929687" cy="542925"/>
          </a:xfrm>
        </p:spPr>
        <p:txBody>
          <a:bodyPr/>
          <a:lstStyle/>
          <a:p>
            <a:pPr eaLnBrk="1" hangingPunct="1"/>
            <a:r>
              <a:rPr lang="en-US" altLang="ja-JP" sz="2400" dirty="0" smtClean="0"/>
              <a:t>2PMTs showed larger gain change, finally reached 4~5e5</a:t>
            </a:r>
            <a:endParaRPr lang="ja-JP" altLang="en-US" sz="2400" dirty="0" smtClean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441D0-19FA-4B22-814D-8AE9E4961C96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000500"/>
            <a:ext cx="38576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4000500"/>
            <a:ext cx="39084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6" descr="C:\Documents and Settings\nisimura\My Documents\meg\201002\PMTGainDecrease47215-6426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1285875"/>
            <a:ext cx="30099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5" descr="C:\Documents and Settings\nisimura\My Documents\meg\201002\GainDecreasePMTHisto2009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9150" y="928688"/>
            <a:ext cx="3427413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コンテンツ プレースホルダ 2"/>
          <p:cNvSpPr txBox="1">
            <a:spLocks/>
          </p:cNvSpPr>
          <p:nvPr/>
        </p:nvSpPr>
        <p:spPr bwMode="auto">
          <a:xfrm>
            <a:off x="6572250" y="1214438"/>
            <a:ext cx="25717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sz="2400" dirty="0" smtClean="0">
                <a:latin typeface="+mn-lt"/>
                <a:ea typeface="+mn-ea"/>
              </a:rPr>
              <a:t>Gain changed by </a:t>
            </a:r>
            <a:r>
              <a:rPr lang="en-US" altLang="ja-JP" sz="2400" dirty="0">
                <a:latin typeface="+mn-lt"/>
                <a:ea typeface="+mn-ea"/>
              </a:rPr>
              <a:t>10% during run 2009</a:t>
            </a:r>
            <a:endParaRPr lang="ja-JP" altLang="en-US" sz="2400" dirty="0">
              <a:latin typeface="+mn-lt"/>
              <a:ea typeface="+mn-ea"/>
            </a:endParaRPr>
          </a:p>
        </p:txBody>
      </p:sp>
      <p:sp>
        <p:nvSpPr>
          <p:cNvPr id="15" name="コンテンツ プレースホルダ 2"/>
          <p:cNvSpPr txBox="1">
            <a:spLocks/>
          </p:cNvSpPr>
          <p:nvPr/>
        </p:nvSpPr>
        <p:spPr bwMode="auto">
          <a:xfrm>
            <a:off x="357188" y="857250"/>
            <a:ext cx="321468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sz="2400" dirty="0" smtClean="0">
                <a:latin typeface="+mn-lt"/>
                <a:ea typeface="+mn-ea"/>
              </a:rPr>
              <a:t>Change of </a:t>
            </a:r>
            <a:r>
              <a:rPr lang="en-US" altLang="ja-JP" sz="2400" dirty="0">
                <a:latin typeface="+mn-lt"/>
                <a:ea typeface="+mn-ea"/>
              </a:rPr>
              <a:t>all </a:t>
            </a:r>
            <a:r>
              <a:rPr lang="en-US" altLang="ja-JP" sz="2400" dirty="0" smtClean="0">
                <a:latin typeface="+mn-lt"/>
                <a:ea typeface="+mn-ea"/>
              </a:rPr>
              <a:t>PMTs</a:t>
            </a:r>
            <a:endParaRPr lang="ja-JP" altLang="en-US" sz="2400" dirty="0">
              <a:latin typeface="+mn-lt"/>
              <a:ea typeface="+mn-ea"/>
            </a:endParaRPr>
          </a:p>
        </p:txBody>
      </p:sp>
      <p:sp>
        <p:nvSpPr>
          <p:cNvPr id="6157" name="テキスト ボックス 15"/>
          <p:cNvSpPr txBox="1">
            <a:spLocks noChangeArrowheads="1"/>
          </p:cNvSpPr>
          <p:nvPr/>
        </p:nvSpPr>
        <p:spPr bwMode="auto">
          <a:xfrm>
            <a:off x="642938" y="2384425"/>
            <a:ext cx="785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inner</a:t>
            </a:r>
            <a:endParaRPr lang="ja-JP" altLang="en-US" sz="1600"/>
          </a:p>
        </p:txBody>
      </p:sp>
      <p:sp>
        <p:nvSpPr>
          <p:cNvPr id="17" name="左右矢印 16"/>
          <p:cNvSpPr/>
          <p:nvPr/>
        </p:nvSpPr>
        <p:spPr>
          <a:xfrm>
            <a:off x="642938" y="2357438"/>
            <a:ext cx="571500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00125" y="4857750"/>
            <a:ext cx="9286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48" charset="-128"/>
              </a:rPr>
              <a:t>2008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4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00375" y="4845050"/>
            <a:ext cx="9286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48" charset="-128"/>
              </a:rPr>
              <a:t>2009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4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19688" y="4975225"/>
            <a:ext cx="9286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48" charset="-128"/>
              </a:rPr>
              <a:t>2008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4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119938" y="4962525"/>
            <a:ext cx="9286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48" charset="-128"/>
              </a:rPr>
              <a:t>2009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48" charset="-128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2428875" y="2813050"/>
            <a:ext cx="642938" cy="28575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754438" y="3071813"/>
            <a:ext cx="285750" cy="2143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165" name="テキスト ボックス 23"/>
          <p:cNvSpPr txBox="1">
            <a:spLocks noChangeArrowheads="1"/>
          </p:cNvSpPr>
          <p:nvPr/>
        </p:nvSpPr>
        <p:spPr bwMode="auto">
          <a:xfrm>
            <a:off x="785813" y="5505450"/>
            <a:ext cx="1214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PMT801</a:t>
            </a:r>
            <a:br>
              <a:rPr lang="en-US" altLang="ja-JP"/>
            </a:br>
            <a:r>
              <a:rPr lang="en-US" altLang="ja-JP"/>
              <a:t> -&gt;4e5</a:t>
            </a:r>
            <a:endParaRPr lang="ja-JP" altLang="en-US"/>
          </a:p>
        </p:txBody>
      </p:sp>
      <p:sp>
        <p:nvSpPr>
          <p:cNvPr id="6166" name="テキスト ボックス 24"/>
          <p:cNvSpPr txBox="1">
            <a:spLocks noChangeArrowheads="1"/>
          </p:cNvSpPr>
          <p:nvPr/>
        </p:nvSpPr>
        <p:spPr bwMode="auto">
          <a:xfrm>
            <a:off x="4754563" y="5640388"/>
            <a:ext cx="1214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PMT677</a:t>
            </a:r>
            <a:br>
              <a:rPr lang="en-US" altLang="ja-JP"/>
            </a:br>
            <a:r>
              <a:rPr lang="en-US" altLang="ja-JP"/>
              <a:t> -&gt;5e5</a:t>
            </a:r>
            <a:endParaRPr lang="ja-JP" altLang="en-US"/>
          </a:p>
        </p:txBody>
      </p:sp>
      <p:cxnSp>
        <p:nvCxnSpPr>
          <p:cNvPr id="27" name="直線矢印コネクタ 26"/>
          <p:cNvCxnSpPr>
            <a:stCxn id="22" idx="3"/>
          </p:cNvCxnSpPr>
          <p:nvPr/>
        </p:nvCxnSpPr>
        <p:spPr>
          <a:xfrm rot="5400000">
            <a:off x="1824832" y="2874169"/>
            <a:ext cx="515937" cy="87947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23" idx="3"/>
          </p:cNvCxnSpPr>
          <p:nvPr/>
        </p:nvCxnSpPr>
        <p:spPr>
          <a:xfrm rot="5400000">
            <a:off x="2703513" y="2479675"/>
            <a:ext cx="317500" cy="18669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5572125" y="1714500"/>
            <a:ext cx="12144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254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mtClean="0"/>
              <a:t>Pedestal in 2009</a:t>
            </a:r>
            <a:endParaRPr lang="ja-JP" altLang="en-US" smtClean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50C57-D89C-44A2-9F72-B83E9C2FDD6A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pic>
        <p:nvPicPr>
          <p:cNvPr id="10247" name="Picture 3" descr="C:\Documents and Settings\nisimura\My Documents\meg\201002\Nsum2pedestal2009_hpqe523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105044"/>
            <a:ext cx="59293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" descr="C:\Documents and Settings\nisimura\My Documents\meg\201002\Nsum2_2009_CEX_ME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2873375"/>
            <a:ext cx="28575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コンテンツ プレースホルダ 2"/>
          <p:cNvSpPr txBox="1">
            <a:spLocks/>
          </p:cNvSpPr>
          <p:nvPr/>
        </p:nvSpPr>
        <p:spPr bwMode="auto">
          <a:xfrm>
            <a:off x="357188" y="946150"/>
            <a:ext cx="857253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sz="2800" dirty="0" smtClean="0">
                <a:latin typeface="+mn-lt"/>
                <a:ea typeface="+mn-ea"/>
              </a:rPr>
              <a:t>Pedestal distributions are different btw </a:t>
            </a:r>
            <a:r>
              <a:rPr lang="en-US" altLang="ja-JP" sz="2800" dirty="0" smtClean="0">
                <a:latin typeface="Symbol" pitchFamily="18" charset="2"/>
                <a:ea typeface="+mn-ea"/>
              </a:rPr>
              <a:t>p</a:t>
            </a:r>
            <a:r>
              <a:rPr lang="en-US" altLang="ja-JP" sz="2800" baseline="30000" dirty="0" smtClean="0">
                <a:latin typeface="Symbol" pitchFamily="18" charset="2"/>
                <a:ea typeface="+mn-ea"/>
              </a:rPr>
              <a:t>-</a:t>
            </a:r>
            <a:r>
              <a:rPr lang="en-US" altLang="ja-JP" sz="2800" dirty="0" smtClean="0">
                <a:latin typeface="+mn-lt"/>
                <a:ea typeface="+mn-ea"/>
              </a:rPr>
              <a:t> </a:t>
            </a:r>
            <a:r>
              <a:rPr lang="en-US" altLang="ja-JP" sz="2800" dirty="0">
                <a:latin typeface="+mn-lt"/>
                <a:ea typeface="+mn-ea"/>
              </a:rPr>
              <a:t>and </a:t>
            </a:r>
            <a:r>
              <a:rPr lang="en-US" altLang="ja-JP" sz="2800" dirty="0" smtClean="0">
                <a:latin typeface="Symbol" pitchFamily="18" charset="2"/>
                <a:ea typeface="+mn-ea"/>
              </a:rPr>
              <a:t>m</a:t>
            </a:r>
            <a:r>
              <a:rPr lang="en-US" altLang="ja-JP" sz="2800" baseline="30000" dirty="0">
                <a:latin typeface="+mn-lt"/>
                <a:ea typeface="+mn-ea"/>
              </a:rPr>
              <a:t>+</a:t>
            </a:r>
            <a:endParaRPr lang="ja-JP" altLang="en-US" sz="2800" baseline="30000" dirty="0">
              <a:latin typeface="+mn-lt"/>
              <a:ea typeface="+mn-ea"/>
            </a:endParaRPr>
          </a:p>
        </p:txBody>
      </p:sp>
      <p:sp>
        <p:nvSpPr>
          <p:cNvPr id="10250" name="テキスト ボックス 9"/>
          <p:cNvSpPr txBox="1">
            <a:spLocks noChangeArrowheads="1"/>
          </p:cNvSpPr>
          <p:nvPr/>
        </p:nvSpPr>
        <p:spPr bwMode="auto">
          <a:xfrm>
            <a:off x="4786313" y="2273314"/>
            <a:ext cx="1000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0070C0"/>
                </a:solidFill>
              </a:rPr>
              <a:t>Peak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  <a:latin typeface="Symbol" pitchFamily="18" charset="2"/>
              </a:rPr>
              <a:t>s</a:t>
            </a:r>
            <a:endParaRPr lang="ja-JP" altLang="en-US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0251" name="テキスト ボックス 11"/>
          <p:cNvSpPr txBox="1">
            <a:spLocks noChangeArrowheads="1"/>
          </p:cNvSpPr>
          <p:nvPr/>
        </p:nvSpPr>
        <p:spPr bwMode="auto">
          <a:xfrm>
            <a:off x="7786688" y="3214688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00B050"/>
                </a:solidFill>
              </a:rPr>
              <a:t>MEG</a:t>
            </a:r>
            <a:endParaRPr lang="ja-JP" altLang="en-US" b="1">
              <a:solidFill>
                <a:srgbClr val="00B05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71875" y="2344751"/>
            <a:ext cx="857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48" charset="-128"/>
              </a:rPr>
              <a:t>MEG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48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3830638" y="4702189"/>
            <a:ext cx="285750" cy="2857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右矢印 14"/>
          <p:cNvSpPr/>
          <p:nvPr/>
        </p:nvSpPr>
        <p:spPr>
          <a:xfrm flipH="1">
            <a:off x="3441700" y="4702189"/>
            <a:ext cx="269875" cy="2952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62013" y="2344751"/>
            <a:ext cx="857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48" charset="-128"/>
              </a:rPr>
              <a:t>CEX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48" charset="-128"/>
            </a:endParaRPr>
          </a:p>
        </p:txBody>
      </p:sp>
      <p:sp>
        <p:nvSpPr>
          <p:cNvPr id="10256" name="テキスト ボックス 16"/>
          <p:cNvSpPr txBox="1">
            <a:spLocks noChangeArrowheads="1"/>
          </p:cNvSpPr>
          <p:nvPr/>
        </p:nvSpPr>
        <p:spPr bwMode="auto">
          <a:xfrm>
            <a:off x="2786063" y="5059376"/>
            <a:ext cx="250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Exchanged degrader</a:t>
            </a:r>
            <a:endParaRPr lang="ja-JP" altLang="en-US"/>
          </a:p>
        </p:txBody>
      </p:sp>
      <p:sp>
        <p:nvSpPr>
          <p:cNvPr id="10257" name="テキスト ボックス 17"/>
          <p:cNvSpPr txBox="1">
            <a:spLocks noChangeArrowheads="1"/>
          </p:cNvSpPr>
          <p:nvPr/>
        </p:nvSpPr>
        <p:spPr bwMode="auto">
          <a:xfrm>
            <a:off x="6643688" y="4344988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0070C0"/>
                </a:solidFill>
              </a:rPr>
              <a:t>CEX</a:t>
            </a:r>
            <a:endParaRPr lang="ja-JP" altLang="en-US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Problems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All are minor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Problems(?)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Cooling Power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Liquid Recovery Procedure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UCN kicker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EF1D-76D8-4294-86DC-340A6C11DC49}" type="slidenum">
              <a:rPr lang="en-US" altLang="ja-JP" smtClean="0"/>
              <a:pPr/>
              <a:t>16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Cooling Power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2092322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 smtClean="0"/>
              <a:t>Looks not sufficient</a:t>
            </a:r>
            <a:r>
              <a:rPr lang="ja-JP" altLang="en-US" dirty="0" smtClean="0"/>
              <a:t> </a:t>
            </a:r>
            <a:r>
              <a:rPr lang="en-US" altLang="ja-JP" dirty="0" smtClean="0"/>
              <a:t>even now</a:t>
            </a:r>
          </a:p>
          <a:p>
            <a:pPr lvl="1"/>
            <a:r>
              <a:rPr lang="en-US" altLang="ja-JP" dirty="0" smtClean="0"/>
              <a:t>Additional cooling with LN2 is necessary to keep the pressure. Once in a few – several hours.</a:t>
            </a:r>
          </a:p>
          <a:p>
            <a:pPr lvl="1"/>
            <a:r>
              <a:rPr lang="en-US" altLang="ja-JP" dirty="0" smtClean="0"/>
              <a:t>Effect of convection?</a:t>
            </a:r>
          </a:p>
          <a:p>
            <a:r>
              <a:rPr lang="en-US" altLang="ja-JP" dirty="0" smtClean="0"/>
              <a:t>Refrigerator R&amp;D is in progress at KEK</a:t>
            </a:r>
          </a:p>
          <a:p>
            <a:r>
              <a:rPr lang="en-US" altLang="ja-JP" dirty="0" smtClean="0"/>
              <a:t>Compressor Power Upgrade</a:t>
            </a:r>
          </a:p>
          <a:p>
            <a:pPr lvl="1"/>
            <a:r>
              <a:rPr lang="en-US" altLang="ja-JP" dirty="0" smtClean="0"/>
              <a:t>Higher helium rate certainly gives higher cooling power!</a:t>
            </a:r>
          </a:p>
          <a:p>
            <a:pPr lvl="1"/>
            <a:r>
              <a:rPr lang="en-US" altLang="ja-JP" dirty="0" smtClean="0"/>
              <a:t>LEYBOLT 6.5kW 50Hz  </a:t>
            </a:r>
            <a:r>
              <a:rPr lang="en-US" altLang="ja-JP" dirty="0" smtClean="0">
                <a:sym typeface="Wingdings" pitchFamily="2" charset="2"/>
              </a:rPr>
              <a:t> CRYOMECH 10.5kW 50Hz</a:t>
            </a:r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000372"/>
            <a:ext cx="2303091" cy="310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000504"/>
            <a:ext cx="2214578" cy="172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グループ化 12"/>
          <p:cNvGrpSpPr/>
          <p:nvPr/>
        </p:nvGrpSpPr>
        <p:grpSpPr>
          <a:xfrm>
            <a:off x="5143504" y="3000372"/>
            <a:ext cx="3894068" cy="3108327"/>
            <a:chOff x="304800" y="838200"/>
            <a:chExt cx="6781800" cy="5413375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" y="838200"/>
              <a:ext cx="6781800" cy="541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2268538" y="1484313"/>
              <a:ext cx="3733800" cy="3657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2339975" y="1196975"/>
              <a:ext cx="3455988" cy="38147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 flipV="1">
              <a:off x="4859338" y="2205038"/>
              <a:ext cx="144462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Liquid Recovery Procedure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1377942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We found that the new pump is not suitable for liquid transfer from the detector to the </a:t>
            </a:r>
            <a:r>
              <a:rPr lang="en-US" altLang="ja-JP" dirty="0" err="1" smtClean="0"/>
              <a:t>dewar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Install the previous centrifugal pump in parallel for quick recovery of </a:t>
            </a:r>
            <a:r>
              <a:rPr kumimoji="1" lang="en-US" altLang="ja-JP" dirty="0" err="1" smtClean="0"/>
              <a:t>Lxe</a:t>
            </a:r>
            <a:r>
              <a:rPr kumimoji="1" lang="en-US" altLang="ja-JP" dirty="0" smtClean="0"/>
              <a:t> for the case of emergency and maintenance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CA59-7C80-4213-94F8-E0D50A4AA450}" type="slidenum">
              <a:rPr lang="en-US" altLang="ja-JP" smtClean="0"/>
              <a:pPr/>
              <a:t>18</a:t>
            </a:fld>
            <a:endParaRPr lang="en-US" altLang="ja-JP"/>
          </a:p>
        </p:txBody>
      </p:sp>
      <p:sp>
        <p:nvSpPr>
          <p:cNvPr id="64514" name="AutoShape 2" descr="X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357430"/>
            <a:ext cx="5441252" cy="390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Operation overview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Performance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Problems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Schedule for 2010 DAQ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UCN kicker in operation in 2010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08050"/>
            <a:ext cx="5114932" cy="5041900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UCN kicker in </a:t>
            </a:r>
            <a:r>
              <a:rPr lang="en-US" altLang="ja-JP" dirty="0" smtClean="0"/>
              <a:t>operation</a:t>
            </a:r>
            <a:endParaRPr lang="en-US" altLang="ja-JP" dirty="0"/>
          </a:p>
          <a:p>
            <a:pPr lvl="1"/>
            <a:r>
              <a:rPr lang="en-US" altLang="ja-JP" dirty="0" smtClean="0"/>
              <a:t>UCN</a:t>
            </a:r>
            <a:r>
              <a:rPr lang="en-US" altLang="ja-JP" dirty="0"/>
              <a:t>: “spill” </a:t>
            </a:r>
            <a:r>
              <a:rPr lang="en-US" altLang="ja-JP" dirty="0" smtClean="0"/>
              <a:t> for 8 sec, </a:t>
            </a:r>
            <a:r>
              <a:rPr lang="en-US" altLang="ja-JP" dirty="0"/>
              <a:t>e</a:t>
            </a:r>
            <a:r>
              <a:rPr lang="en-US" altLang="ja-JP" dirty="0" smtClean="0"/>
              <a:t>very 15 min.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Effect on PMT gain?</a:t>
            </a:r>
            <a:endParaRPr lang="en-US" altLang="ja-JP" dirty="0"/>
          </a:p>
          <a:p>
            <a:pPr lvl="1"/>
            <a:r>
              <a:rPr lang="en-US" altLang="ja-JP" dirty="0" smtClean="0"/>
              <a:t>0.5</a:t>
            </a:r>
            <a:r>
              <a:rPr lang="en-US" altLang="ja-JP" dirty="0"/>
              <a:t>% decrease </a:t>
            </a:r>
            <a:r>
              <a:rPr lang="en-US" altLang="ja-JP" dirty="0" smtClean="0"/>
              <a:t>at 8 sec beam </a:t>
            </a:r>
            <a:r>
              <a:rPr lang="en-US" altLang="ja-JP" dirty="0"/>
              <a:t>break</a:t>
            </a:r>
          </a:p>
          <a:p>
            <a:pPr lvl="1"/>
            <a:r>
              <a:rPr lang="en-US" altLang="ja-JP" dirty="0" smtClean="0"/>
              <a:t>Probably no problem</a:t>
            </a:r>
          </a:p>
          <a:p>
            <a:pPr lvl="2"/>
            <a:r>
              <a:rPr lang="en-US" altLang="ja-JP" dirty="0" smtClean="0"/>
              <a:t>but need careful monitor</a:t>
            </a:r>
            <a:endParaRPr lang="en-US" altLang="ja-JP" dirty="0"/>
          </a:p>
          <a:p>
            <a:pPr lvl="2"/>
            <a:r>
              <a:rPr lang="en-US" altLang="ja-JP" dirty="0" smtClean="0"/>
              <a:t>Special </a:t>
            </a:r>
            <a:r>
              <a:rPr lang="en-US" altLang="ja-JP" dirty="0"/>
              <a:t>logic to take </a:t>
            </a:r>
            <a:r>
              <a:rPr lang="en-US" altLang="ja-JP" dirty="0" smtClean="0"/>
              <a:t>LED in </a:t>
            </a:r>
            <a:r>
              <a:rPr lang="en-US" altLang="ja-JP" dirty="0"/>
              <a:t>“UCN spill”?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CA59-7C80-4213-94F8-E0D50A4AA450}" type="slidenum">
              <a:rPr lang="en-US" altLang="ja-JP" smtClean="0"/>
              <a:pPr/>
              <a:t>19</a:t>
            </a:fld>
            <a:endParaRPr lang="en-US" altLang="ja-JP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428736"/>
            <a:ext cx="31527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5929322" y="3714752"/>
            <a:ext cx="292895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PMT gain change example in 2008 runs for 19s beam interruption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Operation plan 2010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Operation for 2010 DAQ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5-9/April</a:t>
            </a:r>
          </a:p>
          <a:p>
            <a:pPr lvl="1"/>
            <a:r>
              <a:rPr lang="en-US" altLang="ja-JP" dirty="0" smtClean="0"/>
              <a:t>Liquid transfer from the </a:t>
            </a:r>
            <a:r>
              <a:rPr lang="en-US" altLang="ja-JP" dirty="0" err="1" smtClean="0"/>
              <a:t>dewar</a:t>
            </a:r>
            <a:r>
              <a:rPr lang="en-US" altLang="ja-JP" dirty="0" smtClean="0"/>
              <a:t> to the detector</a:t>
            </a:r>
          </a:p>
          <a:p>
            <a:pPr lvl="1"/>
            <a:endParaRPr kumimoji="1" lang="en-US" altLang="ja-JP" dirty="0"/>
          </a:p>
          <a:p>
            <a:r>
              <a:rPr lang="en-US" altLang="ja-JP" dirty="0" smtClean="0"/>
              <a:t>12/April-</a:t>
            </a:r>
          </a:p>
          <a:p>
            <a:pPr lvl="1"/>
            <a:r>
              <a:rPr kumimoji="1" lang="en-US" altLang="ja-JP" dirty="0" smtClean="0"/>
              <a:t>Liqui</a:t>
            </a:r>
            <a:r>
              <a:rPr lang="en-US" altLang="ja-JP" dirty="0" smtClean="0"/>
              <a:t>d purification (if necessary)</a:t>
            </a:r>
          </a:p>
          <a:p>
            <a:pPr lvl="1"/>
            <a:r>
              <a:rPr lang="en-US" altLang="ja-JP" dirty="0" smtClean="0"/>
              <a:t>PMT/Detector calibration</a:t>
            </a:r>
          </a:p>
          <a:p>
            <a:pPr lvl="2"/>
            <a:r>
              <a:rPr kumimoji="1" lang="en-US" altLang="ja-JP" dirty="0" smtClean="0"/>
              <a:t>LED, alpha, CR, and CW</a:t>
            </a:r>
          </a:p>
          <a:p>
            <a:pPr lvl="2"/>
            <a:endParaRPr lang="en-US" altLang="ja-JP" dirty="0"/>
          </a:p>
          <a:p>
            <a:r>
              <a:rPr kumimoji="1" lang="en-US" altLang="ja-JP" dirty="0" smtClean="0"/>
              <a:t>End of April</a:t>
            </a:r>
          </a:p>
          <a:p>
            <a:pPr lvl="1"/>
            <a:r>
              <a:rPr lang="en-US" altLang="ja-JP" dirty="0" smtClean="0"/>
              <a:t>Ready for DAQ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EF1D-76D8-4294-86DC-340A6C11DC49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378470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Successful operation of the detector in 2009</a:t>
            </a:r>
          </a:p>
          <a:p>
            <a:pPr lvl="1"/>
            <a:r>
              <a:rPr lang="en-US" altLang="ja-JP" dirty="0" smtClean="0"/>
              <a:t>New installations for 2009 DAQ</a:t>
            </a:r>
          </a:p>
          <a:p>
            <a:pPr lvl="1"/>
            <a:r>
              <a:rPr lang="en-US" altLang="ja-JP" dirty="0" smtClean="0"/>
              <a:t>Good separation between alpha and gamma events</a:t>
            </a:r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PMT gain change as scintillation light illumination (and by beam loading)</a:t>
            </a:r>
          </a:p>
          <a:p>
            <a:pPr lvl="1"/>
            <a:r>
              <a:rPr lang="en-US" altLang="ja-JP" dirty="0" smtClean="0"/>
              <a:t>Regular LED runs</a:t>
            </a:r>
          </a:p>
          <a:p>
            <a:pPr lvl="1"/>
            <a:r>
              <a:rPr kumimoji="1" lang="en-US" altLang="ja-JP" dirty="0" smtClean="0"/>
              <a:t>Single Pulse LED</a:t>
            </a:r>
          </a:p>
          <a:p>
            <a:pPr lvl="1"/>
            <a:endParaRPr kumimoji="1" lang="en-US" altLang="ja-JP" dirty="0" smtClean="0"/>
          </a:p>
          <a:p>
            <a:r>
              <a:rPr lang="en-US" altLang="ja-JP" dirty="0" smtClean="0"/>
              <a:t>Detector will be ready for DAQ end April</a:t>
            </a:r>
          </a:p>
          <a:p>
            <a:pPr lvl="1"/>
            <a:r>
              <a:rPr lang="en-US" altLang="ja-JP" dirty="0" smtClean="0"/>
              <a:t>UCN kicker in operation in 2010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Refrigerator cooling power upgrade is foreseen</a:t>
            </a:r>
          </a:p>
          <a:p>
            <a:pPr lvl="1"/>
            <a:r>
              <a:rPr kumimoji="1" lang="en-US" altLang="ja-JP" dirty="0" smtClean="0"/>
              <a:t>Higher power compressor</a:t>
            </a:r>
            <a:endParaRPr lang="en-US" altLang="ja-JP" dirty="0"/>
          </a:p>
          <a:p>
            <a:pPr lvl="1"/>
            <a:r>
              <a:rPr lang="en-US" altLang="ja-JP" dirty="0" smtClean="0"/>
              <a:t>Refrigerator R&amp;D is (still) in progress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92A3-043F-4AB4-ACC3-9A48848B2128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/>
              <a:t>PMT Gain Shift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908050"/>
            <a:ext cx="8210550" cy="1485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1500"/>
              <a:t>Gain decrease in pi0 runs</a:t>
            </a:r>
          </a:p>
          <a:p>
            <a:pPr>
              <a:lnSpc>
                <a:spcPct val="80000"/>
              </a:lnSpc>
            </a:pPr>
            <a:r>
              <a:rPr lang="en-US" altLang="ja-JP" sz="1500"/>
              <a:t>PMT gain shift was found with muon beam on ( 2~3% )</a:t>
            </a:r>
          </a:p>
          <a:p>
            <a:pPr lvl="1">
              <a:lnSpc>
                <a:spcPct val="80000"/>
              </a:lnSpc>
            </a:pPr>
            <a:r>
              <a:rPr lang="en-US" altLang="ja-JP" sz="1400"/>
              <a:t>Time constant : short and long</a:t>
            </a:r>
          </a:p>
          <a:p>
            <a:pPr lvl="1">
              <a:lnSpc>
                <a:spcPct val="80000"/>
              </a:lnSpc>
            </a:pPr>
            <a:r>
              <a:rPr lang="en-US" altLang="ja-JP" sz="1400"/>
              <a:t>CR peak during MEG run</a:t>
            </a:r>
          </a:p>
          <a:p>
            <a:pPr lvl="1">
              <a:lnSpc>
                <a:spcPct val="80000"/>
              </a:lnSpc>
            </a:pPr>
            <a:r>
              <a:rPr lang="en-US" altLang="ja-JP" sz="1400"/>
              <a:t>LED run with normal   muon beam</a:t>
            </a:r>
          </a:p>
          <a:p>
            <a:pPr lvl="1">
              <a:lnSpc>
                <a:spcPct val="80000"/>
              </a:lnSpc>
            </a:pPr>
            <a:r>
              <a:rPr lang="en-US" altLang="ja-JP" sz="1400"/>
              <a:t>LED constant intensity with open/close beam blocker</a:t>
            </a:r>
          </a:p>
          <a:p>
            <a:pPr>
              <a:lnSpc>
                <a:spcPct val="80000"/>
              </a:lnSpc>
            </a:pPr>
            <a:endParaRPr lang="en-US" altLang="ja-JP" sz="1600"/>
          </a:p>
        </p:txBody>
      </p:sp>
      <p:pic>
        <p:nvPicPr>
          <p:cNvPr id="2345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7538" y="3743325"/>
            <a:ext cx="34194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45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0063" y="3041650"/>
            <a:ext cx="2611437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45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7413" y="876300"/>
            <a:ext cx="3014662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450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994025"/>
            <a:ext cx="25431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293688" y="2830513"/>
            <a:ext cx="801687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/>
              <a:t>Beam on</a:t>
            </a:r>
          </a:p>
        </p:txBody>
      </p:sp>
      <p:sp>
        <p:nvSpPr>
          <p:cNvPr id="234508" name="Text Box 12"/>
          <p:cNvSpPr txBox="1">
            <a:spLocks noChangeArrowheads="1"/>
          </p:cNvSpPr>
          <p:nvPr/>
        </p:nvSpPr>
        <p:spPr bwMode="auto">
          <a:xfrm>
            <a:off x="250825" y="4329113"/>
            <a:ext cx="803275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/>
              <a:t>Beam 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8E8D-BB8D-49E8-A8DA-67E6ADCF99C2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/>
              <a:t>Hamamatsu Investigation</a:t>
            </a:r>
          </a:p>
        </p:txBody>
      </p:sp>
      <p:graphicFrame>
        <p:nvGraphicFramePr>
          <p:cNvPr id="252934" name="Object 6"/>
          <p:cNvGraphicFramePr>
            <a:graphicFrameLocks noChangeAspect="1"/>
          </p:cNvGraphicFramePr>
          <p:nvPr>
            <p:ph idx="1"/>
          </p:nvPr>
        </p:nvGraphicFramePr>
        <p:xfrm>
          <a:off x="1181100" y="908050"/>
          <a:ext cx="6781800" cy="5041900"/>
        </p:xfrm>
        <a:graphic>
          <a:graphicData uri="http://schemas.openxmlformats.org/presentationml/2006/ole">
            <p:oleObj spid="_x0000_s1026" name="Chart" r:id="rId4" imgW="7315200" imgH="5438851" progId="Excel.Sheet.8">
              <p:embed/>
            </p:oleObj>
          </a:graphicData>
        </a:graphic>
      </p:graphicFrame>
      <p:sp>
        <p:nvSpPr>
          <p:cNvPr id="252936" name="Text Box 8"/>
          <p:cNvSpPr txBox="1">
            <a:spLocks noChangeArrowheads="1"/>
          </p:cNvSpPr>
          <p:nvPr/>
        </p:nvSpPr>
        <p:spPr bwMode="auto">
          <a:xfrm>
            <a:off x="1646238" y="5903913"/>
            <a:ext cx="2746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Too much alkali ?????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Operation overview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2009 XEC Operation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378470"/>
          </a:xfrm>
        </p:spPr>
        <p:txBody>
          <a:bodyPr>
            <a:normAutofit fontScale="47500" lnSpcReduction="20000"/>
          </a:bodyPr>
          <a:lstStyle/>
          <a:p>
            <a:r>
              <a:rPr lang="en-US" altLang="ja-JP" dirty="0" smtClean="0"/>
              <a:t>Liquid recovery to high pressure tank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New hardware installation</a:t>
            </a:r>
          </a:p>
          <a:p>
            <a:pPr lvl="1"/>
            <a:r>
              <a:rPr lang="en-US" altLang="ja-JP" dirty="0" smtClean="0"/>
              <a:t>New liquid purifier/NEG(Getter</a:t>
            </a:r>
            <a:r>
              <a:rPr lang="en-US" altLang="ja-JP" dirty="0" smtClean="0"/>
              <a:t>) pump/Getter </a:t>
            </a:r>
            <a:r>
              <a:rPr lang="en-US" altLang="ja-JP" dirty="0" smtClean="0"/>
              <a:t>gas purifier replacement</a:t>
            </a:r>
          </a:p>
          <a:p>
            <a:pPr lvl="1"/>
            <a:r>
              <a:rPr lang="en-US" altLang="ja-JP" dirty="0" smtClean="0"/>
              <a:t>Replacement of PMTs with larger gain change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Evacuation</a:t>
            </a:r>
          </a:p>
          <a:p>
            <a:pPr lvl="1"/>
            <a:r>
              <a:rPr lang="en-US" altLang="ja-JP" dirty="0" smtClean="0"/>
              <a:t>4.6x10</a:t>
            </a:r>
            <a:r>
              <a:rPr lang="en-US" altLang="ja-JP" baseline="30000" dirty="0" smtClean="0"/>
              <a:t>-4</a:t>
            </a:r>
            <a:r>
              <a:rPr lang="en-US" altLang="ja-JP" dirty="0" smtClean="0"/>
              <a:t> Pa thanks to the newly installed NEG pump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Liquid filling</a:t>
            </a:r>
          </a:p>
          <a:p>
            <a:pPr lvl="1"/>
            <a:r>
              <a:rPr lang="en-US" altLang="ja-JP" dirty="0" smtClean="0"/>
              <a:t>Liquefaction in the 1000 L </a:t>
            </a:r>
            <a:r>
              <a:rPr lang="en-US" altLang="ja-JP" dirty="0" err="1" smtClean="0"/>
              <a:t>dewar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(23/May-12/June), then transferred to the detector (4 days)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All xenon was purified through Getter purifier before liquefaction in the 1000 L </a:t>
            </a:r>
            <a:r>
              <a:rPr lang="en-US" altLang="ja-JP" dirty="0" err="1" smtClean="0">
                <a:solidFill>
                  <a:srgbClr val="FF0000"/>
                </a:solidFill>
              </a:rPr>
              <a:t>dewar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PMT/Detector calibration</a:t>
            </a:r>
          </a:p>
          <a:p>
            <a:pPr lvl="1"/>
            <a:r>
              <a:rPr kumimoji="1" lang="en-US" altLang="ja-JP" dirty="0" smtClean="0"/>
              <a:t>LED, alpha, CR, and CW</a:t>
            </a:r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 smtClean="0"/>
              <a:t>Collimato</a:t>
            </a:r>
            <a:r>
              <a:rPr lang="en-US" altLang="ja-JP" dirty="0" smtClean="0"/>
              <a:t>r runs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CEX beam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MEG DAQ</a:t>
            </a:r>
          </a:p>
          <a:p>
            <a:pPr lvl="1"/>
            <a:r>
              <a:rPr lang="en-US" altLang="ja-JP" dirty="0" smtClean="0"/>
              <a:t>Collimator run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Liquid recovery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New installation in 2009 shutdown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908050"/>
            <a:ext cx="5757874" cy="5041900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PMTs</a:t>
            </a:r>
            <a:endParaRPr lang="en-US" altLang="ja-JP" dirty="0"/>
          </a:p>
          <a:p>
            <a:pPr lvl="1"/>
            <a:r>
              <a:rPr lang="en-US" altLang="ja-JP" dirty="0" smtClean="0"/>
              <a:t>Replacement of PMTS with large gain change (only on lateral)</a:t>
            </a:r>
          </a:p>
          <a:p>
            <a:endParaRPr lang="en-US" altLang="ja-JP" dirty="0"/>
          </a:p>
          <a:p>
            <a:r>
              <a:rPr lang="en-US" altLang="ja-JP" dirty="0" smtClean="0"/>
              <a:t>New NEG pump for cryostat evacuation</a:t>
            </a:r>
          </a:p>
          <a:p>
            <a:pPr lvl="1"/>
            <a:r>
              <a:rPr lang="en-US" altLang="ja-JP" dirty="0" smtClean="0"/>
              <a:t>and also for purification</a:t>
            </a:r>
          </a:p>
          <a:p>
            <a:endParaRPr lang="en-US" altLang="ja-JP" dirty="0"/>
          </a:p>
          <a:p>
            <a:r>
              <a:rPr lang="en-US" altLang="ja-JP" dirty="0" smtClean="0"/>
              <a:t>New liquid purifier tower</a:t>
            </a:r>
          </a:p>
          <a:p>
            <a:pPr lvl="1"/>
            <a:r>
              <a:rPr lang="en-US" altLang="ja-JP" dirty="0" smtClean="0"/>
              <a:t>Piston-type pump</a:t>
            </a:r>
          </a:p>
          <a:p>
            <a:pPr lvl="2"/>
            <a:r>
              <a:rPr lang="en-US" altLang="ja-JP" dirty="0" smtClean="0"/>
              <a:t>50 cc / cycle, 60 rpm operation</a:t>
            </a:r>
          </a:p>
          <a:p>
            <a:pPr lvl="2"/>
            <a:r>
              <a:rPr lang="en-US" altLang="ja-JP" dirty="0" smtClean="0"/>
              <a:t>180 liter/h liquid circulation</a:t>
            </a:r>
          </a:p>
          <a:p>
            <a:pPr lvl="1"/>
            <a:r>
              <a:rPr lang="en-US" altLang="ja-JP" dirty="0" smtClean="0"/>
              <a:t>Liquid purifier used in 2008</a:t>
            </a:r>
          </a:p>
        </p:txBody>
      </p:sp>
      <p:pic>
        <p:nvPicPr>
          <p:cNvPr id="6" name="Picture 12" descr="LXe Purification syste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54844" y="3186094"/>
            <a:ext cx="2171700" cy="3424237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215206" y="714356"/>
            <a:ext cx="1676400" cy="243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Installation</a:t>
            </a:r>
            <a:endParaRPr kumimoji="1"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NEG pump and new purifier tower</a:t>
            </a:r>
            <a:endParaRPr kumimoji="1" lang="ja-JP" altLang="en-US" dirty="0"/>
          </a:p>
        </p:txBody>
      </p:sp>
      <p:pic>
        <p:nvPicPr>
          <p:cNvPr id="3074" name="Picture 2" descr="https://midas.psi.ch/megelog/XEC/090807_192925/Picture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71612"/>
            <a:ext cx="3557592" cy="4743457"/>
          </a:xfrm>
          <a:prstGeom prst="rect">
            <a:avLst/>
          </a:prstGeom>
          <a:noFill/>
        </p:spPr>
      </p:pic>
      <p:pic>
        <p:nvPicPr>
          <p:cNvPr id="3078" name="Picture 6" descr="HPIM0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714884"/>
            <a:ext cx="2357454" cy="1763969"/>
          </a:xfrm>
          <a:prstGeom prst="rect">
            <a:avLst/>
          </a:prstGeom>
          <a:noFill/>
        </p:spPr>
      </p:pic>
      <p:pic>
        <p:nvPicPr>
          <p:cNvPr id="3076" name="Picture 4" descr="HPIM0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514487"/>
            <a:ext cx="2562225" cy="37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D56638-4D14-4737-B55F-FE75E5373DF5}" type="slidenum">
              <a:rPr lang="en-US" altLang="ja-JP">
                <a:ea typeface="ＭＳ Ｐゴシック" charset="-128"/>
              </a:rPr>
              <a:pPr/>
              <a:t>6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2800" dirty="0" smtClean="0"/>
              <a:t>Nitrogen Leak from the cooling pipe (in 2008)?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43248"/>
            <a:ext cx="3979863" cy="105092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1800" dirty="0" smtClean="0"/>
              <a:t>Operation in 2008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1800" dirty="0" smtClean="0"/>
              <a:t>LN2 cooling pipe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1600" dirty="0" smtClean="0"/>
              <a:t>In the cryostat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1600" dirty="0" smtClean="0"/>
              <a:t>On the inner vessel wall and covers</a:t>
            </a:r>
          </a:p>
          <a:p>
            <a:pPr lvl="1" eaLnBrk="1" hangingPunct="1">
              <a:lnSpc>
                <a:spcPct val="80000"/>
              </a:lnSpc>
            </a:pPr>
            <a:endParaRPr lang="en-US" altLang="ja-JP" sz="1600" dirty="0" smtClean="0"/>
          </a:p>
          <a:p>
            <a:pPr lvl="1" eaLnBrk="1" hangingPunct="1">
              <a:lnSpc>
                <a:spcPct val="80000"/>
              </a:lnSpc>
            </a:pPr>
            <a:endParaRPr lang="en-US" altLang="ja-JP" sz="1600" dirty="0" smtClean="0"/>
          </a:p>
          <a:p>
            <a:pPr lvl="1" eaLnBrk="1" hangingPunct="1">
              <a:lnSpc>
                <a:spcPct val="80000"/>
              </a:lnSpc>
            </a:pPr>
            <a:endParaRPr lang="en-US" altLang="ja-JP" sz="1600" dirty="0" smtClean="0"/>
          </a:p>
          <a:p>
            <a:pPr lvl="1" eaLnBrk="1" hangingPunct="1">
              <a:lnSpc>
                <a:spcPct val="80000"/>
              </a:lnSpc>
            </a:pPr>
            <a:endParaRPr lang="en-US" altLang="ja-JP" sz="1600" dirty="0" smtClean="0"/>
          </a:p>
          <a:p>
            <a:pPr lvl="1" eaLnBrk="1" hangingPunct="1">
              <a:lnSpc>
                <a:spcPct val="80000"/>
              </a:lnSpc>
            </a:pPr>
            <a:endParaRPr lang="en-US" altLang="ja-JP" sz="1600" dirty="0" smtClean="0"/>
          </a:p>
          <a:p>
            <a:pPr lvl="1" eaLnBrk="1" hangingPunct="1">
              <a:lnSpc>
                <a:spcPct val="80000"/>
              </a:lnSpc>
            </a:pPr>
            <a:endParaRPr lang="en-US" altLang="ja-JP" sz="1600" dirty="0" smtClean="0"/>
          </a:p>
          <a:p>
            <a:pPr eaLnBrk="1" hangingPunct="1">
              <a:lnSpc>
                <a:spcPct val="80000"/>
              </a:lnSpc>
            </a:pPr>
            <a:endParaRPr lang="en-US" altLang="ja-JP" sz="1800" dirty="0" smtClean="0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752608"/>
            <a:ext cx="4164012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714884"/>
            <a:ext cx="1808162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714884"/>
            <a:ext cx="17907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Freeform 11"/>
          <p:cNvSpPr>
            <a:spLocks/>
          </p:cNvSpPr>
          <p:nvPr/>
        </p:nvSpPr>
        <p:spPr bwMode="auto">
          <a:xfrm>
            <a:off x="3671888" y="1406515"/>
            <a:ext cx="3203575" cy="593725"/>
          </a:xfrm>
          <a:custGeom>
            <a:avLst/>
            <a:gdLst/>
            <a:ahLst/>
            <a:cxnLst>
              <a:cxn ang="0">
                <a:pos x="0" y="346"/>
              </a:cxn>
              <a:cxn ang="0">
                <a:pos x="624" y="346"/>
              </a:cxn>
              <a:cxn ang="0">
                <a:pos x="936" y="175"/>
              </a:cxn>
              <a:cxn ang="0">
                <a:pos x="1219" y="62"/>
              </a:cxn>
              <a:cxn ang="0">
                <a:pos x="1531" y="5"/>
              </a:cxn>
              <a:cxn ang="0">
                <a:pos x="1871" y="90"/>
              </a:cxn>
              <a:cxn ang="0">
                <a:pos x="1984" y="204"/>
              </a:cxn>
              <a:cxn ang="0">
                <a:pos x="2013" y="317"/>
              </a:cxn>
              <a:cxn ang="0">
                <a:pos x="2013" y="374"/>
              </a:cxn>
            </a:cxnLst>
            <a:rect l="0" t="0" r="r" b="b"/>
            <a:pathLst>
              <a:path w="2018" h="374">
                <a:moveTo>
                  <a:pt x="0" y="346"/>
                </a:moveTo>
                <a:cubicBezTo>
                  <a:pt x="234" y="360"/>
                  <a:pt x="468" y="374"/>
                  <a:pt x="624" y="346"/>
                </a:cubicBezTo>
                <a:cubicBezTo>
                  <a:pt x="780" y="318"/>
                  <a:pt x="837" y="222"/>
                  <a:pt x="936" y="175"/>
                </a:cubicBezTo>
                <a:cubicBezTo>
                  <a:pt x="1035" y="128"/>
                  <a:pt x="1120" y="90"/>
                  <a:pt x="1219" y="62"/>
                </a:cubicBezTo>
                <a:cubicBezTo>
                  <a:pt x="1318" y="34"/>
                  <a:pt x="1422" y="0"/>
                  <a:pt x="1531" y="5"/>
                </a:cubicBezTo>
                <a:cubicBezTo>
                  <a:pt x="1640" y="10"/>
                  <a:pt x="1796" y="57"/>
                  <a:pt x="1871" y="90"/>
                </a:cubicBezTo>
                <a:cubicBezTo>
                  <a:pt x="1946" y="123"/>
                  <a:pt x="1960" y="166"/>
                  <a:pt x="1984" y="204"/>
                </a:cubicBezTo>
                <a:cubicBezTo>
                  <a:pt x="2008" y="242"/>
                  <a:pt x="2008" y="289"/>
                  <a:pt x="2013" y="317"/>
                </a:cubicBezTo>
                <a:cubicBezTo>
                  <a:pt x="2018" y="345"/>
                  <a:pt x="2015" y="359"/>
                  <a:pt x="2013" y="374"/>
                </a:cubicBezTo>
              </a:path>
            </a:pathLst>
          </a:custGeom>
          <a:noFill/>
          <a:ln w="38100" cmpd="sng">
            <a:solidFill>
              <a:srgbClr val="FF505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565" name="Freeform 13"/>
          <p:cNvSpPr>
            <a:spLocks/>
          </p:cNvSpPr>
          <p:nvPr/>
        </p:nvSpPr>
        <p:spPr bwMode="auto">
          <a:xfrm>
            <a:off x="6057900" y="1357298"/>
            <a:ext cx="1498600" cy="630237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255" y="0"/>
              </a:cxn>
              <a:cxn ang="0">
                <a:pos x="652" y="28"/>
              </a:cxn>
              <a:cxn ang="0">
                <a:pos x="793" y="85"/>
              </a:cxn>
              <a:cxn ang="0">
                <a:pos x="878" y="170"/>
              </a:cxn>
              <a:cxn ang="0">
                <a:pos x="935" y="255"/>
              </a:cxn>
              <a:cxn ang="0">
                <a:pos x="935" y="397"/>
              </a:cxn>
            </a:cxnLst>
            <a:rect l="0" t="0" r="r" b="b"/>
            <a:pathLst>
              <a:path w="944" h="397">
                <a:moveTo>
                  <a:pt x="0" y="28"/>
                </a:moveTo>
                <a:cubicBezTo>
                  <a:pt x="73" y="14"/>
                  <a:pt x="146" y="0"/>
                  <a:pt x="255" y="0"/>
                </a:cubicBezTo>
                <a:cubicBezTo>
                  <a:pt x="364" y="0"/>
                  <a:pt x="562" y="14"/>
                  <a:pt x="652" y="28"/>
                </a:cubicBezTo>
                <a:cubicBezTo>
                  <a:pt x="742" y="42"/>
                  <a:pt x="755" y="61"/>
                  <a:pt x="793" y="85"/>
                </a:cubicBezTo>
                <a:cubicBezTo>
                  <a:pt x="831" y="109"/>
                  <a:pt x="854" y="142"/>
                  <a:pt x="878" y="170"/>
                </a:cubicBezTo>
                <a:cubicBezTo>
                  <a:pt x="902" y="198"/>
                  <a:pt x="926" y="217"/>
                  <a:pt x="935" y="255"/>
                </a:cubicBezTo>
                <a:cubicBezTo>
                  <a:pt x="944" y="293"/>
                  <a:pt x="939" y="345"/>
                  <a:pt x="935" y="397"/>
                </a:cubicBezTo>
              </a:path>
            </a:pathLst>
          </a:custGeom>
          <a:noFill/>
          <a:ln w="38100" cmpd="sng">
            <a:solidFill>
              <a:srgbClr val="FF505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567" name="Freeform 15"/>
          <p:cNvSpPr>
            <a:spLocks/>
          </p:cNvSpPr>
          <p:nvPr/>
        </p:nvSpPr>
        <p:spPr bwMode="auto">
          <a:xfrm>
            <a:off x="4786314" y="4429132"/>
            <a:ext cx="3228881" cy="1226414"/>
          </a:xfrm>
          <a:custGeom>
            <a:avLst/>
            <a:gdLst>
              <a:gd name="connsiteX0" fmla="*/ 0 w 10000"/>
              <a:gd name="connsiteY0" fmla="*/ 0 h 12768"/>
              <a:gd name="connsiteX1" fmla="*/ 1789 w 10000"/>
              <a:gd name="connsiteY1" fmla="*/ 368 h 12768"/>
              <a:gd name="connsiteX2" fmla="*/ 2234 w 10000"/>
              <a:gd name="connsiteY2" fmla="*/ 2013 h 12768"/>
              <a:gd name="connsiteX3" fmla="*/ 2234 w 10000"/>
              <a:gd name="connsiteY3" fmla="*/ 6400 h 12768"/>
              <a:gd name="connsiteX4" fmla="*/ 3050 w 10000"/>
              <a:gd name="connsiteY4" fmla="*/ 12252 h 12768"/>
              <a:gd name="connsiteX5" fmla="*/ 3243 w 10000"/>
              <a:gd name="connsiteY5" fmla="*/ 9510 h 12768"/>
              <a:gd name="connsiteX6" fmla="*/ 4693 w 10000"/>
              <a:gd name="connsiteY6" fmla="*/ 9697 h 12768"/>
              <a:gd name="connsiteX7" fmla="*/ 7597 w 10000"/>
              <a:gd name="connsiteY7" fmla="*/ 9697 h 12768"/>
              <a:gd name="connsiteX8" fmla="*/ 9610 w 10000"/>
              <a:gd name="connsiteY8" fmla="*/ 9877 h 12768"/>
              <a:gd name="connsiteX9" fmla="*/ 9945 w 10000"/>
              <a:gd name="connsiteY9" fmla="*/ 8961 h 12768"/>
              <a:gd name="connsiteX0" fmla="*/ 0 w 10000"/>
              <a:gd name="connsiteY0" fmla="*/ 209 h 15618"/>
              <a:gd name="connsiteX1" fmla="*/ 1789 w 10000"/>
              <a:gd name="connsiteY1" fmla="*/ 577 h 15618"/>
              <a:gd name="connsiteX2" fmla="*/ 2234 w 10000"/>
              <a:gd name="connsiteY2" fmla="*/ 2222 h 15618"/>
              <a:gd name="connsiteX3" fmla="*/ 2518 w 10000"/>
              <a:gd name="connsiteY3" fmla="*/ 13912 h 15618"/>
              <a:gd name="connsiteX4" fmla="*/ 3050 w 10000"/>
              <a:gd name="connsiteY4" fmla="*/ 12461 h 15618"/>
              <a:gd name="connsiteX5" fmla="*/ 3243 w 10000"/>
              <a:gd name="connsiteY5" fmla="*/ 9719 h 15618"/>
              <a:gd name="connsiteX6" fmla="*/ 4693 w 10000"/>
              <a:gd name="connsiteY6" fmla="*/ 9906 h 15618"/>
              <a:gd name="connsiteX7" fmla="*/ 7597 w 10000"/>
              <a:gd name="connsiteY7" fmla="*/ 9906 h 15618"/>
              <a:gd name="connsiteX8" fmla="*/ 9610 w 10000"/>
              <a:gd name="connsiteY8" fmla="*/ 10086 h 15618"/>
              <a:gd name="connsiteX9" fmla="*/ 9945 w 10000"/>
              <a:gd name="connsiteY9" fmla="*/ 9170 h 15618"/>
              <a:gd name="connsiteX0" fmla="*/ 0 w 10000"/>
              <a:gd name="connsiteY0" fmla="*/ 0 h 15925"/>
              <a:gd name="connsiteX1" fmla="*/ 1789 w 10000"/>
              <a:gd name="connsiteY1" fmla="*/ 368 h 15925"/>
              <a:gd name="connsiteX2" fmla="*/ 2163 w 10000"/>
              <a:gd name="connsiteY2" fmla="*/ 13703 h 15925"/>
              <a:gd name="connsiteX3" fmla="*/ 2518 w 10000"/>
              <a:gd name="connsiteY3" fmla="*/ 13703 h 15925"/>
              <a:gd name="connsiteX4" fmla="*/ 3050 w 10000"/>
              <a:gd name="connsiteY4" fmla="*/ 12252 h 15925"/>
              <a:gd name="connsiteX5" fmla="*/ 3243 w 10000"/>
              <a:gd name="connsiteY5" fmla="*/ 9510 h 15925"/>
              <a:gd name="connsiteX6" fmla="*/ 4693 w 10000"/>
              <a:gd name="connsiteY6" fmla="*/ 9697 h 15925"/>
              <a:gd name="connsiteX7" fmla="*/ 7597 w 10000"/>
              <a:gd name="connsiteY7" fmla="*/ 9697 h 15925"/>
              <a:gd name="connsiteX8" fmla="*/ 9610 w 10000"/>
              <a:gd name="connsiteY8" fmla="*/ 9877 h 15925"/>
              <a:gd name="connsiteX9" fmla="*/ 9945 w 10000"/>
              <a:gd name="connsiteY9" fmla="*/ 8961 h 15925"/>
              <a:gd name="connsiteX0" fmla="*/ 0 w 10000"/>
              <a:gd name="connsiteY0" fmla="*/ 0 h 15987"/>
              <a:gd name="connsiteX1" fmla="*/ 2163 w 10000"/>
              <a:gd name="connsiteY1" fmla="*/ 13703 h 15987"/>
              <a:gd name="connsiteX2" fmla="*/ 2518 w 10000"/>
              <a:gd name="connsiteY2" fmla="*/ 13703 h 15987"/>
              <a:gd name="connsiteX3" fmla="*/ 3050 w 10000"/>
              <a:gd name="connsiteY3" fmla="*/ 12252 h 15987"/>
              <a:gd name="connsiteX4" fmla="*/ 3243 w 10000"/>
              <a:gd name="connsiteY4" fmla="*/ 9510 h 15987"/>
              <a:gd name="connsiteX5" fmla="*/ 4693 w 10000"/>
              <a:gd name="connsiteY5" fmla="*/ 9697 h 15987"/>
              <a:gd name="connsiteX6" fmla="*/ 7597 w 10000"/>
              <a:gd name="connsiteY6" fmla="*/ 9697 h 15987"/>
              <a:gd name="connsiteX7" fmla="*/ 9610 w 10000"/>
              <a:gd name="connsiteY7" fmla="*/ 9877 h 15987"/>
              <a:gd name="connsiteX8" fmla="*/ 9945 w 10000"/>
              <a:gd name="connsiteY8" fmla="*/ 8961 h 15987"/>
              <a:gd name="connsiteX0" fmla="*/ 0 w 7837"/>
              <a:gd name="connsiteY0" fmla="*/ 4742 h 7026"/>
              <a:gd name="connsiteX1" fmla="*/ 355 w 7837"/>
              <a:gd name="connsiteY1" fmla="*/ 4742 h 7026"/>
              <a:gd name="connsiteX2" fmla="*/ 887 w 7837"/>
              <a:gd name="connsiteY2" fmla="*/ 3291 h 7026"/>
              <a:gd name="connsiteX3" fmla="*/ 1080 w 7837"/>
              <a:gd name="connsiteY3" fmla="*/ 549 h 7026"/>
              <a:gd name="connsiteX4" fmla="*/ 2530 w 7837"/>
              <a:gd name="connsiteY4" fmla="*/ 736 h 7026"/>
              <a:gd name="connsiteX5" fmla="*/ 5434 w 7837"/>
              <a:gd name="connsiteY5" fmla="*/ 736 h 7026"/>
              <a:gd name="connsiteX6" fmla="*/ 7447 w 7837"/>
              <a:gd name="connsiteY6" fmla="*/ 916 h 7026"/>
              <a:gd name="connsiteX7" fmla="*/ 7782 w 7837"/>
              <a:gd name="connsiteY7" fmla="*/ 0 h 7026"/>
              <a:gd name="connsiteX0" fmla="*/ 0 w 9547"/>
              <a:gd name="connsiteY0" fmla="*/ 6749 h 6749"/>
              <a:gd name="connsiteX1" fmla="*/ 679 w 9547"/>
              <a:gd name="connsiteY1" fmla="*/ 4684 h 6749"/>
              <a:gd name="connsiteX2" fmla="*/ 925 w 9547"/>
              <a:gd name="connsiteY2" fmla="*/ 781 h 6749"/>
              <a:gd name="connsiteX3" fmla="*/ 2775 w 9547"/>
              <a:gd name="connsiteY3" fmla="*/ 1048 h 6749"/>
              <a:gd name="connsiteX4" fmla="*/ 6481 w 9547"/>
              <a:gd name="connsiteY4" fmla="*/ 1048 h 6749"/>
              <a:gd name="connsiteX5" fmla="*/ 9049 w 9547"/>
              <a:gd name="connsiteY5" fmla="*/ 1304 h 6749"/>
              <a:gd name="connsiteX6" fmla="*/ 9477 w 9547"/>
              <a:gd name="connsiteY6" fmla="*/ 0 h 6749"/>
              <a:gd name="connsiteX0" fmla="*/ 0 w 10000"/>
              <a:gd name="connsiteY0" fmla="*/ 10000 h 11123"/>
              <a:gd name="connsiteX1" fmla="*/ 1895 w 10000"/>
              <a:gd name="connsiteY1" fmla="*/ 10613 h 11123"/>
              <a:gd name="connsiteX2" fmla="*/ 711 w 10000"/>
              <a:gd name="connsiteY2" fmla="*/ 6940 h 11123"/>
              <a:gd name="connsiteX3" fmla="*/ 969 w 10000"/>
              <a:gd name="connsiteY3" fmla="*/ 1157 h 11123"/>
              <a:gd name="connsiteX4" fmla="*/ 2907 w 10000"/>
              <a:gd name="connsiteY4" fmla="*/ 1553 h 11123"/>
              <a:gd name="connsiteX5" fmla="*/ 6789 w 10000"/>
              <a:gd name="connsiteY5" fmla="*/ 1553 h 11123"/>
              <a:gd name="connsiteX6" fmla="*/ 9478 w 10000"/>
              <a:gd name="connsiteY6" fmla="*/ 1932 h 11123"/>
              <a:gd name="connsiteX7" fmla="*/ 9927 w 10000"/>
              <a:gd name="connsiteY7" fmla="*/ 0 h 11123"/>
              <a:gd name="connsiteX0" fmla="*/ 0 w 10711"/>
              <a:gd name="connsiteY0" fmla="*/ 10001 h 11123"/>
              <a:gd name="connsiteX1" fmla="*/ 2606 w 10711"/>
              <a:gd name="connsiteY1" fmla="*/ 10613 h 11123"/>
              <a:gd name="connsiteX2" fmla="*/ 1422 w 10711"/>
              <a:gd name="connsiteY2" fmla="*/ 6940 h 11123"/>
              <a:gd name="connsiteX3" fmla="*/ 1680 w 10711"/>
              <a:gd name="connsiteY3" fmla="*/ 1157 h 11123"/>
              <a:gd name="connsiteX4" fmla="*/ 3618 w 10711"/>
              <a:gd name="connsiteY4" fmla="*/ 1553 h 11123"/>
              <a:gd name="connsiteX5" fmla="*/ 7500 w 10711"/>
              <a:gd name="connsiteY5" fmla="*/ 1553 h 11123"/>
              <a:gd name="connsiteX6" fmla="*/ 10189 w 10711"/>
              <a:gd name="connsiteY6" fmla="*/ 1932 h 11123"/>
              <a:gd name="connsiteX7" fmla="*/ 10638 w 10711"/>
              <a:gd name="connsiteY7" fmla="*/ 0 h 11123"/>
              <a:gd name="connsiteX0" fmla="*/ 0 w 10711"/>
              <a:gd name="connsiteY0" fmla="*/ 10001 h 10511"/>
              <a:gd name="connsiteX1" fmla="*/ 1422 w 10711"/>
              <a:gd name="connsiteY1" fmla="*/ 10001 h 10511"/>
              <a:gd name="connsiteX2" fmla="*/ 1422 w 10711"/>
              <a:gd name="connsiteY2" fmla="*/ 6940 h 10511"/>
              <a:gd name="connsiteX3" fmla="*/ 1680 w 10711"/>
              <a:gd name="connsiteY3" fmla="*/ 1157 h 10511"/>
              <a:gd name="connsiteX4" fmla="*/ 3618 w 10711"/>
              <a:gd name="connsiteY4" fmla="*/ 1553 h 10511"/>
              <a:gd name="connsiteX5" fmla="*/ 7500 w 10711"/>
              <a:gd name="connsiteY5" fmla="*/ 1553 h 10511"/>
              <a:gd name="connsiteX6" fmla="*/ 10189 w 10711"/>
              <a:gd name="connsiteY6" fmla="*/ 1932 h 10511"/>
              <a:gd name="connsiteX7" fmla="*/ 10638 w 10711"/>
              <a:gd name="connsiteY7" fmla="*/ 0 h 10511"/>
              <a:gd name="connsiteX0" fmla="*/ 0 w 10711"/>
              <a:gd name="connsiteY0" fmla="*/ 10001 h 10511"/>
              <a:gd name="connsiteX1" fmla="*/ 1422 w 10711"/>
              <a:gd name="connsiteY1" fmla="*/ 10001 h 10511"/>
              <a:gd name="connsiteX2" fmla="*/ 1422 w 10711"/>
              <a:gd name="connsiteY2" fmla="*/ 6940 h 10511"/>
              <a:gd name="connsiteX3" fmla="*/ 2132 w 10711"/>
              <a:gd name="connsiteY3" fmla="*/ 3266 h 10511"/>
              <a:gd name="connsiteX4" fmla="*/ 3618 w 10711"/>
              <a:gd name="connsiteY4" fmla="*/ 1553 h 10511"/>
              <a:gd name="connsiteX5" fmla="*/ 7500 w 10711"/>
              <a:gd name="connsiteY5" fmla="*/ 1553 h 10511"/>
              <a:gd name="connsiteX6" fmla="*/ 10189 w 10711"/>
              <a:gd name="connsiteY6" fmla="*/ 1932 h 10511"/>
              <a:gd name="connsiteX7" fmla="*/ 10638 w 10711"/>
              <a:gd name="connsiteY7" fmla="*/ 0 h 1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11" h="10511">
                <a:moveTo>
                  <a:pt x="0" y="10001"/>
                </a:moveTo>
                <a:cubicBezTo>
                  <a:pt x="9" y="10002"/>
                  <a:pt x="1185" y="10511"/>
                  <a:pt x="1422" y="10001"/>
                </a:cubicBezTo>
                <a:cubicBezTo>
                  <a:pt x="1659" y="9491"/>
                  <a:pt x="1304" y="8062"/>
                  <a:pt x="1422" y="6940"/>
                </a:cubicBezTo>
                <a:cubicBezTo>
                  <a:pt x="1540" y="5818"/>
                  <a:pt x="1765" y="4166"/>
                  <a:pt x="2132" y="3266"/>
                </a:cubicBezTo>
                <a:cubicBezTo>
                  <a:pt x="2498" y="2368"/>
                  <a:pt x="2723" y="1838"/>
                  <a:pt x="3618" y="1553"/>
                </a:cubicBezTo>
                <a:cubicBezTo>
                  <a:pt x="4513" y="1268"/>
                  <a:pt x="6403" y="1485"/>
                  <a:pt x="7500" y="1553"/>
                </a:cubicBezTo>
                <a:cubicBezTo>
                  <a:pt x="8594" y="1619"/>
                  <a:pt x="9669" y="2191"/>
                  <a:pt x="10189" y="1932"/>
                </a:cubicBezTo>
                <a:cubicBezTo>
                  <a:pt x="10711" y="1674"/>
                  <a:pt x="10673" y="831"/>
                  <a:pt x="10638" y="0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3" name="図 12" descr="IMG_07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928670"/>
            <a:ext cx="2554294" cy="191572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 rot="16200000">
            <a:off x="4356557" y="228712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Qsum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15338" y="464344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Date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86182" y="92867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Cooling by flowing LN2 in the inner spiral copper pipe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29256" y="4929198"/>
            <a:ext cx="2428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5">
                    <a:lumMod val="75000"/>
                  </a:schemeClr>
                </a:solidFill>
              </a:rPr>
              <a:t>Cooling by flowing LN2 in the copper pipes on the cryostat outer face</a:t>
            </a:r>
            <a:endParaRPr kumimoji="1" lang="ja-JP" alt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  <p:bldP spid="23565" grpId="0" animBg="1"/>
      <p:bldP spid="235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MG_0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857232"/>
            <a:ext cx="1339463" cy="17859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Replacement of the suspicious pipe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08050"/>
            <a:ext cx="5686436" cy="5041900"/>
          </a:xfrm>
        </p:spPr>
        <p:txBody>
          <a:bodyPr/>
          <a:lstStyle/>
          <a:p>
            <a:r>
              <a:rPr kumimoji="1" lang="en-US" altLang="ja-JP" dirty="0" smtClean="0"/>
              <a:t>The suspicious copper pipe was replaced with a new steel LN2 cooling pipe</a:t>
            </a:r>
            <a:endParaRPr kumimoji="1" lang="ja-JP" altLang="en-US" dirty="0"/>
          </a:p>
        </p:txBody>
      </p:sp>
      <p:pic>
        <p:nvPicPr>
          <p:cNvPr id="41988" name="Picture 4" descr="CIMG0351_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390" y="2857496"/>
            <a:ext cx="2571769" cy="3429024"/>
          </a:xfrm>
          <a:prstGeom prst="rect">
            <a:avLst/>
          </a:prstGeom>
          <a:noFill/>
        </p:spPr>
      </p:pic>
      <p:pic>
        <p:nvPicPr>
          <p:cNvPr id="36866" name="Picture 2" descr="HPIM0272_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2596" y="2857496"/>
            <a:ext cx="2564626" cy="3419501"/>
          </a:xfrm>
          <a:prstGeom prst="rect">
            <a:avLst/>
          </a:prstGeom>
          <a:noFill/>
        </p:spPr>
      </p:pic>
      <p:pic>
        <p:nvPicPr>
          <p:cNvPr id="36868" name="Picture 4" descr="https://midas.psi.ch/megelog/XEC/090311_202252/HPIM0269_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5802" y="2857496"/>
            <a:ext cx="2546726" cy="3395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Monitor on the Web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CA59-7C80-4213-94F8-E0D50A4AA450}" type="slidenum">
              <a:rPr lang="en-US" altLang="ja-JP" smtClean="0"/>
              <a:pPr/>
              <a:t>8</a:t>
            </a:fld>
            <a:endParaRPr lang="en-US" altLang="ja-JP"/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857232"/>
            <a:ext cx="7045522" cy="536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-natural3">
  <a:themeElements>
    <a:clrScheme name="s-natural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-natural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-natural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803</Words>
  <Application>Microsoft Office PowerPoint</Application>
  <PresentationFormat>画面に合わせる (4:3)</PresentationFormat>
  <Paragraphs>237</Paragraphs>
  <Slides>25</Slides>
  <Notes>25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7" baseType="lpstr">
      <vt:lpstr>s-natural3</vt:lpstr>
      <vt:lpstr>Chart</vt:lpstr>
      <vt:lpstr>XEC Hardware Status</vt:lpstr>
      <vt:lpstr>Contents</vt:lpstr>
      <vt:lpstr>Operation overview</vt:lpstr>
      <vt:lpstr>2009 XEC Operation</vt:lpstr>
      <vt:lpstr>New installation in 2009 shutdown</vt:lpstr>
      <vt:lpstr>Installation</vt:lpstr>
      <vt:lpstr>Nitrogen Leak from the cooling pipe (in 2008)?</vt:lpstr>
      <vt:lpstr>Replacement of the suspicious pipe</vt:lpstr>
      <vt:lpstr>Monitor on the Web</vt:lpstr>
      <vt:lpstr>Detector Performance</vt:lpstr>
      <vt:lpstr>Scintillation Light in 2008 Run</vt:lpstr>
      <vt:lpstr>Scintillation Light in 2009 run</vt:lpstr>
      <vt:lpstr>PMT Gain in 2008 and 2009</vt:lpstr>
      <vt:lpstr>Look on Individual PMT</vt:lpstr>
      <vt:lpstr>Pedestal in 2009</vt:lpstr>
      <vt:lpstr>Problems</vt:lpstr>
      <vt:lpstr>Problems(?)</vt:lpstr>
      <vt:lpstr>Cooling Power</vt:lpstr>
      <vt:lpstr>Liquid Recovery Procedure</vt:lpstr>
      <vt:lpstr>UCN kicker in operation in 2010</vt:lpstr>
      <vt:lpstr>Operation plan 2010</vt:lpstr>
      <vt:lpstr>Operation for 2010 DAQ</vt:lpstr>
      <vt:lpstr>Summary</vt:lpstr>
      <vt:lpstr>PMT Gain Shift</vt:lpstr>
      <vt:lpstr>Hamamatsu Investigation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0</dc:title>
  <dc:creator>長命洋史</dc:creator>
  <cp:lastModifiedBy>mihara</cp:lastModifiedBy>
  <cp:revision>47</cp:revision>
  <dcterms:created xsi:type="dcterms:W3CDTF">2006-08-02T12:33:00Z</dcterms:created>
  <dcterms:modified xsi:type="dcterms:W3CDTF">2010-02-17T06:55:09Z</dcterms:modified>
</cp:coreProperties>
</file>