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9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76" r:id="rId5"/>
    <p:sldId id="265" r:id="rId6"/>
    <p:sldId id="271" r:id="rId7"/>
    <p:sldId id="272" r:id="rId8"/>
    <p:sldId id="286" r:id="rId9"/>
    <p:sldId id="259" r:id="rId10"/>
    <p:sldId id="273" r:id="rId11"/>
    <p:sldId id="267" r:id="rId12"/>
    <p:sldId id="280" r:id="rId13"/>
    <p:sldId id="287" r:id="rId14"/>
    <p:sldId id="264" r:id="rId15"/>
    <p:sldId id="274" r:id="rId16"/>
    <p:sldId id="261" r:id="rId17"/>
    <p:sldId id="266" r:id="rId18"/>
    <p:sldId id="268" r:id="rId19"/>
    <p:sldId id="269" r:id="rId20"/>
    <p:sldId id="277" r:id="rId21"/>
    <p:sldId id="278" r:id="rId22"/>
    <p:sldId id="281" r:id="rId23"/>
    <p:sldId id="270" r:id="rId24"/>
    <p:sldId id="263" r:id="rId25"/>
    <p:sldId id="275" r:id="rId26"/>
    <p:sldId id="282" r:id="rId27"/>
    <p:sldId id="288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間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中間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中間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中間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テーマ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テーマ 2 - アクセント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テーマ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テーマ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テーマ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テーマ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38B1855-1B75-4FBE-930C-398BA8C253C6}" styleName="テーマ 2 - アクセント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492" autoAdjust="0"/>
  </p:normalViewPr>
  <p:slideViewPr>
    <p:cSldViewPr snapToGrid="0" snapToObjects="1">
      <p:cViewPr varScale="1">
        <p:scale>
          <a:sx n="98" d="100"/>
          <a:sy n="98" d="100"/>
        </p:scale>
        <p:origin x="-5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Breakdown of Inefficiency caused by DC components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frame</c:v>
                </c:pt>
                <c:pt idx="1">
                  <c:v>cable</c:v>
                </c:pt>
                <c:pt idx="2">
                  <c:v>preamp</c:v>
                </c:pt>
                <c:pt idx="3">
                  <c:v>duct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49.0</c:v>
                </c:pt>
                <c:pt idx="1">
                  <c:v>28.0</c:v>
                </c:pt>
                <c:pt idx="2">
                  <c:v>19.0</c:v>
                </c:pt>
                <c:pt idx="3">
                  <c:v>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47E40-DE0A-C846-8CD0-8BD7944ADD82}" type="datetimeFigureOut">
              <a:rPr kumimoji="1" lang="ja-JP" altLang="en-US" smtClean="0"/>
              <a:t>11/09/13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9DA38-FE6D-D243-A8A0-60D22BEEDA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0857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8BAF3-F1E7-364E-8759-870A076BE648}" type="datetimeFigureOut">
              <a:rPr kumimoji="1" lang="ja-JP" altLang="en-US" smtClean="0"/>
              <a:t>11/09/13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0B940-CD59-734C-906A-3CCF99597E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70343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2011/9/17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日本物理学会＠弘前大学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90C6-D585-6146-93D6-E3CFAB0580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2011/9/17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日本物理学会＠弘前大学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90C6-D585-6146-93D6-E3CFAB05808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2011/9/17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日本物理学会＠弘前大学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90C6-D585-6146-93D6-E3CFAB0580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2011/9/17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日本物理学会＠弘前大学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90C6-D585-6146-93D6-E3CFAB0580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2011/9/17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日本物理学会＠弘前大学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90C6-D585-6146-93D6-E3CFAB0580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図付き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2011/9/17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日本物理学会＠弘前大学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90C6-D585-6146-93D6-E3CFAB05808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2011/9/17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日本物理学会＠弘前大学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90C6-D585-6146-93D6-E3CFAB0580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2011/9/17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日本物理学会＠弘前大学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90C6-D585-6146-93D6-E3CFAB0580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2011/9/17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日本物理学会＠弘前大学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90C6-D585-6146-93D6-E3CFAB0580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2011/9/17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日本物理学会＠弘前大学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90C6-D585-6146-93D6-E3CFAB0580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2011/9/17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日本物理学会＠弘前大学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90C6-D585-6146-93D6-E3CFAB0580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2011/9/17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日本物理学会＠弘前大学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90C6-D585-6146-93D6-E3CFAB0580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smtClean="0"/>
              <a:t>2011/9/17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smtClean="0"/>
              <a:t>日本物理学会＠弘前大学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C56490C6-D585-6146-93D6-E3CFAB0580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kumimoji="1"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kumimoji="1"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kumimoji="1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kumimoji="1"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kumimoji="1"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kumimoji="1"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kumimoji="1"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2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2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5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22921" y="1332103"/>
            <a:ext cx="6498158" cy="2524796"/>
          </a:xfrm>
        </p:spPr>
        <p:txBody>
          <a:bodyPr>
            <a:noAutofit/>
          </a:bodyPr>
          <a:lstStyle/>
          <a:p>
            <a:r>
              <a:rPr kumimoji="1" lang="en-US" altLang="ja-JP" sz="4000" dirty="0" smtClean="0"/>
              <a:t>MEG</a:t>
            </a:r>
            <a:r>
              <a:rPr kumimoji="1" lang="ja-JP" altLang="en-US" sz="4000" dirty="0" smtClean="0"/>
              <a:t>実験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 smtClean="0"/>
              <a:t>陽電子スペクトロメータの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性能と今後の展望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7200" y="4569418"/>
            <a:ext cx="8305800" cy="1301123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sz="2400" dirty="0" smtClean="0"/>
              <a:t>Yuki </a:t>
            </a:r>
            <a:r>
              <a:rPr lang="en-US" altLang="ja-JP" sz="2400" dirty="0" err="1" smtClean="0"/>
              <a:t>Fujii</a:t>
            </a:r>
            <a:endParaRPr lang="en-US" altLang="ja-JP" sz="2400" dirty="0"/>
          </a:p>
          <a:p>
            <a:r>
              <a:rPr lang="en-US" altLang="ja-JP" sz="2400" dirty="0" smtClean="0"/>
              <a:t>On behalf of the MEG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collaboration</a:t>
            </a:r>
          </a:p>
          <a:p>
            <a:r>
              <a:rPr lang="en-US" altLang="ja-JP" sz="2400" dirty="0" smtClean="0"/>
              <a:t>JPS meeting @ </a:t>
            </a:r>
            <a:r>
              <a:rPr lang="en-US" altLang="ja-JP" sz="2400" dirty="0" err="1" smtClean="0"/>
              <a:t>Hirosaki</a:t>
            </a:r>
            <a:r>
              <a:rPr lang="en-US" altLang="ja-JP" sz="2400" dirty="0" smtClean="0"/>
              <a:t> University</a:t>
            </a:r>
          </a:p>
          <a:p>
            <a:r>
              <a:rPr lang="en-US" altLang="ja-JP" sz="2400" dirty="0" smtClean="0"/>
              <a:t>17</a:t>
            </a:r>
            <a:r>
              <a:rPr lang="en-US" altLang="ja-JP" sz="2400" baseline="30000" dirty="0" smtClean="0"/>
              <a:t>th</a:t>
            </a:r>
            <a:r>
              <a:rPr lang="en-US" altLang="ja-JP" sz="2400" dirty="0" smtClean="0"/>
              <a:t> Sep. 2011</a:t>
            </a:r>
          </a:p>
          <a:p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57188"/>
            <a:ext cx="14859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2011/9/17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日本物理学会＠弘前大学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90C6-D585-6146-93D6-E3CFAB05808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59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Run 2009 &amp; 2010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67189" y="1600200"/>
            <a:ext cx="4024361" cy="4648267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Performance estimation</a:t>
            </a:r>
          </a:p>
          <a:p>
            <a:pPr lvl="1"/>
            <a:r>
              <a:rPr lang="en-US" altLang="ja-JP" sz="2000" b="1" dirty="0" smtClean="0"/>
              <a:t>Momentum resolution</a:t>
            </a:r>
            <a:r>
              <a:rPr lang="en-US" altLang="ja-JP" sz="2000" dirty="0" smtClean="0"/>
              <a:t> : Michel edge fitting and double turn events</a:t>
            </a:r>
            <a:endParaRPr kumimoji="1" lang="en-US" altLang="ja-JP" sz="2000" dirty="0" smtClean="0"/>
          </a:p>
          <a:p>
            <a:pPr lvl="1"/>
            <a:endParaRPr kumimoji="1" lang="en-US" altLang="ja-JP" sz="2000" dirty="0" smtClean="0"/>
          </a:p>
          <a:p>
            <a:pPr lvl="1"/>
            <a:r>
              <a:rPr kumimoji="1" lang="en-US" altLang="ja-JP" sz="2000" b="1" dirty="0" smtClean="0"/>
              <a:t>Angular &amp; vertex resolutions </a:t>
            </a:r>
            <a:r>
              <a:rPr kumimoji="1" lang="en-US" altLang="ja-JP" sz="2000" dirty="0" smtClean="0"/>
              <a:t>: Double turn events</a:t>
            </a:r>
          </a:p>
          <a:p>
            <a:pPr lvl="1"/>
            <a:endParaRPr lang="en-US" altLang="ja-JP" sz="2000" dirty="0" smtClean="0"/>
          </a:p>
          <a:p>
            <a:pPr lvl="1"/>
            <a:r>
              <a:rPr lang="en-US" altLang="ja-JP" sz="2000" b="1" dirty="0" smtClean="0"/>
              <a:t>Efficiency </a:t>
            </a:r>
            <a:r>
              <a:rPr lang="en-US" altLang="ja-JP" sz="2000" dirty="0" smtClean="0"/>
              <a:t>: count #of MD</a:t>
            </a:r>
          </a:p>
          <a:p>
            <a:pPr lvl="1"/>
            <a:endParaRPr kumimoji="1" lang="en-US" altLang="ja-JP" sz="2000" dirty="0"/>
          </a:p>
          <a:p>
            <a:pPr lvl="1"/>
            <a:r>
              <a:rPr lang="en-US" altLang="ja-JP" sz="2000" b="1" dirty="0" smtClean="0"/>
              <a:t>Correlations</a:t>
            </a:r>
            <a:r>
              <a:rPr lang="en-US" altLang="ja-JP" sz="2000" dirty="0" smtClean="0"/>
              <a:t> : sideband data</a:t>
            </a:r>
            <a:endParaRPr kumimoji="1" lang="ja-JP" altLang="en-US" sz="2000" dirty="0"/>
          </a:p>
        </p:txBody>
      </p:sp>
      <p:pic>
        <p:nvPicPr>
          <p:cNvPr id="4" name="Picture 2" descr="C:\Users\u-tokyo\Desktop\MThesis\graph\MichelFi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3510" y="1334084"/>
            <a:ext cx="2683679" cy="2125330"/>
          </a:xfrm>
          <a:prstGeom prst="rect">
            <a:avLst/>
          </a:prstGeom>
          <a:noFill/>
        </p:spPr>
      </p:pic>
      <p:pic>
        <p:nvPicPr>
          <p:cNvPr id="5" name="Picture 3" descr="C:\Users\u-tokyo\Desktop\MThesis\graph\2turn3DView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275" y="2377720"/>
            <a:ext cx="2347454" cy="1962324"/>
          </a:xfrm>
          <a:prstGeom prst="rect">
            <a:avLst/>
          </a:prstGeom>
          <a:noFill/>
        </p:spPr>
      </p:pic>
      <p:sp>
        <p:nvSpPr>
          <p:cNvPr id="8" name="円形吹き出し 7"/>
          <p:cNvSpPr/>
          <p:nvPr/>
        </p:nvSpPr>
        <p:spPr>
          <a:xfrm>
            <a:off x="846666" y="2160984"/>
            <a:ext cx="838198" cy="431801"/>
          </a:xfrm>
          <a:prstGeom prst="wedgeEllipseCallout">
            <a:avLst>
              <a:gd name="adj1" fmla="val 19784"/>
              <a:gd name="adj2" fmla="val 9737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Here</a:t>
            </a:r>
            <a:endParaRPr kumimoji="1" lang="ja-JP" altLang="en-US" sz="1400" dirty="0"/>
          </a:p>
        </p:txBody>
      </p:sp>
      <p:sp>
        <p:nvSpPr>
          <p:cNvPr id="9" name="星 5 8"/>
          <p:cNvSpPr/>
          <p:nvPr/>
        </p:nvSpPr>
        <p:spPr>
          <a:xfrm>
            <a:off x="1452033" y="2896151"/>
            <a:ext cx="101600" cy="9313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57188"/>
            <a:ext cx="14859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2011/9/17</a:t>
            </a:r>
            <a:endParaRPr kumimoji="1" lang="ja-JP" altLang="en-US"/>
          </a:p>
        </p:txBody>
      </p:sp>
      <p:pic>
        <p:nvPicPr>
          <p:cNvPr id="6" name="図 5" descr="dphi_phi_correlati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4558828"/>
            <a:ext cx="2378121" cy="1689639"/>
          </a:xfrm>
          <a:prstGeom prst="rect">
            <a:avLst/>
          </a:prstGeom>
        </p:spPr>
      </p:pic>
      <p:grpSp>
        <p:nvGrpSpPr>
          <p:cNvPr id="7" name="図形グループ 6"/>
          <p:cNvGrpSpPr/>
          <p:nvPr/>
        </p:nvGrpSpPr>
        <p:grpSpPr>
          <a:xfrm>
            <a:off x="2160810" y="3478711"/>
            <a:ext cx="2285749" cy="1851360"/>
            <a:chOff x="549275" y="4784991"/>
            <a:chExt cx="2285749" cy="1851360"/>
          </a:xfrm>
        </p:grpSpPr>
        <p:sp>
          <p:nvSpPr>
            <p:cNvPr id="11" name="正方形/長方形 10"/>
            <p:cNvSpPr/>
            <p:nvPr/>
          </p:nvSpPr>
          <p:spPr>
            <a:xfrm>
              <a:off x="549275" y="4784991"/>
              <a:ext cx="2285749" cy="185136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図形グループ 11"/>
            <p:cNvGrpSpPr/>
            <p:nvPr/>
          </p:nvGrpSpPr>
          <p:grpSpPr>
            <a:xfrm>
              <a:off x="593674" y="4800184"/>
              <a:ext cx="1705325" cy="1726165"/>
              <a:chOff x="6612276" y="3874504"/>
              <a:chExt cx="1630852" cy="1726165"/>
            </a:xfrm>
          </p:grpSpPr>
          <p:grpSp>
            <p:nvGrpSpPr>
              <p:cNvPr id="15" name="図形グループ 14"/>
              <p:cNvGrpSpPr/>
              <p:nvPr/>
            </p:nvGrpSpPr>
            <p:grpSpPr>
              <a:xfrm>
                <a:off x="6612276" y="4531917"/>
                <a:ext cx="1040857" cy="1068752"/>
                <a:chOff x="6543977" y="4612014"/>
                <a:chExt cx="1353508" cy="1398914"/>
              </a:xfrm>
            </p:grpSpPr>
            <p:sp>
              <p:nvSpPr>
                <p:cNvPr id="20" name="円/楕円 19"/>
                <p:cNvSpPr/>
                <p:nvPr/>
              </p:nvSpPr>
              <p:spPr>
                <a:xfrm>
                  <a:off x="7364085" y="4612014"/>
                  <a:ext cx="533400" cy="533400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b="1" dirty="0" smtClean="0"/>
                    <a:t>μ</a:t>
                  </a:r>
                  <a:endParaRPr kumimoji="1" lang="ja-JP" altLang="en-US" b="1" dirty="0"/>
                </a:p>
              </p:txBody>
            </p:sp>
            <p:cxnSp>
              <p:nvCxnSpPr>
                <p:cNvPr id="22" name="直線矢印コネクタ 21"/>
                <p:cNvCxnSpPr/>
                <p:nvPr/>
              </p:nvCxnSpPr>
              <p:spPr>
                <a:xfrm flipV="1">
                  <a:off x="6841470" y="5056514"/>
                  <a:ext cx="611515" cy="649614"/>
                </a:xfrm>
                <a:prstGeom prst="straightConnector1">
                  <a:avLst/>
                </a:prstGeom>
                <a:ln w="28575" cmpd="sng">
                  <a:solidFill>
                    <a:srgbClr val="FF0000"/>
                  </a:solidFill>
                  <a:headEnd type="triangle" w="lg" len="lg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円/楕円 22"/>
                <p:cNvSpPr/>
                <p:nvPr/>
              </p:nvSpPr>
              <p:spPr>
                <a:xfrm>
                  <a:off x="6543977" y="5680729"/>
                  <a:ext cx="344815" cy="330199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b="1" dirty="0" smtClean="0"/>
                    <a:t>e</a:t>
                  </a:r>
                  <a:endParaRPr kumimoji="1" lang="ja-JP" altLang="en-US" b="1" dirty="0"/>
                </a:p>
              </p:txBody>
            </p:sp>
          </p:grpSp>
          <p:cxnSp>
            <p:nvCxnSpPr>
              <p:cNvPr id="16" name="直線矢印コネクタ 15"/>
              <p:cNvCxnSpPr/>
              <p:nvPr/>
            </p:nvCxnSpPr>
            <p:spPr>
              <a:xfrm flipV="1">
                <a:off x="7643485" y="4414740"/>
                <a:ext cx="382915" cy="254466"/>
              </a:xfrm>
              <a:prstGeom prst="straightConnector1">
                <a:avLst/>
              </a:prstGeom>
              <a:ln w="28575" cmpd="sng"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矢印コネクタ 16"/>
              <p:cNvCxnSpPr/>
              <p:nvPr/>
            </p:nvCxnSpPr>
            <p:spPr>
              <a:xfrm flipH="1">
                <a:off x="7461354" y="4115804"/>
                <a:ext cx="182131" cy="407272"/>
              </a:xfrm>
              <a:prstGeom prst="straightConnector1">
                <a:avLst/>
              </a:prstGeom>
              <a:ln w="28575" cmpd="sng">
                <a:headEnd type="triangle" w="lg" len="lg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テキスト ボックス 17"/>
              <p:cNvSpPr txBox="1"/>
              <p:nvPr/>
            </p:nvSpPr>
            <p:spPr>
              <a:xfrm>
                <a:off x="7336182" y="3874504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b="1" dirty="0" err="1" smtClean="0"/>
                  <a:t>ν</a:t>
                </a:r>
                <a:endParaRPr kumimoji="1" lang="ja-JP" altLang="en-US" sz="1400" b="1" dirty="0"/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7878926" y="4122152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b="1" dirty="0" err="1" smtClean="0"/>
                  <a:t>ν</a:t>
                </a:r>
                <a:endParaRPr kumimoji="1" lang="ja-JP" altLang="en-US" sz="1400" b="1" dirty="0"/>
              </a:p>
            </p:txBody>
          </p:sp>
        </p:grpSp>
        <p:sp>
          <p:nvSpPr>
            <p:cNvPr id="13" name="テキスト ボックス 12"/>
            <p:cNvSpPr txBox="1"/>
            <p:nvPr/>
          </p:nvSpPr>
          <p:spPr>
            <a:xfrm>
              <a:off x="1918166" y="6248468"/>
              <a:ext cx="9168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008000"/>
                  </a:solidFill>
                </a:rPr>
                <a:t>Michel</a:t>
              </a:r>
              <a:endParaRPr kumimoji="1" lang="ja-JP" altLang="en-US" sz="1600" b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14" name="フッター プレースホルダー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日本物理学会＠弘前大学</a:t>
            </a:r>
            <a:endParaRPr kumimoji="1" lang="ja-JP" altLang="en-US"/>
          </a:p>
        </p:txBody>
      </p:sp>
      <p:sp>
        <p:nvSpPr>
          <p:cNvPr id="21" name="スライド番号プレースホルダー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90C6-D585-6146-93D6-E3CFAB05808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547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Run 2009 &amp; 2010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All </a:t>
            </a:r>
            <a:r>
              <a:rPr lang="en-US" altLang="ja-JP" dirty="0"/>
              <a:t>p</a:t>
            </a:r>
            <a:r>
              <a:rPr lang="en-US" altLang="ja-JP" dirty="0" smtClean="0"/>
              <a:t>erformance of the e+ spectrometer are estimated by data itself (radiative decay events, Michel decay events, and so on)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691011"/>
              </p:ext>
            </p:extLst>
          </p:nvPr>
        </p:nvGraphicFramePr>
        <p:xfrm>
          <a:off x="549273" y="2885913"/>
          <a:ext cx="8042277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0759"/>
                <a:gridCol w="2680759"/>
                <a:gridCol w="268075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2009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2010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E</a:t>
                      </a:r>
                      <a:r>
                        <a:rPr kumimoji="1" lang="en-US" altLang="ja-JP" sz="1600" baseline="-25000" dirty="0" smtClean="0"/>
                        <a:t>e</a:t>
                      </a:r>
                      <a:endParaRPr kumimoji="1" lang="ja-JP" alt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330 keV (core 82 %)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330 keV (core 79 %)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φ (at φ=0)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6.7 mrad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7.2</a:t>
                      </a:r>
                      <a:r>
                        <a:rPr kumimoji="1" lang="en-US" altLang="ja-JP" sz="1600" baseline="0" dirty="0" smtClean="0"/>
                        <a:t> mrad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θ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9.4 mrad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11.0 mrad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Z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0.15 cm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0.20 cm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Y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0.11 cm (core 87 %)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0.11 cm (core 85 %)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T</a:t>
                      </a:r>
                      <a:r>
                        <a:rPr kumimoji="1" lang="en-US" altLang="ja-JP" sz="1600" baseline="-25000" dirty="0" smtClean="0"/>
                        <a:t>eγ</a:t>
                      </a:r>
                      <a:r>
                        <a:rPr kumimoji="1" lang="en-US" altLang="ja-JP" sz="1600" dirty="0" smtClean="0"/>
                        <a:t> (RMD)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150 psec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130 psec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ε</a:t>
                      </a:r>
                      <a:r>
                        <a:rPr kumimoji="1" lang="en-US" altLang="ja-JP" sz="1600" baseline="-25000" dirty="0" smtClean="0"/>
                        <a:t>Michel</a:t>
                      </a:r>
                      <a:endParaRPr kumimoji="1" lang="ja-JP" alt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40 %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34 %</a:t>
                      </a:r>
                      <a:endParaRPr kumimoji="1" lang="ja-JP" alt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57188"/>
            <a:ext cx="14859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2011/9/17</a:t>
            </a:r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日本物理学会＠弘前大学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90C6-D585-6146-93D6-E3CFAB05808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489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Run 2009 &amp; 2010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All </a:t>
            </a:r>
            <a:r>
              <a:rPr lang="en-US" altLang="ja-JP" dirty="0"/>
              <a:t>p</a:t>
            </a:r>
            <a:r>
              <a:rPr lang="en-US" altLang="ja-JP" dirty="0" smtClean="0"/>
              <a:t>erformance of the e+ spectrometer are estimated by data itself (radiative decay events, Michel decay events, and so on)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725796"/>
              </p:ext>
            </p:extLst>
          </p:nvPr>
        </p:nvGraphicFramePr>
        <p:xfrm>
          <a:off x="549273" y="2885913"/>
          <a:ext cx="8042277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0759"/>
                <a:gridCol w="2680759"/>
                <a:gridCol w="268075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2009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2010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E</a:t>
                      </a:r>
                      <a:r>
                        <a:rPr kumimoji="1" lang="en-US" altLang="ja-JP" sz="1600" baseline="-25000" dirty="0" smtClean="0"/>
                        <a:t>e</a:t>
                      </a:r>
                      <a:endParaRPr kumimoji="1" lang="ja-JP" alt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330 keV (core 82 %)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330 keV (core 79 %)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φ (at φ=0)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6.7 mrad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7.2</a:t>
                      </a:r>
                      <a:r>
                        <a:rPr kumimoji="1" lang="en-US" altLang="ja-JP" sz="1600" baseline="0" dirty="0" smtClean="0"/>
                        <a:t> mrad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θ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9.4 mrad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11.0 mrad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Z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0.15 cm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0.20 cm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Y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0.11 cm (core 87 %)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0.11 cm (core 85 %)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T</a:t>
                      </a:r>
                      <a:r>
                        <a:rPr kumimoji="1" lang="en-US" altLang="ja-JP" sz="1600" baseline="-25000" dirty="0" smtClean="0"/>
                        <a:t>eγ</a:t>
                      </a:r>
                      <a:r>
                        <a:rPr kumimoji="1" lang="en-US" altLang="ja-JP" sz="1600" dirty="0" smtClean="0"/>
                        <a:t> (RMD)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150 psec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130 psec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ε</a:t>
                      </a:r>
                      <a:r>
                        <a:rPr kumimoji="1" lang="en-US" altLang="ja-JP" sz="1600" baseline="-25000" dirty="0" smtClean="0"/>
                        <a:t>Michel</a:t>
                      </a:r>
                      <a:endParaRPr kumimoji="1" lang="ja-JP" alt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40 %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34 %</a:t>
                      </a:r>
                      <a:endParaRPr kumimoji="1" lang="ja-JP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角丸四角形 5"/>
          <p:cNvSpPr/>
          <p:nvPr/>
        </p:nvSpPr>
        <p:spPr>
          <a:xfrm>
            <a:off x="6324600" y="3670300"/>
            <a:ext cx="1816100" cy="102870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925346" y="2284597"/>
            <a:ext cx="2027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b="1" dirty="0" smtClean="0">
                <a:solidFill>
                  <a:srgbClr val="FF0000"/>
                </a:solidFill>
              </a:rPr>
              <a:t>Noise</a:t>
            </a:r>
          </a:p>
          <a:p>
            <a:pPr algn="ctr"/>
            <a:r>
              <a:rPr kumimoji="1" lang="en-US" altLang="ja-JP" sz="1200" b="1" dirty="0" smtClean="0">
                <a:solidFill>
                  <a:srgbClr val="FF0000"/>
                </a:solidFill>
              </a:rPr>
              <a:t>+</a:t>
            </a:r>
          </a:p>
          <a:p>
            <a:pPr algn="ctr"/>
            <a:r>
              <a:rPr lang="en-US" altLang="ja-JP" sz="1200" b="1" dirty="0" smtClean="0">
                <a:solidFill>
                  <a:srgbClr val="FF0000"/>
                </a:solidFill>
              </a:rPr>
              <a:t>increased dead channels</a:t>
            </a:r>
            <a:endParaRPr kumimoji="1" lang="en-US" altLang="ja-JP" sz="1200" b="1" dirty="0" smtClean="0">
              <a:solidFill>
                <a:srgbClr val="FF0000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6324600" y="5473699"/>
            <a:ext cx="1816100" cy="378933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49919" y="5928089"/>
            <a:ext cx="2031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</a:rPr>
              <a:t>Increased dead channels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6324600" y="5080000"/>
            <a:ext cx="1816100" cy="393699"/>
          </a:xfrm>
          <a:prstGeom prst="round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56056" y="5927163"/>
            <a:ext cx="1454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solidFill>
                  <a:srgbClr val="0000FF"/>
                </a:solidFill>
              </a:rPr>
              <a:t>Better DRS clock</a:t>
            </a:r>
            <a:endParaRPr kumimoji="1" lang="ja-JP" altLang="en-US" sz="1200" b="1" dirty="0">
              <a:solidFill>
                <a:srgbClr val="0000FF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5791200" y="5359400"/>
            <a:ext cx="419100" cy="584201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57188"/>
            <a:ext cx="14859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2011/9/17</a:t>
            </a:r>
            <a:endParaRPr kumimoji="1" lang="ja-JP" altLang="en-US"/>
          </a:p>
        </p:txBody>
      </p:sp>
      <p:sp>
        <p:nvSpPr>
          <p:cNvPr id="12" name="フッター プレースホルダー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日本物理学会＠弘前大学</a:t>
            </a:r>
            <a:endParaRPr kumimoji="1" lang="ja-JP" altLang="en-US"/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90C6-D585-6146-93D6-E3CFAB058087}" type="slidenum">
              <a:rPr kumimoji="1" lang="ja-JP" altLang="en-US" smtClean="0"/>
              <a:t>12</a:t>
            </a:fld>
            <a:endParaRPr kumimoji="1" lang="ja-JP" altLang="en-US"/>
          </a:p>
        </p:txBody>
      </p:sp>
      <p:cxnSp>
        <p:nvCxnSpPr>
          <p:cNvPr id="17" name="直線矢印コネクタ 16"/>
          <p:cNvCxnSpPr>
            <a:stCxn id="7" idx="2"/>
          </p:cNvCxnSpPr>
          <p:nvPr/>
        </p:nvCxnSpPr>
        <p:spPr>
          <a:xfrm flipH="1">
            <a:off x="7763435" y="2930928"/>
            <a:ext cx="175846" cy="73937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787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Status of 2011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2844" y="2787629"/>
            <a:ext cx="8409681" cy="3341488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/>
              <a:t>7</a:t>
            </a:r>
            <a:r>
              <a:rPr lang="en-US" altLang="ja-JP" dirty="0" smtClean="0"/>
              <a:t> drift chamber modules were replaced because of increased remaining current or frequent trip</a:t>
            </a:r>
          </a:p>
          <a:p>
            <a:r>
              <a:rPr lang="en-US" altLang="ja-JP" dirty="0"/>
              <a:t>P</a:t>
            </a:r>
            <a:r>
              <a:rPr lang="en-US" altLang="ja-JP" dirty="0" smtClean="0"/>
              <a:t>hysics data taking started at the end of June</a:t>
            </a:r>
            <a:endParaRPr lang="en-US" altLang="ja-JP" dirty="0"/>
          </a:p>
          <a:p>
            <a:r>
              <a:rPr kumimoji="1" lang="en-US" altLang="ja-JP" dirty="0" smtClean="0"/>
              <a:t>In 2009</a:t>
            </a:r>
            <a:r>
              <a:rPr lang="en-US" altLang="ja-JP" dirty="0"/>
              <a:t> </a:t>
            </a:r>
            <a:r>
              <a:rPr lang="en-US" altLang="ja-JP" dirty="0" smtClean="0"/>
              <a:t>and 2010, only 14 MHz</a:t>
            </a:r>
            <a:r>
              <a:rPr lang="en-US" altLang="ja-JP" dirty="0"/>
              <a:t> </a:t>
            </a:r>
            <a:r>
              <a:rPr lang="en-US" altLang="ja-JP" dirty="0" smtClean="0"/>
              <a:t>noise</a:t>
            </a:r>
            <a:r>
              <a:rPr lang="en-US" altLang="ja-JP" dirty="0"/>
              <a:t> </a:t>
            </a:r>
            <a:r>
              <a:rPr lang="en-US" altLang="ja-JP" dirty="0" smtClean="0"/>
              <a:t>is dominant</a:t>
            </a:r>
          </a:p>
          <a:p>
            <a:pPr marL="0" indent="0">
              <a:buNone/>
            </a:pPr>
            <a:r>
              <a:rPr lang="en-US" altLang="ja-JP" dirty="0">
                <a:sym typeface="Wingdings"/>
              </a:rPr>
              <a:t>	</a:t>
            </a:r>
            <a:r>
              <a:rPr lang="en-US" altLang="ja-JP" dirty="0" smtClean="0">
                <a:sym typeface="Wingdings"/>
              </a:rPr>
              <a:t> reduced by adjusting charge integration time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other noise components appeared (&gt;30 MHz from APD fiber counters)</a:t>
            </a:r>
          </a:p>
          <a:p>
            <a:r>
              <a:rPr lang="en-US" altLang="ja-JP" dirty="0" smtClean="0"/>
              <a:t>Working of hardware noise reduction was done in the middle of July</a:t>
            </a:r>
          </a:p>
          <a:p>
            <a:pPr lvl="1"/>
            <a:r>
              <a:rPr lang="en-US" altLang="ja-JP" dirty="0" smtClean="0"/>
              <a:t>Change HV module for drift chambers and turn off noisy APD channels</a:t>
            </a:r>
            <a:endParaRPr lang="en-US" altLang="ja-JP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57188"/>
            <a:ext cx="14859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2011/9/17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日本物理学会＠弘前大学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90C6-D585-6146-93D6-E3CFAB058087}" type="slidenum">
              <a:rPr kumimoji="1" lang="ja-JP" altLang="en-US" smtClean="0"/>
              <a:t>13</a:t>
            </a:fld>
            <a:endParaRPr kumimoji="1" lang="ja-JP" altLang="en-US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020458"/>
              </p:ext>
            </p:extLst>
          </p:nvPr>
        </p:nvGraphicFramePr>
        <p:xfrm>
          <a:off x="549276" y="1561154"/>
          <a:ext cx="804227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0379"/>
                <a:gridCol w="1340379"/>
                <a:gridCol w="1340379"/>
                <a:gridCol w="1340379"/>
                <a:gridCol w="1340379"/>
                <a:gridCol w="13403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April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May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June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July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Aug.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Sep.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直線矢印コネクタ 10"/>
          <p:cNvCxnSpPr/>
          <p:nvPr/>
        </p:nvCxnSpPr>
        <p:spPr>
          <a:xfrm>
            <a:off x="549275" y="2112147"/>
            <a:ext cx="2988457" cy="0"/>
          </a:xfrm>
          <a:prstGeom prst="straightConnector1">
            <a:avLst/>
          </a:prstGeom>
          <a:ln w="28575" cmpd="sng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829358" y="2281422"/>
            <a:ext cx="2218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chemeClr val="accent5"/>
                </a:solidFill>
              </a:rPr>
              <a:t>Detector installation</a:t>
            </a:r>
            <a:endParaRPr kumimoji="1" lang="ja-JP" altLang="en-US" sz="1600" b="1" dirty="0">
              <a:solidFill>
                <a:schemeClr val="accent5"/>
              </a:solidFill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3537732" y="2112147"/>
            <a:ext cx="907111" cy="0"/>
          </a:xfrm>
          <a:prstGeom prst="straightConnector1">
            <a:avLst/>
          </a:prstGeom>
          <a:ln w="28575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3170910" y="2202852"/>
            <a:ext cx="16644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accent1"/>
                </a:solidFill>
              </a:rPr>
              <a:t>Calibration</a:t>
            </a:r>
          </a:p>
          <a:p>
            <a:pPr algn="ctr"/>
            <a:r>
              <a:rPr lang="en-US" altLang="ja-JP" sz="1600" b="1" dirty="0" smtClean="0">
                <a:solidFill>
                  <a:schemeClr val="accent1"/>
                </a:solidFill>
              </a:rPr>
              <a:t>Detector check</a:t>
            </a:r>
            <a:endParaRPr kumimoji="1" lang="ja-JP" altLang="en-US" sz="1600" b="1" dirty="0">
              <a:solidFill>
                <a:schemeClr val="accent1"/>
              </a:solidFill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4444843" y="2112147"/>
            <a:ext cx="2719119" cy="0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5183485" y="2281422"/>
            <a:ext cx="13453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Physics run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7163962" y="2112147"/>
            <a:ext cx="599473" cy="0"/>
          </a:xfrm>
          <a:prstGeom prst="straightConnector1">
            <a:avLst/>
          </a:prstGeom>
          <a:ln w="28575" cmpd="sng"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7160857" y="228142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0000FF"/>
                </a:solidFill>
              </a:rPr>
              <a:t>CEX</a:t>
            </a:r>
            <a:endParaRPr kumimoji="1" lang="ja-JP" altLang="en-US" sz="1600" b="1" dirty="0">
              <a:solidFill>
                <a:srgbClr val="0000FF"/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7763435" y="2109051"/>
            <a:ext cx="828116" cy="0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星 5 24"/>
          <p:cNvSpPr/>
          <p:nvPr/>
        </p:nvSpPr>
        <p:spPr>
          <a:xfrm>
            <a:off x="5377871" y="1957910"/>
            <a:ext cx="251964" cy="270858"/>
          </a:xfrm>
          <a:prstGeom prst="star5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 descr="FFTpower_spectrum_2011_nois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059" y="3083357"/>
            <a:ext cx="2137465" cy="1724046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7144076" y="3550481"/>
            <a:ext cx="755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14 MHz</a:t>
            </a:r>
            <a:endParaRPr kumimoji="1" lang="ja-JP" altLang="en-US" sz="1200" b="1" dirty="0"/>
          </a:p>
        </p:txBody>
      </p:sp>
      <p:sp>
        <p:nvSpPr>
          <p:cNvPr id="30" name="下矢印 29"/>
          <p:cNvSpPr/>
          <p:nvPr/>
        </p:nvSpPr>
        <p:spPr>
          <a:xfrm>
            <a:off x="7755892" y="3278364"/>
            <a:ext cx="304435" cy="380662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7655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Status of 2011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9275" y="1600201"/>
            <a:ext cx="4879687" cy="1269999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At the beginning of 2011 run, noise situation was the worst…</a:t>
            </a:r>
            <a:endParaRPr lang="en-US" altLang="ja-JP" dirty="0"/>
          </a:p>
          <a:p>
            <a:r>
              <a:rPr lang="en-US" altLang="ja-JP" b="1" dirty="0" smtClean="0"/>
              <a:t>But</a:t>
            </a:r>
          </a:p>
        </p:txBody>
      </p:sp>
      <p:pic>
        <p:nvPicPr>
          <p:cNvPr id="4" name="図 3" descr="Ch1Pl1Cell6WaveformNois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962" y="1600201"/>
            <a:ext cx="3162589" cy="260822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57188"/>
            <a:ext cx="14859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2011/9/17</a:t>
            </a:r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日本物理学会＠弘前大学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90C6-D585-6146-93D6-E3CFAB05808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4265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Status of 2011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9275" y="1600201"/>
            <a:ext cx="4879687" cy="3454399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At the beginning of 2011 run, noise situation was the worst…</a:t>
            </a:r>
          </a:p>
          <a:p>
            <a:r>
              <a:rPr lang="en-US" altLang="ja-JP" b="1" dirty="0" smtClean="0"/>
              <a:t>After hardware modifications, the lowest noise condition realized !</a:t>
            </a:r>
          </a:p>
          <a:p>
            <a:r>
              <a:rPr lang="en-US" altLang="ja-JP" dirty="0"/>
              <a:t>T</a:t>
            </a:r>
            <a:r>
              <a:rPr kumimoji="1" lang="en-US" altLang="ja-JP" dirty="0" smtClean="0"/>
              <a:t>he APD fiber counters </a:t>
            </a:r>
            <a:r>
              <a:rPr lang="en-US" altLang="ja-JP" dirty="0" smtClean="0"/>
              <a:t>are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partially operational now (not all)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Data quality to be checked</a:t>
            </a:r>
          </a:p>
          <a:p>
            <a:pPr lvl="1"/>
            <a:endParaRPr kumimoji="1" lang="ja-JP" altLang="en-US" dirty="0"/>
          </a:p>
        </p:txBody>
      </p:sp>
      <p:pic>
        <p:nvPicPr>
          <p:cNvPr id="4" name="図 3" descr="Ch1Pl1Cell6WaveformNois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962" y="1600201"/>
            <a:ext cx="3162589" cy="2608227"/>
          </a:xfrm>
          <a:prstGeom prst="rect">
            <a:avLst/>
          </a:prstGeom>
        </p:spPr>
      </p:pic>
      <p:pic>
        <p:nvPicPr>
          <p:cNvPr id="5" name="図 4" descr="Ch1Pl1Cell6WaveformLowNoi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962" y="3783053"/>
            <a:ext cx="3176061" cy="2619337"/>
          </a:xfrm>
          <a:prstGeom prst="rect">
            <a:avLst/>
          </a:prstGeom>
          <a:ln w="38100" cmpd="sng">
            <a:solidFill>
              <a:srgbClr val="FF6600"/>
            </a:solidFill>
          </a:ln>
        </p:spPr>
      </p:pic>
      <p:sp>
        <p:nvSpPr>
          <p:cNvPr id="6" name="下矢印 5"/>
          <p:cNvSpPr/>
          <p:nvPr/>
        </p:nvSpPr>
        <p:spPr>
          <a:xfrm>
            <a:off x="6756400" y="3314700"/>
            <a:ext cx="508000" cy="893728"/>
          </a:xfrm>
          <a:prstGeom prst="downArrow">
            <a:avLst/>
          </a:prstGeom>
          <a:gradFill flip="none" rotWithShape="1">
            <a:gsLst>
              <a:gs pos="50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3" descr="C:\Users\u-tokyo\Desktop\MThesis\graph\MEGTICZ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3856" y="5054600"/>
            <a:ext cx="1124403" cy="1347790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57188"/>
            <a:ext cx="14859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2011/9/17</a:t>
            </a:r>
            <a:endParaRPr kumimoji="1" lang="ja-JP" altLang="en-US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日本物理学会＠弘前大学</a:t>
            </a:r>
            <a:endParaRPr kumimoji="1" lang="ja-JP" altLang="en-US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90C6-D585-6146-93D6-E3CFAB05808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374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Noise reduction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622800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Performance of noisy runs and low noise runs</a:t>
            </a:r>
          </a:p>
          <a:p>
            <a:pPr lvl="1"/>
            <a:r>
              <a:rPr lang="en-US" altLang="ja-JP" dirty="0" smtClean="0"/>
              <a:t>compare 2 condition by checking single hit resolutions (residuals between reconstructed wire hit and reconstructed track</a:t>
            </a:r>
            <a:r>
              <a:rPr lang="en-US" altLang="ja-JP" dirty="0" smtClean="0"/>
              <a:t>)</a:t>
            </a:r>
          </a:p>
          <a:p>
            <a:pPr lvl="1"/>
            <a:r>
              <a:rPr kumimoji="1" lang="en-US" altLang="ja-JP" dirty="0" smtClean="0"/>
              <a:t>Single hit resolutions are estimated from double </a:t>
            </a:r>
            <a:r>
              <a:rPr lang="en-US" altLang="ja-JP" dirty="0"/>
              <a:t>G</a:t>
            </a:r>
            <a:r>
              <a:rPr kumimoji="1" lang="en-US" altLang="ja-JP" dirty="0" smtClean="0"/>
              <a:t>aussian fitting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>
                <a:sym typeface="Wingdings"/>
              </a:rPr>
              <a:t>Give up noisy data to improve ?  </a:t>
            </a:r>
            <a:r>
              <a:rPr lang="en-US" altLang="ja-JP" b="1" dirty="0" smtClean="0">
                <a:solidFill>
                  <a:srgbClr val="FFB400"/>
                </a:solidFill>
                <a:sym typeface="Wingdings"/>
              </a:rPr>
              <a:t>OF</a:t>
            </a:r>
            <a:r>
              <a:rPr lang="en-US" altLang="ja-JP" b="1" dirty="0" smtClean="0">
                <a:solidFill>
                  <a:srgbClr val="FFB400"/>
                </a:solidFill>
                <a:sym typeface="Wingdings"/>
              </a:rPr>
              <a:t> COURSE </a:t>
            </a:r>
            <a:r>
              <a:rPr lang="en-US" altLang="ja-JP" b="1" dirty="0" smtClean="0">
                <a:solidFill>
                  <a:srgbClr val="FFB400"/>
                </a:solidFill>
                <a:sym typeface="Wingdings"/>
              </a:rPr>
              <a:t>NO !</a:t>
            </a:r>
          </a:p>
          <a:p>
            <a:r>
              <a:rPr lang="en-US" altLang="ja-JP" dirty="0" smtClean="0">
                <a:sym typeface="Wingdings"/>
              </a:rPr>
              <a:t>Filtering</a:t>
            </a:r>
          </a:p>
          <a:p>
            <a:pPr lvl="1"/>
            <a:r>
              <a:rPr lang="en-US" altLang="ja-JP" dirty="0" smtClean="0">
                <a:sym typeface="Wingdings"/>
              </a:rPr>
              <a:t>Low pass filter  small contribution</a:t>
            </a:r>
          </a:p>
          <a:p>
            <a:pPr lvl="1"/>
            <a:r>
              <a:rPr lang="en-US" altLang="ja-JP" dirty="0" smtClean="0">
                <a:sym typeface="Wingdings"/>
              </a:rPr>
              <a:t>High pass filter  distort the shape of signal pulse</a:t>
            </a:r>
          </a:p>
          <a:p>
            <a:pPr lvl="1"/>
            <a:r>
              <a:rPr lang="en-US" altLang="ja-JP" dirty="0" smtClean="0">
                <a:sym typeface="Wingdings"/>
              </a:rPr>
              <a:t>FFT</a:t>
            </a:r>
          </a:p>
          <a:p>
            <a:endParaRPr lang="en-US" altLang="ja-JP" dirty="0" smtClean="0">
              <a:sym typeface="Wingdings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165960"/>
              </p:ext>
            </p:extLst>
          </p:nvPr>
        </p:nvGraphicFramePr>
        <p:xfrm>
          <a:off x="549274" y="3255268"/>
          <a:ext cx="804227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0569"/>
                <a:gridCol w="2010569"/>
                <a:gridCol w="2010569"/>
                <a:gridCol w="201056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2010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2011 (noisy)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2011 (low noise)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Intrinsic Z (um)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668 (core 56 %)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758</a:t>
                      </a:r>
                      <a:r>
                        <a:rPr kumimoji="1" lang="en-US" altLang="ja-JP" sz="1600" baseline="0" dirty="0" smtClean="0"/>
                        <a:t> (core 52 %)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710 (core 56 %)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Intrinsic R (um)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209 (core 66 %)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233 (core 66 %)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197 (core 67 %)</a:t>
                      </a:r>
                      <a:endParaRPr kumimoji="1" lang="ja-JP" alt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57188"/>
            <a:ext cx="14859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矢印コネクタ 6"/>
          <p:cNvCxnSpPr/>
          <p:nvPr/>
        </p:nvCxnSpPr>
        <p:spPr>
          <a:xfrm flipH="1">
            <a:off x="6336436" y="3125077"/>
            <a:ext cx="565996" cy="345577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6902432" y="2947491"/>
            <a:ext cx="2099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FF0000"/>
                </a:solidFill>
              </a:rPr>
              <a:t>~ 1 month data taking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2011/9/17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日本物理学会＠弘前大学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90C6-D585-6146-93D6-E3CFAB05808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9113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Noise reduction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1876101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Large periodical noises are eliminated in FFT power spectrum from DCH waveform</a:t>
            </a:r>
          </a:p>
          <a:p>
            <a:r>
              <a:rPr kumimoji="1" lang="en-US" altLang="ja-JP" dirty="0" smtClean="0"/>
              <a:t>After that, filtered spectrum is transformed inverse to the waveform</a:t>
            </a:r>
          </a:p>
          <a:p>
            <a:pPr lvl="1"/>
            <a:r>
              <a:rPr lang="en-US" altLang="ja-JP" dirty="0" smtClean="0"/>
              <a:t>Charge integration done for filtered waveform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図 3" descr="FFTsuppre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3476302"/>
            <a:ext cx="4017914" cy="2467300"/>
          </a:xfrm>
          <a:prstGeom prst="rect">
            <a:avLst/>
          </a:prstGeom>
        </p:spPr>
      </p:pic>
      <p:pic>
        <p:nvPicPr>
          <p:cNvPr id="5" name="図 4" descr="waveform_denoi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89" y="3476302"/>
            <a:ext cx="4024362" cy="2463061"/>
          </a:xfrm>
          <a:prstGeom prst="rect">
            <a:avLst/>
          </a:prstGeom>
        </p:spPr>
      </p:pic>
      <p:sp>
        <p:nvSpPr>
          <p:cNvPr id="7" name="左矢印 6"/>
          <p:cNvSpPr/>
          <p:nvPr/>
        </p:nvSpPr>
        <p:spPr>
          <a:xfrm>
            <a:off x="3864792" y="4310101"/>
            <a:ext cx="1327820" cy="795317"/>
          </a:xfrm>
          <a:prstGeom prst="leftArrow">
            <a:avLst/>
          </a:prstGeom>
          <a:solidFill>
            <a:schemeClr val="accent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rgbClr val="FF0000"/>
                </a:solidFill>
              </a:rPr>
              <a:t>FFT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57188"/>
            <a:ext cx="14859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2011/9/17</a:t>
            </a:r>
            <a:endParaRPr kumimoji="1" lang="ja-JP" altLang="en-US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日本物理学会＠弘前大学</a:t>
            </a:r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90C6-D585-6146-93D6-E3CFAB05808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9552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Noise reduction</a:t>
            </a:r>
            <a:endParaRPr kumimoji="1" lang="ja-JP" altLang="en-US" dirty="0"/>
          </a:p>
        </p:txBody>
      </p:sp>
      <p:pic>
        <p:nvPicPr>
          <p:cNvPr id="4" name="図 3" descr="FFTsuppre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3476302"/>
            <a:ext cx="4017914" cy="2467300"/>
          </a:xfrm>
          <a:prstGeom prst="rect">
            <a:avLst/>
          </a:prstGeom>
        </p:spPr>
      </p:pic>
      <p:pic>
        <p:nvPicPr>
          <p:cNvPr id="5" name="図 4" descr="waveform_denoi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89" y="3474034"/>
            <a:ext cx="4024362" cy="2469567"/>
          </a:xfrm>
          <a:prstGeom prst="rect">
            <a:avLst/>
          </a:prstGeom>
        </p:spPr>
      </p:pic>
      <p:sp>
        <p:nvSpPr>
          <p:cNvPr id="6" name="右矢印 5"/>
          <p:cNvSpPr/>
          <p:nvPr/>
        </p:nvSpPr>
        <p:spPr>
          <a:xfrm>
            <a:off x="3874413" y="4271618"/>
            <a:ext cx="1385551" cy="885111"/>
          </a:xfrm>
          <a:prstGeom prst="rightArrow">
            <a:avLst/>
          </a:prstGeom>
          <a:solidFill>
            <a:schemeClr val="accent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rgbClr val="FF0000"/>
                </a:solidFill>
              </a:rPr>
              <a:t>inverse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57188"/>
            <a:ext cx="14859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549275" y="1600201"/>
            <a:ext cx="8042276" cy="18761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kumimoji="1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kumimoji="1"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kumimoji="1"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kumimoji="1"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kumimoji="1"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mtClean="0"/>
              <a:t>Large periodical noises are eliminated in FFT power spectrum from DCH waveform</a:t>
            </a:r>
          </a:p>
          <a:p>
            <a:r>
              <a:rPr lang="en-US" altLang="ja-JP" smtClean="0"/>
              <a:t>After that, filtered spectrum is transformed inverse to the waveform</a:t>
            </a:r>
          </a:p>
          <a:p>
            <a:pPr lvl="1"/>
            <a:r>
              <a:rPr lang="en-US" altLang="ja-JP" smtClean="0"/>
              <a:t>Charge integration done for filtered waveform</a:t>
            </a:r>
          </a:p>
          <a:p>
            <a:pPr marL="0" indent="0">
              <a:buFont typeface="Wingdings 2" pitchFamily="18" charset="2"/>
              <a:buNone/>
            </a:pP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2011/9/17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日本物理学会＠弘前大学</a:t>
            </a:r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90C6-D585-6146-93D6-E3CFAB058087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3882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Noise reduction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000" dirty="0" smtClean="0"/>
              <a:t>Thanks to offline noise filtering, twice better σ of pedestal realized (2.4 mV</a:t>
            </a:r>
            <a:r>
              <a:rPr kumimoji="1" lang="en-US" altLang="ja-JP" sz="2000" dirty="0" smtClean="0">
                <a:sym typeface="Wingdings"/>
              </a:rPr>
              <a:t></a:t>
            </a:r>
            <a:r>
              <a:rPr kumimoji="1" lang="en-US" altLang="ja-JP" sz="2000" b="1" dirty="0" smtClean="0">
                <a:sym typeface="Wingdings"/>
              </a:rPr>
              <a:t>1.2</a:t>
            </a:r>
            <a:r>
              <a:rPr kumimoji="1" lang="en-US" altLang="ja-JP" sz="2000" dirty="0" smtClean="0">
                <a:sym typeface="Wingdings"/>
              </a:rPr>
              <a:t> mV</a:t>
            </a:r>
            <a:r>
              <a:rPr kumimoji="1" lang="en-US" altLang="ja-JP" sz="2000" dirty="0" smtClean="0"/>
              <a:t>)</a:t>
            </a:r>
            <a:endParaRPr kumimoji="1"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648" y="2130919"/>
            <a:ext cx="3382903" cy="2544016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 flipH="1">
            <a:off x="6542883" y="3489130"/>
            <a:ext cx="564484" cy="0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57188"/>
            <a:ext cx="14859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2011/9/17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日本物理学会＠弘前大学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90C6-D585-6146-93D6-E3CFAB05808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3360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2056085"/>
            <a:ext cx="561657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549275" y="2056084"/>
            <a:ext cx="3825476" cy="3648075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Introduction</a:t>
            </a:r>
          </a:p>
          <a:p>
            <a:r>
              <a:rPr lang="en-US" altLang="ja-JP" dirty="0" smtClean="0"/>
              <a:t>Run 2009 &amp; 2010</a:t>
            </a:r>
            <a:endParaRPr kumimoji="1" lang="en-US" altLang="ja-JP" dirty="0" smtClean="0"/>
          </a:p>
          <a:p>
            <a:r>
              <a:rPr lang="en-US" altLang="ja-JP" dirty="0" smtClean="0"/>
              <a:t>Status of run 2011</a:t>
            </a:r>
          </a:p>
          <a:p>
            <a:r>
              <a:rPr kumimoji="1" lang="en-US" altLang="ja-JP" dirty="0" smtClean="0"/>
              <a:t>Noise reduction</a:t>
            </a:r>
          </a:p>
          <a:p>
            <a:r>
              <a:rPr kumimoji="1" lang="en-US" altLang="ja-JP" dirty="0" smtClean="0"/>
              <a:t>Summary and prospects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57188"/>
            <a:ext cx="14859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2011/9/17</a:t>
            </a:r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日本物理学会＠弘前大学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90C6-D585-6146-93D6-E3CFAB05808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086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Noise reduction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000" dirty="0" smtClean="0"/>
              <a:t>Thanks to offline noise filtering, twice better σ of pedestal realized (2.4 mV</a:t>
            </a:r>
            <a:r>
              <a:rPr kumimoji="1" lang="en-US" altLang="ja-JP" sz="2000" dirty="0" smtClean="0">
                <a:sym typeface="Wingdings"/>
              </a:rPr>
              <a:t></a:t>
            </a:r>
            <a:r>
              <a:rPr kumimoji="1" lang="en-US" altLang="ja-JP" sz="2000" b="1" dirty="0" smtClean="0">
                <a:sym typeface="Wingdings"/>
              </a:rPr>
              <a:t>1.2</a:t>
            </a:r>
            <a:r>
              <a:rPr kumimoji="1" lang="en-US" altLang="ja-JP" sz="2000" dirty="0" smtClean="0">
                <a:sym typeface="Wingdings"/>
              </a:rPr>
              <a:t> mV</a:t>
            </a:r>
            <a:r>
              <a:rPr kumimoji="1" lang="en-US" altLang="ja-JP" sz="2000" dirty="0" smtClean="0"/>
              <a:t>)</a:t>
            </a:r>
          </a:p>
          <a:p>
            <a:r>
              <a:rPr lang="en-US" altLang="ja-JP" sz="2000" dirty="0" smtClean="0"/>
              <a:t>Single hit</a:t>
            </a:r>
            <a:r>
              <a:rPr kumimoji="1" lang="en-US" altLang="ja-JP" sz="2000" dirty="0" smtClean="0"/>
              <a:t> Z resolution improved !!</a:t>
            </a:r>
          </a:p>
          <a:p>
            <a:pPr lvl="1"/>
            <a:r>
              <a:rPr lang="en-US" altLang="ja-JP" sz="1800" b="1" dirty="0" smtClean="0"/>
              <a:t>758 </a:t>
            </a:r>
            <a:r>
              <a:rPr lang="en-US" altLang="ja-JP" sz="1800" b="1" dirty="0" smtClean="0">
                <a:sym typeface="Wingdings"/>
              </a:rPr>
              <a:t> 664 um, #of hits increased</a:t>
            </a:r>
            <a:endParaRPr lang="en-US" altLang="ja-JP" sz="1800" b="1" dirty="0"/>
          </a:p>
          <a:p>
            <a:endParaRPr kumimoji="1"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648" y="2130919"/>
            <a:ext cx="3382903" cy="2544016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 flipH="1">
            <a:off x="6542883" y="3489130"/>
            <a:ext cx="564484" cy="0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図 4" descr="IntrinsicZResolution_noisy_20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3187787"/>
            <a:ext cx="3479799" cy="275581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57188"/>
            <a:ext cx="14859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2011/9/17</a:t>
            </a:r>
            <a:endParaRPr kumimoji="1" lang="ja-JP" altLang="en-US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日本物理学会＠弘前大学</a:t>
            </a:r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90C6-D585-6146-93D6-E3CFAB05808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92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Noise reduction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343400"/>
          </a:xfrm>
        </p:spPr>
        <p:txBody>
          <a:bodyPr>
            <a:normAutofit/>
          </a:bodyPr>
          <a:lstStyle/>
          <a:p>
            <a:r>
              <a:rPr kumimoji="1" lang="en-US" altLang="ja-JP" sz="2000" dirty="0" smtClean="0"/>
              <a:t>Thanks to offline noise filtering, twice better σ of pedestal realized (2.4 mV</a:t>
            </a:r>
            <a:r>
              <a:rPr kumimoji="1" lang="en-US" altLang="ja-JP" sz="2000" dirty="0" smtClean="0">
                <a:sym typeface="Wingdings"/>
              </a:rPr>
              <a:t></a:t>
            </a:r>
            <a:r>
              <a:rPr kumimoji="1" lang="en-US" altLang="ja-JP" sz="2000" b="1" dirty="0" smtClean="0">
                <a:sym typeface="Wingdings"/>
              </a:rPr>
              <a:t>1.2</a:t>
            </a:r>
            <a:r>
              <a:rPr kumimoji="1" lang="en-US" altLang="ja-JP" sz="2000" dirty="0" smtClean="0">
                <a:sym typeface="Wingdings"/>
              </a:rPr>
              <a:t> mV</a:t>
            </a:r>
            <a:r>
              <a:rPr kumimoji="1" lang="en-US" altLang="ja-JP" sz="2000" dirty="0" smtClean="0"/>
              <a:t>)</a:t>
            </a:r>
          </a:p>
          <a:p>
            <a:r>
              <a:rPr lang="en-US" altLang="ja-JP" sz="2000" dirty="0" smtClean="0"/>
              <a:t>Single hit</a:t>
            </a:r>
            <a:r>
              <a:rPr kumimoji="1" lang="en-US" altLang="ja-JP" sz="2000" dirty="0" smtClean="0"/>
              <a:t> Z resolution improved !!</a:t>
            </a:r>
          </a:p>
          <a:p>
            <a:pPr lvl="1"/>
            <a:r>
              <a:rPr lang="en-US" altLang="ja-JP" sz="1800" b="1" dirty="0" smtClean="0"/>
              <a:t>758 </a:t>
            </a:r>
            <a:r>
              <a:rPr lang="en-US" altLang="ja-JP" sz="1800" b="1" dirty="0" smtClean="0">
                <a:sym typeface="Wingdings"/>
              </a:rPr>
              <a:t> 664 um, #of hits increased</a:t>
            </a:r>
            <a:endParaRPr lang="en-US" altLang="ja-JP" sz="1800" b="1" dirty="0"/>
          </a:p>
          <a:p>
            <a:r>
              <a:rPr lang="en-US" altLang="ja-JP" sz="2000" dirty="0" smtClean="0"/>
              <a:t>Efficiency &amp; resolutions</a:t>
            </a:r>
          </a:p>
          <a:p>
            <a:pPr lvl="1"/>
            <a:r>
              <a:rPr kumimoji="1" lang="en-US" altLang="ja-JP" sz="1800" b="1" dirty="0" smtClean="0">
                <a:solidFill>
                  <a:srgbClr val="FFB400"/>
                </a:solidFill>
              </a:rPr>
              <a:t>Very good !</a:t>
            </a:r>
            <a:endParaRPr kumimoji="1" lang="ja-JP" altLang="en-US" sz="1800" b="1" dirty="0">
              <a:solidFill>
                <a:srgbClr val="FFB4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648" y="2130919"/>
            <a:ext cx="3382903" cy="2544016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 flipH="1">
            <a:off x="6542883" y="3489130"/>
            <a:ext cx="564484" cy="0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図 4" descr="IntrinsicZResolution_noisy_20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3187787"/>
            <a:ext cx="3479799" cy="2755814"/>
          </a:xfrm>
          <a:prstGeom prst="rect">
            <a:avLst/>
          </a:prstGeom>
        </p:spPr>
      </p:pic>
      <p:pic>
        <p:nvPicPr>
          <p:cNvPr id="7" name="図 6" descr="2turn_P_resolu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4330699"/>
            <a:ext cx="2742232" cy="2171701"/>
          </a:xfrm>
          <a:prstGeom prst="rect">
            <a:avLst/>
          </a:prstGeom>
        </p:spPr>
      </p:pic>
      <p:pic>
        <p:nvPicPr>
          <p:cNvPr id="8" name="図 7" descr="2turn_Phi_resoluti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241" y="4331877"/>
            <a:ext cx="2755059" cy="2170523"/>
          </a:xfrm>
          <a:prstGeom prst="rect">
            <a:avLst/>
          </a:prstGeom>
        </p:spPr>
      </p:pic>
      <p:pic>
        <p:nvPicPr>
          <p:cNvPr id="9" name="図 8" descr="2turn_Theta_resoluti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999" y="4330699"/>
            <a:ext cx="2749551" cy="2177497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2413000" y="5118100"/>
            <a:ext cx="47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Ep</a:t>
            </a:r>
            <a:endParaRPr kumimoji="1" lang="ja-JP" altLang="en-US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73172" y="51181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φ</a:t>
            </a:r>
            <a:endParaRPr kumimoji="1" lang="ja-JP" altLang="en-US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678271" y="51181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θ</a:t>
            </a:r>
            <a:endParaRPr kumimoji="1" lang="ja-JP" altLang="en-US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14137" y="4140958"/>
            <a:ext cx="22108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432 keV (80 %)</a:t>
            </a:r>
          </a:p>
          <a:p>
            <a:r>
              <a:rPr lang="en-US" altLang="ja-JP" b="1" dirty="0" smtClean="0">
                <a:solidFill>
                  <a:srgbClr val="FF0000"/>
                </a:solidFill>
                <a:sym typeface="Wingdings"/>
              </a:rPr>
              <a:t> 380 keV (79 %)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39929" y="4140958"/>
            <a:ext cx="24673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>
                <a:solidFill>
                  <a:srgbClr val="000000"/>
                </a:solidFill>
              </a:rPr>
              <a:t>11.7 mrad (68 %)</a:t>
            </a:r>
            <a:endParaRPr kumimoji="1" lang="en-US" altLang="ja-JP" sz="1400" b="1" dirty="0" smtClean="0">
              <a:solidFill>
                <a:srgbClr val="000000"/>
              </a:solidFill>
            </a:endParaRPr>
          </a:p>
          <a:p>
            <a:r>
              <a:rPr lang="en-US" altLang="ja-JP" b="1" dirty="0" smtClean="0">
                <a:solidFill>
                  <a:srgbClr val="FF0000"/>
                </a:solidFill>
                <a:sym typeface="Wingdings"/>
              </a:rPr>
              <a:t> 12.4 mrad (78 %)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455467" y="4140958"/>
            <a:ext cx="16383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>
                <a:solidFill>
                  <a:srgbClr val="000000"/>
                </a:solidFill>
              </a:rPr>
              <a:t>13.1</a:t>
            </a:r>
            <a:r>
              <a:rPr kumimoji="1" lang="en-US" altLang="ja-JP" sz="1400" b="1" dirty="0" smtClean="0">
                <a:solidFill>
                  <a:srgbClr val="000000"/>
                </a:solidFill>
              </a:rPr>
              <a:t> mrad</a:t>
            </a:r>
          </a:p>
          <a:p>
            <a:r>
              <a:rPr lang="en-US" altLang="ja-JP" b="1" dirty="0" smtClean="0">
                <a:solidFill>
                  <a:srgbClr val="FF0000"/>
                </a:solidFill>
                <a:sym typeface="Wingdings"/>
              </a:rPr>
              <a:t> 11.6 mrad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57188"/>
            <a:ext cx="14859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日付プレースホルダー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2011/9/17</a:t>
            </a:r>
            <a:endParaRPr kumimoji="1" lang="ja-JP" altLang="en-US"/>
          </a:p>
        </p:txBody>
      </p:sp>
      <p:sp>
        <p:nvSpPr>
          <p:cNvPr id="18" name="フッター プレースホルダー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日本物理学会＠弘前大学</a:t>
            </a:r>
            <a:endParaRPr kumimoji="1" lang="ja-JP" altLang="en-US"/>
          </a:p>
        </p:txBody>
      </p:sp>
      <p:sp>
        <p:nvSpPr>
          <p:cNvPr id="19" name="スライド番号プレースホルダー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90C6-D585-6146-93D6-E3CFAB058087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9809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Noise reduction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2540757"/>
          </a:xfrm>
        </p:spPr>
        <p:txBody>
          <a:bodyPr>
            <a:normAutofit fontScale="92500"/>
          </a:bodyPr>
          <a:lstStyle/>
          <a:p>
            <a:r>
              <a:rPr lang="en-US" altLang="ja-JP" dirty="0" smtClean="0"/>
              <a:t>Filtering for waveform in low noise condition</a:t>
            </a:r>
          </a:p>
          <a:p>
            <a:pPr lvl="1"/>
            <a:r>
              <a:rPr lang="en-US" altLang="ja-JP" dirty="0" smtClean="0"/>
              <a:t>What happen</a:t>
            </a:r>
            <a:r>
              <a:rPr kumimoji="1" lang="en-US" altLang="ja-JP" dirty="0" smtClean="0"/>
              <a:t> if FFT filtering </a:t>
            </a:r>
            <a:r>
              <a:rPr lang="en-US" altLang="ja-JP" dirty="0" smtClean="0"/>
              <a:t>us</a:t>
            </a:r>
            <a:r>
              <a:rPr kumimoji="1" lang="en-US" altLang="ja-JP" dirty="0" smtClean="0"/>
              <a:t>ed in low noise condition ?</a:t>
            </a:r>
          </a:p>
          <a:p>
            <a:pPr lvl="1"/>
            <a:r>
              <a:rPr lang="en-US" altLang="ja-JP" dirty="0" smtClean="0"/>
              <a:t>Single hit Z resolution</a:t>
            </a:r>
          </a:p>
          <a:p>
            <a:pPr lvl="2"/>
            <a:r>
              <a:rPr kumimoji="1" lang="en-US" altLang="ja-JP" dirty="0" smtClean="0"/>
              <a:t>Only a few % </a:t>
            </a:r>
            <a:r>
              <a:rPr lang="en-US" altLang="ja-JP" dirty="0" smtClean="0"/>
              <a:t>better (710 </a:t>
            </a:r>
            <a:r>
              <a:rPr lang="en-US" altLang="ja-JP" dirty="0" smtClean="0">
                <a:sym typeface="Wingdings"/>
              </a:rPr>
              <a:t> 697 um</a:t>
            </a:r>
            <a:r>
              <a:rPr lang="en-US" altLang="ja-JP" dirty="0" smtClean="0"/>
              <a:t>)</a:t>
            </a:r>
            <a:endParaRPr kumimoji="1" lang="en-US" altLang="ja-JP" dirty="0" smtClean="0"/>
          </a:p>
          <a:p>
            <a:pPr lvl="2"/>
            <a:r>
              <a:rPr lang="en-US" altLang="ja-JP" dirty="0" smtClean="0"/>
              <a:t>#of hits increased</a:t>
            </a:r>
          </a:p>
          <a:p>
            <a:pPr lvl="1"/>
            <a:r>
              <a:rPr kumimoji="1" lang="en-US" altLang="ja-JP" b="1" dirty="0" smtClean="0">
                <a:solidFill>
                  <a:srgbClr val="FFB400"/>
                </a:solidFill>
              </a:rPr>
              <a:t>Efficiency and resolutions improved, too</a:t>
            </a:r>
          </a:p>
          <a:p>
            <a:pPr lvl="1"/>
            <a:endParaRPr kumimoji="1" lang="ja-JP" altLang="en-US" dirty="0"/>
          </a:p>
        </p:txBody>
      </p:sp>
      <p:pic>
        <p:nvPicPr>
          <p:cNvPr id="4" name="図 3" descr="Ch1Pl1Cell6WaveformLowNoi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2498335"/>
            <a:ext cx="2228851" cy="1838161"/>
          </a:xfrm>
          <a:prstGeom prst="rect">
            <a:avLst/>
          </a:prstGeom>
          <a:ln w="38100" cmpd="sng">
            <a:solidFill>
              <a:srgbClr val="FF6600"/>
            </a:solidFill>
          </a:ln>
        </p:spPr>
      </p:pic>
      <p:pic>
        <p:nvPicPr>
          <p:cNvPr id="19" name="図 18" descr="2turn_Phi_resolution_lownoi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999" y="4135616"/>
            <a:ext cx="2890654" cy="228924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439929" y="4140958"/>
            <a:ext cx="24673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>
                <a:solidFill>
                  <a:srgbClr val="000000"/>
                </a:solidFill>
              </a:rPr>
              <a:t>14.4 mrad (84 %)</a:t>
            </a:r>
            <a:endParaRPr kumimoji="1" lang="en-US" altLang="ja-JP" sz="1400" b="1" dirty="0" smtClean="0">
              <a:solidFill>
                <a:srgbClr val="000000"/>
              </a:solidFill>
            </a:endParaRPr>
          </a:p>
          <a:p>
            <a:r>
              <a:rPr lang="en-US" altLang="ja-JP" b="1" dirty="0" smtClean="0">
                <a:solidFill>
                  <a:srgbClr val="FF0000"/>
                </a:solidFill>
                <a:sym typeface="Wingdings"/>
              </a:rPr>
              <a:t> 11.4 mrad (76 %)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20" name="図 19" descr="2turn_Theta_resolution_lownois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461" y="4140959"/>
            <a:ext cx="2892064" cy="229036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455467" y="4140958"/>
            <a:ext cx="16383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>
                <a:solidFill>
                  <a:srgbClr val="000000"/>
                </a:solidFill>
              </a:rPr>
              <a:t>12.0</a:t>
            </a:r>
            <a:r>
              <a:rPr kumimoji="1" lang="en-US" altLang="ja-JP" sz="1400" b="1" dirty="0" smtClean="0">
                <a:solidFill>
                  <a:srgbClr val="000000"/>
                </a:solidFill>
              </a:rPr>
              <a:t> mrad</a:t>
            </a:r>
          </a:p>
          <a:p>
            <a:r>
              <a:rPr lang="en-US" altLang="ja-JP" b="1" dirty="0" smtClean="0">
                <a:solidFill>
                  <a:srgbClr val="FF0000"/>
                </a:solidFill>
                <a:sym typeface="Wingdings"/>
              </a:rPr>
              <a:t> 11.7 mrad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57188"/>
            <a:ext cx="14859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2011/9/17</a:t>
            </a:r>
            <a:endParaRPr kumimoji="1" lang="ja-JP" altLang="en-US"/>
          </a:p>
        </p:txBody>
      </p:sp>
      <p:sp>
        <p:nvSpPr>
          <p:cNvPr id="13" name="フッター プレースホルダー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日本物理学会＠弘前大学</a:t>
            </a:r>
            <a:endParaRPr kumimoji="1" lang="ja-JP" altLang="en-US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90C6-D585-6146-93D6-E3CFAB058087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18" name="図 17" descr="2turn_P_resolution_lownoise (1)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4135616"/>
            <a:ext cx="2890654" cy="228924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914137" y="4140958"/>
            <a:ext cx="22108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>
                <a:solidFill>
                  <a:srgbClr val="000000"/>
                </a:solidFill>
              </a:rPr>
              <a:t>390</a:t>
            </a:r>
            <a:r>
              <a:rPr kumimoji="1" lang="en-US" altLang="ja-JP" sz="1400" b="1" dirty="0" smtClean="0">
                <a:solidFill>
                  <a:srgbClr val="000000"/>
                </a:solidFill>
              </a:rPr>
              <a:t> keV (82 %)</a:t>
            </a:r>
          </a:p>
          <a:p>
            <a:r>
              <a:rPr lang="en-US" altLang="ja-JP" b="1" dirty="0" smtClean="0">
                <a:solidFill>
                  <a:srgbClr val="FF0000"/>
                </a:solidFill>
                <a:sym typeface="Wingdings"/>
              </a:rPr>
              <a:t> 321 keV (75 %)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413000" y="5118100"/>
            <a:ext cx="47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Ep</a:t>
            </a:r>
            <a:endParaRPr kumimoji="1" lang="ja-JP" altLang="en-US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73172" y="51181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φ</a:t>
            </a:r>
            <a:endParaRPr kumimoji="1" lang="ja-JP" altLang="en-US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678271" y="51181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θ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166896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Performance 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1457877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2011 performance summary (Preliminary)</a:t>
            </a:r>
          </a:p>
          <a:p>
            <a:pPr lvl="1"/>
            <a:r>
              <a:rPr lang="en-US" altLang="ja-JP" dirty="0" smtClean="0"/>
              <a:t>Only parts of data were analyzed</a:t>
            </a:r>
          </a:p>
          <a:p>
            <a:pPr lvl="1"/>
            <a:r>
              <a:rPr kumimoji="1" lang="en-US" altLang="ja-JP" dirty="0" smtClean="0"/>
              <a:t>Correction for</a:t>
            </a:r>
            <a:r>
              <a:rPr lang="en-US" altLang="ja-JP" dirty="0" smtClean="0"/>
              <a:t> resolutions in 2011 not yet done</a:t>
            </a:r>
            <a:endParaRPr kumimoji="1" lang="en-US" altLang="ja-JP" dirty="0" smtClean="0"/>
          </a:p>
          <a:p>
            <a:pPr lvl="1"/>
            <a:r>
              <a:rPr kumimoji="1" lang="en-US" altLang="ja-JP" b="1" dirty="0" smtClean="0"/>
              <a:t>Calibrations still </a:t>
            </a:r>
            <a:r>
              <a:rPr lang="en-US" altLang="ja-JP" b="1" dirty="0" smtClean="0"/>
              <a:t>ongoing</a:t>
            </a:r>
            <a:endParaRPr kumimoji="1" lang="ja-JP" altLang="en-US" b="1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90515"/>
              </p:ext>
            </p:extLst>
          </p:nvPr>
        </p:nvGraphicFramePr>
        <p:xfrm>
          <a:off x="549273" y="3381213"/>
          <a:ext cx="8042277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8917"/>
                <a:gridCol w="2151120"/>
                <a:gridCol w="2151120"/>
                <a:gridCol w="215112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2010</a:t>
                      </a:r>
                      <a:endParaRPr kumimoji="1" lang="ja-JP" alt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2011</a:t>
                      </a:r>
                      <a:r>
                        <a:rPr kumimoji="1" lang="en-US" altLang="ja-JP" sz="14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noisy</a:t>
                      </a:r>
                      <a:endParaRPr kumimoji="1" lang="ja-JP" alt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2011</a:t>
                      </a:r>
                      <a:r>
                        <a:rPr kumimoji="1" lang="en-US" altLang="ja-JP" sz="14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low noise</a:t>
                      </a:r>
                      <a:endParaRPr kumimoji="1" lang="ja-JP" alt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/>
                        <a:t>Intrinsic Z (um)</a:t>
                      </a:r>
                      <a:endParaRPr kumimoji="1" lang="ja-JP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/>
                        <a:t>668 (core 56 %)</a:t>
                      </a:r>
                      <a:endParaRPr kumimoji="1" lang="ja-JP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/>
                        <a:t>664 (core 57 %)</a:t>
                      </a:r>
                      <a:endParaRPr kumimoji="1" lang="ja-JP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/>
                        <a:t>697 (core 56 %)</a:t>
                      </a:r>
                      <a:endParaRPr kumimoji="1" lang="ja-JP" altLang="en-US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/>
                        <a:t>Intrinsic R (um)</a:t>
                      </a:r>
                      <a:endParaRPr kumimoji="1" lang="ja-JP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/>
                        <a:t>209 (core 66 %)</a:t>
                      </a:r>
                      <a:endParaRPr kumimoji="1" lang="ja-JP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/>
                        <a:t>237 (core 65 %)</a:t>
                      </a:r>
                      <a:endParaRPr kumimoji="1" lang="ja-JP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/>
                        <a:t>201 (core 68 %)</a:t>
                      </a:r>
                      <a:endParaRPr kumimoji="1" lang="ja-JP" altLang="en-US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err="1" smtClean="0"/>
                        <a:t>E</a:t>
                      </a:r>
                      <a:r>
                        <a:rPr kumimoji="1" lang="en-US" altLang="ja-JP" sz="1400" b="0" baseline="-25000" dirty="0" err="1" smtClean="0"/>
                        <a:t>e</a:t>
                      </a:r>
                      <a:r>
                        <a:rPr kumimoji="1" lang="en-US" altLang="ja-JP" sz="1400" b="0" baseline="-25000" dirty="0" smtClean="0"/>
                        <a:t> </a:t>
                      </a:r>
                      <a:r>
                        <a:rPr kumimoji="1" lang="en-US" altLang="ja-JP" sz="1400" b="0" baseline="0" dirty="0" smtClean="0"/>
                        <a:t>(keV)</a:t>
                      </a:r>
                      <a:endParaRPr kumimoji="1" lang="ja-JP" altLang="en-US" sz="14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/>
                        <a:t>330 (core 79 %)</a:t>
                      </a:r>
                      <a:endParaRPr kumimoji="1" lang="ja-JP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/>
                        <a:t>380 (core 79 %)</a:t>
                      </a:r>
                      <a:endParaRPr kumimoji="1" lang="ja-JP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/>
                        <a:t>321 (core 75 %)</a:t>
                      </a:r>
                      <a:endParaRPr kumimoji="1" lang="ja-JP" altLang="en-US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/>
                        <a:t>φ (mrad)</a:t>
                      </a:r>
                      <a:endParaRPr kumimoji="1" lang="ja-JP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/>
                        <a:t>7.2 </a:t>
                      </a:r>
                      <a:r>
                        <a:rPr kumimoji="1" lang="en-US" altLang="ja-JP" sz="1400" b="0" dirty="0" smtClean="0"/>
                        <a:t>(core, φ=0)</a:t>
                      </a:r>
                      <a:endParaRPr kumimoji="1" lang="ja-JP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/>
                        <a:t>12.4 (core</a:t>
                      </a:r>
                      <a:r>
                        <a:rPr kumimoji="1" lang="en-US" altLang="ja-JP" sz="1400" b="0" baseline="0" dirty="0" smtClean="0"/>
                        <a:t> 78 %</a:t>
                      </a:r>
                      <a:r>
                        <a:rPr kumimoji="1" lang="en-US" altLang="ja-JP" sz="1400" b="0" dirty="0" smtClean="0"/>
                        <a:t>)</a:t>
                      </a:r>
                      <a:endParaRPr kumimoji="1" lang="ja-JP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baseline="0" dirty="0" smtClean="0"/>
                        <a:t>11.4 (core 76 %)</a:t>
                      </a:r>
                      <a:endParaRPr kumimoji="1" lang="ja-JP" altLang="en-US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/>
                        <a:t>θ (mrad)</a:t>
                      </a:r>
                      <a:endParaRPr kumimoji="1" lang="ja-JP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/>
                        <a:t>11.0</a:t>
                      </a:r>
                      <a:endParaRPr kumimoji="1" lang="ja-JP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/>
                        <a:t>11.6</a:t>
                      </a:r>
                      <a:endParaRPr kumimoji="1" lang="ja-JP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/>
                        <a:t>11.7</a:t>
                      </a:r>
                      <a:endParaRPr kumimoji="1" lang="ja-JP" altLang="en-US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baseline="0" dirty="0" smtClean="0"/>
                        <a:t>#of 2 turn e+</a:t>
                      </a:r>
                      <a:endParaRPr kumimoji="1" lang="ja-JP" altLang="en-US" sz="14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-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/>
                        <a:t>2499</a:t>
                      </a:r>
                      <a:r>
                        <a:rPr kumimoji="1" lang="en-US" altLang="ja-JP" sz="1400" b="0" baseline="0" dirty="0" smtClean="0"/>
                        <a:t> </a:t>
                      </a:r>
                      <a:r>
                        <a:rPr kumimoji="1" lang="en-US" altLang="ja-JP" sz="1400" b="0" baseline="0" dirty="0" smtClean="0">
                          <a:sym typeface="Wingdings"/>
                        </a:rPr>
                        <a:t> </a:t>
                      </a:r>
                      <a:r>
                        <a:rPr kumimoji="1" lang="en-US" altLang="ja-JP" sz="1400" b="1" baseline="0" dirty="0" smtClean="0">
                          <a:sym typeface="Wingdings"/>
                        </a:rPr>
                        <a:t>4019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/>
                        <a:t>3184</a:t>
                      </a:r>
                      <a:r>
                        <a:rPr kumimoji="1" lang="en-US" altLang="ja-JP" sz="1400" b="0" baseline="0" dirty="0" smtClean="0"/>
                        <a:t> </a:t>
                      </a:r>
                      <a:r>
                        <a:rPr kumimoji="1" lang="en-US" altLang="ja-JP" sz="1400" b="0" baseline="0" dirty="0" smtClean="0">
                          <a:sym typeface="Wingdings"/>
                        </a:rPr>
                        <a:t> </a:t>
                      </a:r>
                      <a:r>
                        <a:rPr kumimoji="1" lang="en-US" altLang="ja-JP" sz="1400" b="1" baseline="0" dirty="0" smtClean="0">
                          <a:sym typeface="Wingdings"/>
                        </a:rPr>
                        <a:t>3833</a:t>
                      </a:r>
                      <a:endParaRPr kumimoji="1" lang="ja-JP" alt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50536" y="3290123"/>
            <a:ext cx="1655434" cy="369332"/>
          </a:xfrm>
          <a:prstGeom prst="rect">
            <a:avLst/>
          </a:prstGeom>
          <a:gradFill flip="none" rotWithShape="1">
            <a:gsLst>
              <a:gs pos="50000">
                <a:schemeClr val="accent4"/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scene3d>
            <a:camera prst="orthographicFront">
              <a:rot lat="0" lon="0" rev="15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Preliminary !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57188"/>
            <a:ext cx="14859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2011/9/17</a:t>
            </a:r>
            <a:endParaRPr kumimoji="1" lang="ja-JP" altLang="en-US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日本物理学会＠弘前大学</a:t>
            </a:r>
            <a:endParaRPr kumimoji="1" lang="ja-JP" altLang="en-US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90C6-D585-6146-93D6-E3CFAB058087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2582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0200" y="1600200"/>
            <a:ext cx="8509000" cy="4749800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 smtClean="0"/>
              <a:t>Summary</a:t>
            </a:r>
          </a:p>
          <a:p>
            <a:pPr lvl="1"/>
            <a:r>
              <a:rPr lang="en-US" altLang="ja-JP" b="1" dirty="0" smtClean="0">
                <a:solidFill>
                  <a:schemeClr val="accent4"/>
                </a:solidFill>
              </a:rPr>
              <a:t>Thanks to FFT noise filtering, data quality of noisy runs achieved to the level of low noise situation !</a:t>
            </a:r>
          </a:p>
          <a:p>
            <a:pPr lvl="2"/>
            <a:r>
              <a:rPr lang="en-US" altLang="ja-JP" dirty="0" smtClean="0"/>
              <a:t>Further check needed</a:t>
            </a:r>
          </a:p>
          <a:p>
            <a:pPr lvl="3"/>
            <a:r>
              <a:rPr lang="en-US" altLang="ja-JP" dirty="0" smtClean="0"/>
              <a:t>Transformation accuracy</a:t>
            </a:r>
          </a:p>
          <a:p>
            <a:pPr lvl="3"/>
            <a:r>
              <a:rPr lang="en-US" altLang="ja-JP" dirty="0" smtClean="0"/>
              <a:t>Check with more </a:t>
            </a:r>
            <a:r>
              <a:rPr lang="en-US" altLang="ja-JP" dirty="0" smtClean="0"/>
              <a:t>data</a:t>
            </a:r>
            <a:endParaRPr lang="en-US" altLang="ja-JP" dirty="0" smtClean="0"/>
          </a:p>
          <a:p>
            <a:pPr lvl="3"/>
            <a:r>
              <a:rPr lang="en-US" altLang="ja-JP" dirty="0" smtClean="0"/>
              <a:t>Single hit R resolution</a:t>
            </a:r>
          </a:p>
          <a:p>
            <a:r>
              <a:rPr kumimoji="1" lang="en-US" altLang="ja-JP" dirty="0" smtClean="0"/>
              <a:t>Prospects</a:t>
            </a:r>
          </a:p>
          <a:p>
            <a:pPr lvl="1"/>
            <a:r>
              <a:rPr lang="en-US" altLang="ja-JP" b="1" dirty="0" smtClean="0"/>
              <a:t>Calibrations for the spectrometer in preparation now</a:t>
            </a:r>
          </a:p>
          <a:p>
            <a:pPr lvl="2"/>
            <a:r>
              <a:rPr lang="en-US" altLang="ja-JP" dirty="0" smtClean="0"/>
              <a:t>Better resolutions and efficiency expected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Monochromatic calibration source for the spectrometer</a:t>
            </a:r>
            <a:endParaRPr kumimoji="1" lang="en-US" altLang="ja-JP" dirty="0" smtClean="0"/>
          </a:p>
          <a:p>
            <a:pPr lvl="2"/>
            <a:r>
              <a:rPr lang="en-US" altLang="ja-JP" dirty="0" smtClean="0"/>
              <a:t>Mott scattering with e+ beam (energy tunable)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Hardware improvement for ε</a:t>
            </a:r>
            <a:r>
              <a:rPr lang="en-US" altLang="ja-JP" baseline="-25000" dirty="0" smtClean="0"/>
              <a:t>e</a:t>
            </a:r>
            <a:r>
              <a:rPr lang="en-US" altLang="ja-JP" dirty="0" smtClean="0"/>
              <a:t> (≒ reduce materials between DC and TC)</a:t>
            </a:r>
          </a:p>
          <a:p>
            <a:pPr lvl="2"/>
            <a:r>
              <a:rPr lang="en-US" altLang="ja-JP" b="1" dirty="0" smtClean="0">
                <a:solidFill>
                  <a:srgbClr val="FFB400"/>
                </a:solidFill>
              </a:rPr>
              <a:t>Readout cable exchange to thinner one (40 % </a:t>
            </a:r>
            <a:r>
              <a:rPr lang="en-US" altLang="ja-JP" b="1" dirty="0" smtClean="0">
                <a:solidFill>
                  <a:srgbClr val="FFB400"/>
                </a:solidFill>
                <a:sym typeface="Wingdings"/>
              </a:rPr>
              <a:t> 50 + x %</a:t>
            </a:r>
            <a:r>
              <a:rPr lang="en-US" altLang="ja-JP" b="1" dirty="0">
                <a:solidFill>
                  <a:srgbClr val="FFB400"/>
                </a:solidFill>
                <a:sym typeface="Wingdings"/>
              </a:rPr>
              <a:t>)</a:t>
            </a:r>
            <a:endParaRPr lang="en-US" altLang="ja-JP" b="1" dirty="0" smtClean="0">
              <a:solidFill>
                <a:srgbClr val="FFB400"/>
              </a:solidFill>
            </a:endParaRPr>
          </a:p>
          <a:p>
            <a:pPr lvl="2"/>
            <a:r>
              <a:rPr kumimoji="1" lang="en-US" altLang="ja-JP" dirty="0" smtClean="0"/>
              <a:t>According to changing cables, the support structure system for drift chambers will be </a:t>
            </a:r>
            <a:r>
              <a:rPr lang="en-US" altLang="ja-JP" dirty="0" smtClean="0"/>
              <a:t>updated</a:t>
            </a:r>
            <a:endParaRPr kumimoji="1" lang="ja-JP" alt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975" y="3291322"/>
            <a:ext cx="2152747" cy="161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 and prospects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57188"/>
            <a:ext cx="14859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2011/9/17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日本物理学会＠弘前大学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90C6-D585-6146-93D6-E3CFAB058087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53368" y="4431621"/>
            <a:ext cx="99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3366FF"/>
                </a:solidFill>
              </a:rPr>
              <a:t>current</a:t>
            </a:r>
            <a:endParaRPr kumimoji="1" lang="ja-JP" altLang="en-US" b="1" dirty="0">
              <a:solidFill>
                <a:srgbClr val="3366FF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7529019" y="4146547"/>
            <a:ext cx="0" cy="401697"/>
          </a:xfrm>
          <a:prstGeom prst="straightConnector1">
            <a:avLst/>
          </a:prstGeom>
          <a:ln w="38100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7028401" y="3329372"/>
            <a:ext cx="1860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FFFF00"/>
                </a:solidFill>
              </a:rPr>
              <a:t>Future candidate</a:t>
            </a:r>
            <a:endParaRPr kumimoji="1" lang="ja-JP" altLang="en-US" sz="1600" b="1" dirty="0">
              <a:solidFill>
                <a:srgbClr val="FFFF00"/>
              </a:solidFill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7529019" y="3667926"/>
            <a:ext cx="0" cy="258336"/>
          </a:xfrm>
          <a:prstGeom prst="straightConnector1">
            <a:avLst/>
          </a:prstGeom>
          <a:ln w="3810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416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57188"/>
            <a:ext cx="14859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2011/9/17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日本物理学会＠弘前大学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90C6-D585-6146-93D6-E3CFAB058087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096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Vernier method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59299" y="1772816"/>
            <a:ext cx="4032251" cy="4521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000" dirty="0" smtClean="0"/>
              <a:t>Vernier α is defined as</a:t>
            </a:r>
          </a:p>
          <a:p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w</a:t>
            </a:r>
            <a:r>
              <a:rPr lang="en-US" altLang="ja-JP" sz="2000" dirty="0" smtClean="0"/>
              <a:t>here</a:t>
            </a:r>
          </a:p>
          <a:p>
            <a:pPr marL="0" indent="0">
              <a:buNone/>
            </a:pPr>
            <a:endParaRPr kumimoji="1" lang="en-US" altLang="ja-JP" sz="2000" dirty="0"/>
          </a:p>
          <a:p>
            <a:pPr marL="0" indent="0">
              <a:buNone/>
            </a:pPr>
            <a:endParaRPr lang="en-US" altLang="ja-JP" sz="2000" dirty="0" smtClean="0"/>
          </a:p>
          <a:p>
            <a:r>
              <a:rPr lang="en-US" altLang="ja-JP" sz="2000" dirty="0" smtClean="0"/>
              <a:t>Compare α to reconstructed z position, we can decide z more precisely </a:t>
            </a:r>
            <a:endParaRPr kumimoji="1" lang="ja-JP" alt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4032448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653136"/>
            <a:ext cx="4016971" cy="164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251520" y="1772816"/>
            <a:ext cx="4032448" cy="93610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2699792" y="6237312"/>
            <a:ext cx="792088" cy="1588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664283" y="6237312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0070C0"/>
                </a:solidFill>
              </a:rPr>
              <a:t>w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ire z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51520" y="2780928"/>
            <a:ext cx="4032448" cy="187220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カーブ矢印 9"/>
          <p:cNvSpPr/>
          <p:nvPr/>
        </p:nvSpPr>
        <p:spPr>
          <a:xfrm>
            <a:off x="0" y="3789040"/>
            <a:ext cx="395536" cy="1656184"/>
          </a:xfrm>
          <a:prstGeom prst="curv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403648" y="5157192"/>
            <a:ext cx="1281633" cy="400110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B050"/>
                </a:solidFill>
              </a:rPr>
              <a:t>Vernier α</a:t>
            </a:r>
            <a:endParaRPr kumimoji="1" lang="ja-JP" altLang="en-US" sz="2000" b="1" dirty="0">
              <a:solidFill>
                <a:srgbClr val="00B050"/>
              </a:solidFill>
            </a:endParaRPr>
          </a:p>
        </p:txBody>
      </p:sp>
      <p:pic>
        <p:nvPicPr>
          <p:cNvPr id="12" name="図 11" descr="equation_alph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2273131"/>
            <a:ext cx="3060700" cy="617578"/>
          </a:xfrm>
          <a:prstGeom prst="rect">
            <a:avLst/>
          </a:prstGeom>
        </p:spPr>
      </p:pic>
      <p:pic>
        <p:nvPicPr>
          <p:cNvPr id="13" name="図 12" descr="equation_alpha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3308065"/>
            <a:ext cx="2527300" cy="106567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57188"/>
            <a:ext cx="14859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日付プレースホルダー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2011/9/17</a:t>
            </a:r>
            <a:endParaRPr kumimoji="1" lang="ja-JP" altLang="en-US"/>
          </a:p>
        </p:txBody>
      </p:sp>
      <p:sp>
        <p:nvSpPr>
          <p:cNvPr id="16" name="フッター プレースホルダー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日本物理学会＠弘前大学</a:t>
            </a:r>
            <a:endParaRPr kumimoji="1" lang="ja-JP" altLang="en-US"/>
          </a:p>
        </p:txBody>
      </p:sp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90C6-D585-6146-93D6-E3CFAB058087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0431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Positron correlations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Correlations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2011/9/17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日本物理学会＠弘前大学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90C6-D585-6146-93D6-E3CFAB058087}" type="slidenum">
              <a:rPr kumimoji="1" lang="ja-JP" altLang="en-US" smtClean="0"/>
              <a:t>27</a:t>
            </a:fld>
            <a:endParaRPr kumimoji="1" lang="ja-JP" altLang="en-US"/>
          </a:p>
        </p:txBody>
      </p:sp>
      <p:grpSp>
        <p:nvGrpSpPr>
          <p:cNvPr id="17" name="図形グループ 16"/>
          <p:cNvGrpSpPr/>
          <p:nvPr/>
        </p:nvGrpSpPr>
        <p:grpSpPr>
          <a:xfrm>
            <a:off x="868224" y="2610092"/>
            <a:ext cx="2731188" cy="3114230"/>
            <a:chOff x="1399543" y="2415722"/>
            <a:chExt cx="2731188" cy="3114230"/>
          </a:xfrm>
        </p:grpSpPr>
        <p:sp>
          <p:nvSpPr>
            <p:cNvPr id="7" name="円/楕円 6"/>
            <p:cNvSpPr/>
            <p:nvPr/>
          </p:nvSpPr>
          <p:spPr>
            <a:xfrm>
              <a:off x="1697595" y="3187658"/>
              <a:ext cx="2332571" cy="2319474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1840134" y="2811877"/>
              <a:ext cx="51835" cy="1179174"/>
            </a:xfrm>
            <a:prstGeom prst="rect">
              <a:avLst/>
            </a:prstGeom>
            <a:solidFill>
              <a:srgbClr val="FF0000">
                <a:alpha val="7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1399543" y="2824835"/>
              <a:ext cx="2731188" cy="270511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" name="直線矢印コネクタ 10"/>
            <p:cNvCxnSpPr/>
            <p:nvPr/>
          </p:nvCxnSpPr>
          <p:spPr>
            <a:xfrm flipV="1">
              <a:off x="1840133" y="2415722"/>
              <a:ext cx="973651" cy="771936"/>
            </a:xfrm>
            <a:prstGeom prst="straightConnector1">
              <a:avLst/>
            </a:prstGeom>
            <a:ln w="28575" cmpd="sng">
              <a:solidFill>
                <a:schemeClr val="accent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/>
            <p:nvPr/>
          </p:nvCxnSpPr>
          <p:spPr>
            <a:xfrm flipV="1">
              <a:off x="1879010" y="2568122"/>
              <a:ext cx="934774" cy="1137854"/>
            </a:xfrm>
            <a:prstGeom prst="straightConnector1">
              <a:avLst/>
            </a:prstGeom>
            <a:ln w="28575" cmpd="sng">
              <a:solidFill>
                <a:schemeClr val="accent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テキスト ボックス 17"/>
          <p:cNvSpPr txBox="1"/>
          <p:nvPr/>
        </p:nvSpPr>
        <p:spPr>
          <a:xfrm>
            <a:off x="3161927" y="3109910"/>
            <a:ext cx="536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true</a:t>
            </a:r>
            <a:endParaRPr kumimoji="1" lang="ja-JP" altLang="en-US" sz="1400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982690" y="4292478"/>
            <a:ext cx="1384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/>
              <a:t>reconstructed</a:t>
            </a:r>
            <a:endParaRPr kumimoji="1" lang="ja-JP" altLang="en-US" sz="1400" b="1" dirty="0"/>
          </a:p>
        </p:txBody>
      </p:sp>
      <p:pic>
        <p:nvPicPr>
          <p:cNvPr id="21" name="図 20" descr="E_phi_correla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49" y="2890659"/>
            <a:ext cx="4724402" cy="338501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3498847" y="2071483"/>
            <a:ext cx="20181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Case : </a:t>
            </a:r>
            <a:r>
              <a:rPr kumimoji="1" lang="en-US" altLang="ja-JP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US" altLang="ja-JP" sz="1600" b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meas</a:t>
            </a:r>
            <a:r>
              <a:rPr kumimoji="1"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&lt; </a:t>
            </a:r>
            <a:r>
              <a:rPr kumimoji="1" lang="en-US" altLang="ja-JP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kumimoji="1" lang="en-US" altLang="ja-JP" sz="1600" b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true</a:t>
            </a:r>
            <a:endParaRPr kumimoji="1" lang="en-US" altLang="ja-JP" sz="1600" b="1" baseline="30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kumimoji="1" lang="en-US" altLang="ja-JP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</a:t>
            </a:r>
            <a:r>
              <a:rPr kumimoji="1" lang="en-US" altLang="ja-JP" sz="1600" b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meas</a:t>
            </a:r>
            <a:r>
              <a:rPr kumimoji="1"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&lt; </a:t>
            </a:r>
            <a:r>
              <a:rPr kumimoji="1" lang="en-US" altLang="ja-JP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</a:t>
            </a:r>
            <a:r>
              <a:rPr kumimoji="1" lang="en-US" altLang="ja-JP" sz="1600" b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true</a:t>
            </a:r>
            <a:endParaRPr kumimoji="1" lang="en-US" altLang="ja-JP" sz="1600" b="1" baseline="30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ja-JP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φ</a:t>
            </a:r>
            <a:r>
              <a:rPr lang="en-US" altLang="ja-JP" sz="1600" b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meas</a:t>
            </a:r>
            <a:r>
              <a:rPr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&gt; </a:t>
            </a:r>
            <a:r>
              <a:rPr lang="en-US" altLang="ja-JP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φ</a:t>
            </a:r>
            <a:r>
              <a:rPr lang="en-US" altLang="ja-JP" sz="1600" b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true</a:t>
            </a:r>
            <a:endParaRPr lang="en-US" altLang="ja-JP" sz="1600" b="1" baseline="30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kumimoji="1"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endParaRPr kumimoji="1"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57188"/>
            <a:ext cx="14859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564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Efficiency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000" dirty="0" smtClean="0"/>
              <a:t>Material between drift chambers and timing counters make lower efficien</a:t>
            </a:r>
            <a:r>
              <a:rPr lang="en-US" altLang="ja-JP" sz="2000" dirty="0" smtClean="0"/>
              <a:t>cy because of multiple scattering</a:t>
            </a:r>
            <a:endParaRPr kumimoji="1" lang="ja-JP" altLang="en-US" sz="2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2011/9/17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日本物理学会＠弘前大学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90C6-D585-6146-93D6-E3CFAB058087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25" y="2941904"/>
            <a:ext cx="4002263" cy="300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グラフ 7"/>
          <p:cNvGraphicFramePr/>
          <p:nvPr>
            <p:extLst>
              <p:ext uri="{D42A27DB-BD31-4B8C-83A1-F6EECF244321}">
                <p14:modId xmlns:p14="http://schemas.microsoft.com/office/powerpoint/2010/main" val="2880982396"/>
              </p:ext>
            </p:extLst>
          </p:nvPr>
        </p:nvGraphicFramePr>
        <p:xfrm>
          <a:off x="4589287" y="2338919"/>
          <a:ext cx="4002263" cy="3604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57188"/>
            <a:ext cx="14859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988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Check for APD data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2006599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/>
              <a:t>Q</a:t>
            </a:r>
            <a:r>
              <a:rPr lang="en-US" altLang="ja-JP" dirty="0" smtClean="0"/>
              <a:t>uality check for APD outputs</a:t>
            </a:r>
          </a:p>
          <a:p>
            <a:r>
              <a:rPr kumimoji="1" lang="en-US" altLang="ja-JP" b="1" dirty="0" smtClean="0"/>
              <a:t>First step</a:t>
            </a:r>
          </a:p>
          <a:p>
            <a:pPr lvl="1"/>
            <a:r>
              <a:rPr lang="en-US" altLang="ja-JP" dirty="0" smtClean="0"/>
              <a:t>Matching between hit z at fiber and e+ track at timing counter bars</a:t>
            </a:r>
          </a:p>
          <a:p>
            <a:pPr lvl="1"/>
            <a:r>
              <a:rPr lang="en-US" altLang="ja-JP" dirty="0" smtClean="0"/>
              <a:t>Only downstream of APDs are working now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736600" y="3708400"/>
            <a:ext cx="431800" cy="24177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384300" y="3708400"/>
            <a:ext cx="431800" cy="24177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032000" y="3708400"/>
            <a:ext cx="431800" cy="24177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705100" y="3708400"/>
            <a:ext cx="431800" cy="24177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57200" y="3759200"/>
            <a:ext cx="2946400" cy="88900"/>
          </a:xfrm>
          <a:prstGeom prst="rect">
            <a:avLst/>
          </a:prstGeom>
          <a:solidFill>
            <a:srgbClr val="FF66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57200" y="3911600"/>
            <a:ext cx="2946400" cy="88900"/>
          </a:xfrm>
          <a:prstGeom prst="rect">
            <a:avLst/>
          </a:prstGeom>
          <a:solidFill>
            <a:srgbClr val="FF66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457200" y="4064000"/>
            <a:ext cx="2946400" cy="88900"/>
          </a:xfrm>
          <a:prstGeom prst="rect">
            <a:avLst/>
          </a:prstGeom>
          <a:solidFill>
            <a:srgbClr val="FF66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457200" y="4216400"/>
            <a:ext cx="2946400" cy="88900"/>
          </a:xfrm>
          <a:prstGeom prst="rect">
            <a:avLst/>
          </a:prstGeom>
          <a:solidFill>
            <a:srgbClr val="FF66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457200" y="4368800"/>
            <a:ext cx="2946400" cy="88900"/>
          </a:xfrm>
          <a:prstGeom prst="rect">
            <a:avLst/>
          </a:prstGeom>
          <a:solidFill>
            <a:srgbClr val="FF66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57200" y="4521200"/>
            <a:ext cx="2946400" cy="88900"/>
          </a:xfrm>
          <a:prstGeom prst="rect">
            <a:avLst/>
          </a:prstGeom>
          <a:solidFill>
            <a:srgbClr val="FF66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457200" y="4673600"/>
            <a:ext cx="2946400" cy="88900"/>
          </a:xfrm>
          <a:prstGeom prst="rect">
            <a:avLst/>
          </a:prstGeom>
          <a:solidFill>
            <a:srgbClr val="FF66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57200" y="4826000"/>
            <a:ext cx="2946400" cy="88900"/>
          </a:xfrm>
          <a:prstGeom prst="rect">
            <a:avLst/>
          </a:prstGeom>
          <a:solidFill>
            <a:srgbClr val="FF66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457200" y="4978400"/>
            <a:ext cx="2946400" cy="88900"/>
          </a:xfrm>
          <a:prstGeom prst="rect">
            <a:avLst/>
          </a:prstGeom>
          <a:solidFill>
            <a:srgbClr val="FF66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457200" y="5130800"/>
            <a:ext cx="2946400" cy="88900"/>
          </a:xfrm>
          <a:prstGeom prst="rect">
            <a:avLst/>
          </a:prstGeom>
          <a:solidFill>
            <a:srgbClr val="FF66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457200" y="5283200"/>
            <a:ext cx="2946400" cy="88900"/>
          </a:xfrm>
          <a:prstGeom prst="rect">
            <a:avLst/>
          </a:prstGeom>
          <a:solidFill>
            <a:srgbClr val="FF66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457200" y="5435600"/>
            <a:ext cx="2946400" cy="88900"/>
          </a:xfrm>
          <a:prstGeom prst="rect">
            <a:avLst/>
          </a:prstGeom>
          <a:solidFill>
            <a:srgbClr val="FF66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457200" y="5588000"/>
            <a:ext cx="2946400" cy="88900"/>
          </a:xfrm>
          <a:prstGeom prst="rect">
            <a:avLst/>
          </a:prstGeom>
          <a:solidFill>
            <a:srgbClr val="FF66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457200" y="5740400"/>
            <a:ext cx="2946400" cy="88900"/>
          </a:xfrm>
          <a:prstGeom prst="rect">
            <a:avLst/>
          </a:prstGeom>
          <a:solidFill>
            <a:srgbClr val="FF66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57200" y="5892800"/>
            <a:ext cx="2946400" cy="88900"/>
          </a:xfrm>
          <a:prstGeom prst="rect">
            <a:avLst/>
          </a:prstGeom>
          <a:solidFill>
            <a:srgbClr val="FF66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矢印コネクタ 23"/>
          <p:cNvCxnSpPr/>
          <p:nvPr/>
        </p:nvCxnSpPr>
        <p:spPr>
          <a:xfrm flipV="1">
            <a:off x="914400" y="5270500"/>
            <a:ext cx="647700" cy="52070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爆発 2 24"/>
          <p:cNvSpPr/>
          <p:nvPr/>
        </p:nvSpPr>
        <p:spPr>
          <a:xfrm>
            <a:off x="1206500" y="5384800"/>
            <a:ext cx="215900" cy="177800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爆発 2 25"/>
          <p:cNvSpPr/>
          <p:nvPr/>
        </p:nvSpPr>
        <p:spPr>
          <a:xfrm>
            <a:off x="1479550" y="5156200"/>
            <a:ext cx="215900" cy="177800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矢印コネクタ 27"/>
          <p:cNvCxnSpPr/>
          <p:nvPr/>
        </p:nvCxnSpPr>
        <p:spPr>
          <a:xfrm flipV="1">
            <a:off x="3566513" y="5435600"/>
            <a:ext cx="0" cy="4572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3416429" y="5823757"/>
            <a:ext cx="29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z</a:t>
            </a:r>
            <a:endParaRPr kumimoji="1" lang="ja-JP" altLang="en-US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0448" y="5499100"/>
            <a:ext cx="47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</a:rPr>
              <a:t>e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+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pic>
        <p:nvPicPr>
          <p:cNvPr id="29" name="図 28" descr="MCTICZvsTrack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92052"/>
            <a:ext cx="4019551" cy="2496495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5461000" y="4178300"/>
            <a:ext cx="588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660066"/>
                </a:solidFill>
              </a:rPr>
              <a:t>MC</a:t>
            </a:r>
            <a:endParaRPr kumimoji="1" lang="ja-JP" altLang="en-US" sz="2000" b="1" dirty="0">
              <a:solidFill>
                <a:srgbClr val="660066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57188"/>
            <a:ext cx="14859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日付プレースホルダー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2011/9/17</a:t>
            </a:r>
            <a:endParaRPr kumimoji="1" lang="ja-JP" altLang="en-US"/>
          </a:p>
        </p:txBody>
      </p:sp>
      <p:sp>
        <p:nvSpPr>
          <p:cNvPr id="32" name="フッター プレースホルダー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日本物理学会＠弘前大学</a:t>
            </a:r>
            <a:endParaRPr kumimoji="1" lang="ja-JP" altLang="en-US"/>
          </a:p>
        </p:txBody>
      </p:sp>
      <p:sp>
        <p:nvSpPr>
          <p:cNvPr id="33" name="スライド番号プレースホルダー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90C6-D585-6146-93D6-E3CFAB058087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1035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42" name="正方形/長方形 41"/>
          <p:cNvSpPr/>
          <p:nvPr/>
        </p:nvSpPr>
        <p:spPr>
          <a:xfrm>
            <a:off x="4660900" y="3869641"/>
            <a:ext cx="2013668" cy="1851360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9875" y="1651001"/>
            <a:ext cx="6152227" cy="4635499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The decay of μ</a:t>
            </a:r>
            <a:r>
              <a:rPr lang="en-US" altLang="ja-JP" dirty="0" smtClean="0">
                <a:sym typeface="Wingdings"/>
              </a:rPr>
              <a:t>eγ is strictly forbidden in the standard model because of lepton flavor conservation</a:t>
            </a:r>
            <a:endParaRPr lang="en-US" altLang="ja-JP" dirty="0" smtClean="0"/>
          </a:p>
          <a:p>
            <a:r>
              <a:rPr lang="en-US" altLang="ja-JP" dirty="0" smtClean="0"/>
              <a:t>BUT… some of beyond the SM (e.g. SUSY) predict this decay can happen in the range of 10</a:t>
            </a:r>
            <a:r>
              <a:rPr lang="en-US" altLang="ja-JP" baseline="30000" dirty="0" smtClean="0"/>
              <a:t>-11</a:t>
            </a:r>
            <a:r>
              <a:rPr lang="en-US" altLang="ja-JP" dirty="0" smtClean="0"/>
              <a:t>-10</a:t>
            </a:r>
            <a:r>
              <a:rPr lang="en-US" altLang="ja-JP" baseline="30000" dirty="0" smtClean="0"/>
              <a:t>-15</a:t>
            </a:r>
          </a:p>
          <a:p>
            <a:pPr lvl="1"/>
            <a:r>
              <a:rPr lang="en-US" altLang="ja-JP" dirty="0" smtClean="0"/>
              <a:t>Previous upper limit is 1.2x10</a:t>
            </a:r>
            <a:r>
              <a:rPr lang="en-US" altLang="ja-JP" baseline="30000" dirty="0" smtClean="0"/>
              <a:t>-11</a:t>
            </a:r>
            <a:r>
              <a:rPr lang="en-US" altLang="ja-JP" dirty="0" smtClean="0"/>
              <a:t> (MEGA experiment)</a:t>
            </a:r>
          </a:p>
          <a:p>
            <a:pPr lvl="1"/>
            <a:r>
              <a:rPr lang="en-US" altLang="ja-JP" dirty="0" smtClean="0"/>
              <a:t>μ</a:t>
            </a:r>
            <a:r>
              <a:rPr lang="en-US" altLang="ja-JP" dirty="0" smtClean="0">
                <a:sym typeface="Wingdings"/>
              </a:rPr>
              <a:t>eγ</a:t>
            </a:r>
            <a:r>
              <a:rPr lang="en-US" altLang="ja-JP" dirty="0" smtClean="0"/>
              <a:t> is a good probe to search for new physics !</a:t>
            </a:r>
          </a:p>
          <a:p>
            <a:r>
              <a:rPr lang="en-US" altLang="ja-JP" dirty="0" smtClean="0"/>
              <a:t>Background</a:t>
            </a:r>
          </a:p>
          <a:p>
            <a:pPr lvl="1"/>
            <a:r>
              <a:rPr lang="en-US" altLang="ja-JP" dirty="0" smtClean="0"/>
              <a:t>Radiative decay (prompt)</a:t>
            </a:r>
          </a:p>
          <a:p>
            <a:pPr lvl="1"/>
            <a:r>
              <a:rPr lang="en-US" altLang="ja-JP" dirty="0" smtClean="0"/>
              <a:t>Michel decay + </a:t>
            </a:r>
            <a:r>
              <a:rPr lang="en-US" altLang="ja-JP" dirty="0" err="1" smtClean="0"/>
              <a:t>γ</a:t>
            </a:r>
            <a:r>
              <a:rPr lang="en-US" altLang="ja-JP" dirty="0" smtClean="0"/>
              <a:t> (accidental)</a:t>
            </a:r>
          </a:p>
          <a:p>
            <a:r>
              <a:rPr lang="en-US" altLang="ja-JP" dirty="0" smtClean="0"/>
              <a:t>Experimental requirement</a:t>
            </a:r>
          </a:p>
          <a:p>
            <a:pPr lvl="1"/>
            <a:r>
              <a:rPr lang="en-US" altLang="ja-JP" b="1" dirty="0" smtClean="0"/>
              <a:t>High resolution</a:t>
            </a:r>
            <a:r>
              <a:rPr lang="en-US" altLang="ja-JP" dirty="0" smtClean="0"/>
              <a:t> detector </a:t>
            </a:r>
            <a:r>
              <a:rPr lang="en-US" altLang="ja-JP" dirty="0" smtClean="0">
                <a:sym typeface="Wingdings"/>
              </a:rPr>
              <a:t> reduce background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Operation under </a:t>
            </a:r>
            <a:r>
              <a:rPr lang="en-US" altLang="ja-JP" b="1" dirty="0" smtClean="0"/>
              <a:t>high luminosity</a:t>
            </a:r>
            <a:r>
              <a:rPr lang="en-US" altLang="ja-JP" dirty="0" smtClean="0"/>
              <a:t> </a:t>
            </a:r>
            <a:r>
              <a:rPr lang="en-US" altLang="ja-JP" dirty="0" smtClean="0">
                <a:sym typeface="Wingdings"/>
              </a:rPr>
              <a:t> high statistics</a:t>
            </a:r>
            <a:endParaRPr lang="en-US" altLang="ja-JP" dirty="0" smtClean="0"/>
          </a:p>
        </p:txBody>
      </p:sp>
      <p:grpSp>
        <p:nvGrpSpPr>
          <p:cNvPr id="47" name="図形グループ 46"/>
          <p:cNvGrpSpPr/>
          <p:nvPr/>
        </p:nvGrpSpPr>
        <p:grpSpPr>
          <a:xfrm>
            <a:off x="6295102" y="1381032"/>
            <a:ext cx="2442498" cy="2378168"/>
            <a:chOff x="6422102" y="1304832"/>
            <a:chExt cx="2442498" cy="2378168"/>
          </a:xfrm>
        </p:grpSpPr>
        <p:sp>
          <p:nvSpPr>
            <p:cNvPr id="4" name="円/楕円 3"/>
            <p:cNvSpPr/>
            <p:nvPr/>
          </p:nvSpPr>
          <p:spPr>
            <a:xfrm>
              <a:off x="7404100" y="2171700"/>
              <a:ext cx="533400" cy="5334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b="1" dirty="0" smtClean="0"/>
                <a:t>μ</a:t>
              </a:r>
              <a:endParaRPr kumimoji="1" lang="ja-JP" altLang="en-US" b="1" dirty="0"/>
            </a:p>
          </p:txBody>
        </p:sp>
        <p:cxnSp>
          <p:nvCxnSpPr>
            <p:cNvPr id="6" name="直線矢印コネクタ 5"/>
            <p:cNvCxnSpPr>
              <a:stCxn id="4" idx="7"/>
            </p:cNvCxnSpPr>
            <p:nvPr/>
          </p:nvCxnSpPr>
          <p:spPr>
            <a:xfrm flipV="1">
              <a:off x="7859385" y="1600201"/>
              <a:ext cx="611515" cy="649614"/>
            </a:xfrm>
            <a:prstGeom prst="straightConnector1">
              <a:avLst/>
            </a:prstGeom>
            <a:ln w="28575" cmpd="sng">
              <a:solidFill>
                <a:srgbClr val="0000FF"/>
              </a:solidFill>
              <a:prstDash val="dash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/>
            <p:cNvCxnSpPr/>
            <p:nvPr/>
          </p:nvCxnSpPr>
          <p:spPr>
            <a:xfrm flipV="1">
              <a:off x="6881485" y="2616200"/>
              <a:ext cx="611515" cy="649614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headEnd type="triangle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円/楕円 4"/>
            <p:cNvSpPr/>
            <p:nvPr/>
          </p:nvSpPr>
          <p:spPr>
            <a:xfrm>
              <a:off x="6583992" y="3240414"/>
              <a:ext cx="344815" cy="3302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b="1" dirty="0" smtClean="0"/>
                <a:t>e</a:t>
              </a:r>
              <a:endParaRPr kumimoji="1" lang="ja-JP" altLang="en-US" b="1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8382000" y="1304832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err="1" smtClean="0"/>
                <a:t>γ</a:t>
              </a:r>
              <a:endParaRPr kumimoji="1" lang="ja-JP" altLang="en-US" sz="1600" b="1" dirty="0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6422102" y="1304832"/>
              <a:ext cx="2442498" cy="2378168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>
              <a:outerShdw blurRad="63500" dist="25400" dir="5400000" sx="101000" sy="101000" algn="tl" rotWithShape="0">
                <a:srgbClr val="000000">
                  <a:alpha val="4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8" name="テキスト ボックス 47"/>
          <p:cNvSpPr txBox="1"/>
          <p:nvPr/>
        </p:nvSpPr>
        <p:spPr>
          <a:xfrm>
            <a:off x="7677254" y="3342014"/>
            <a:ext cx="858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signal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grpSp>
        <p:nvGrpSpPr>
          <p:cNvPr id="14" name="図形グループ 13"/>
          <p:cNvGrpSpPr/>
          <p:nvPr/>
        </p:nvGrpSpPr>
        <p:grpSpPr>
          <a:xfrm>
            <a:off x="4816656" y="3860800"/>
            <a:ext cx="1772535" cy="1731028"/>
            <a:chOff x="6543977" y="3745146"/>
            <a:chExt cx="2304959" cy="2265782"/>
          </a:xfrm>
        </p:grpSpPr>
        <p:sp>
          <p:nvSpPr>
            <p:cNvPr id="9" name="円/楕円 8"/>
            <p:cNvSpPr/>
            <p:nvPr/>
          </p:nvSpPr>
          <p:spPr>
            <a:xfrm>
              <a:off x="7364085" y="4612014"/>
              <a:ext cx="533400" cy="5334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b="1" dirty="0" smtClean="0"/>
                <a:t>μ</a:t>
              </a:r>
              <a:endParaRPr kumimoji="1" lang="ja-JP" altLang="en-US" b="1" dirty="0"/>
            </a:p>
          </p:txBody>
        </p:sp>
        <p:cxnSp>
          <p:nvCxnSpPr>
            <p:cNvPr id="10" name="直線矢印コネクタ 9"/>
            <p:cNvCxnSpPr>
              <a:stCxn id="9" idx="7"/>
            </p:cNvCxnSpPr>
            <p:nvPr/>
          </p:nvCxnSpPr>
          <p:spPr>
            <a:xfrm flipV="1">
              <a:off x="7819370" y="4040515"/>
              <a:ext cx="611515" cy="649614"/>
            </a:xfrm>
            <a:prstGeom prst="straightConnector1">
              <a:avLst/>
            </a:prstGeom>
            <a:ln w="28575" cmpd="sng">
              <a:solidFill>
                <a:srgbClr val="0000FF"/>
              </a:solidFill>
              <a:prstDash val="dash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 flipV="1">
              <a:off x="6841470" y="5056514"/>
              <a:ext cx="611515" cy="649614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headEnd type="triangle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円/楕円 11"/>
            <p:cNvSpPr/>
            <p:nvPr/>
          </p:nvSpPr>
          <p:spPr>
            <a:xfrm>
              <a:off x="6543977" y="5680729"/>
              <a:ext cx="344815" cy="33019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b="1" dirty="0" smtClean="0"/>
                <a:t>e</a:t>
              </a:r>
              <a:endParaRPr kumimoji="1" lang="ja-JP" altLang="en-US" b="1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8341985" y="3745146"/>
              <a:ext cx="506951" cy="443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err="1" smtClean="0"/>
                <a:t>γ</a:t>
              </a:r>
              <a:endParaRPr kumimoji="1" lang="ja-JP" altLang="en-US" sz="1600" b="1" dirty="0"/>
            </a:p>
          </p:txBody>
        </p:sp>
      </p:grpSp>
      <p:cxnSp>
        <p:nvCxnSpPr>
          <p:cNvPr id="23" name="直線矢印コネクタ 22"/>
          <p:cNvCxnSpPr>
            <a:stCxn id="9" idx="5"/>
          </p:cNvCxnSpPr>
          <p:nvPr/>
        </p:nvCxnSpPr>
        <p:spPr>
          <a:xfrm>
            <a:off x="5797446" y="4870908"/>
            <a:ext cx="260454" cy="259892"/>
          </a:xfrm>
          <a:prstGeom prst="straightConnector1">
            <a:avLst/>
          </a:prstGeom>
          <a:ln w="28575" cmpd="sng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5239414" y="4322863"/>
            <a:ext cx="260454" cy="259892"/>
          </a:xfrm>
          <a:prstGeom prst="straightConnector1">
            <a:avLst/>
          </a:prstGeom>
          <a:ln w="28575" cmpd="sng"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4981756" y="410696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err="1" smtClean="0"/>
              <a:t>ν</a:t>
            </a:r>
            <a:endParaRPr kumimoji="1" lang="ja-JP" altLang="en-US" sz="1400" b="1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057900" y="4976911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err="1" smtClean="0"/>
              <a:t>ν</a:t>
            </a:r>
            <a:endParaRPr kumimoji="1" lang="ja-JP" altLang="en-US" sz="1400" b="1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769176" y="5322788"/>
            <a:ext cx="903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008000"/>
                </a:solidFill>
              </a:rPr>
              <a:t>prompt</a:t>
            </a:r>
            <a:endParaRPr kumimoji="1" lang="ja-JP" altLang="en-US" sz="1600" b="1" dirty="0">
              <a:solidFill>
                <a:srgbClr val="008000"/>
              </a:solidFill>
            </a:endParaRPr>
          </a:p>
        </p:txBody>
      </p:sp>
      <p:grpSp>
        <p:nvGrpSpPr>
          <p:cNvPr id="52" name="図形グループ 51"/>
          <p:cNvGrpSpPr/>
          <p:nvPr/>
        </p:nvGrpSpPr>
        <p:grpSpPr>
          <a:xfrm>
            <a:off x="6783582" y="3859311"/>
            <a:ext cx="2244940" cy="1851360"/>
            <a:chOff x="6783582" y="3859311"/>
            <a:chExt cx="2244940" cy="1851360"/>
          </a:xfrm>
        </p:grpSpPr>
        <p:sp>
          <p:nvSpPr>
            <p:cNvPr id="43" name="正方形/長方形 42"/>
            <p:cNvSpPr/>
            <p:nvPr/>
          </p:nvSpPr>
          <p:spPr>
            <a:xfrm>
              <a:off x="6783582" y="3859311"/>
              <a:ext cx="2244940" cy="185136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0" name="図形グループ 39"/>
            <p:cNvGrpSpPr/>
            <p:nvPr/>
          </p:nvGrpSpPr>
          <p:grpSpPr>
            <a:xfrm>
              <a:off x="6828176" y="3869641"/>
              <a:ext cx="2174946" cy="1731028"/>
              <a:chOff x="6612276" y="3869641"/>
              <a:chExt cx="2174946" cy="1731028"/>
            </a:xfrm>
          </p:grpSpPr>
          <p:sp>
            <p:nvSpPr>
              <p:cNvPr id="21" name="雲 20"/>
              <p:cNvSpPr/>
              <p:nvPr/>
            </p:nvSpPr>
            <p:spPr>
              <a:xfrm>
                <a:off x="7937500" y="4523076"/>
                <a:ext cx="444500" cy="407511"/>
              </a:xfrm>
              <a:prstGeom prst="clou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b="1" dirty="0" smtClean="0"/>
                  <a:t>?</a:t>
                </a:r>
                <a:endParaRPr kumimoji="1" lang="ja-JP" altLang="en-US" b="1" dirty="0"/>
              </a:p>
            </p:txBody>
          </p:sp>
          <p:grpSp>
            <p:nvGrpSpPr>
              <p:cNvPr id="30" name="図形グループ 29"/>
              <p:cNvGrpSpPr/>
              <p:nvPr/>
            </p:nvGrpSpPr>
            <p:grpSpPr>
              <a:xfrm>
                <a:off x="6612276" y="3869641"/>
                <a:ext cx="2174946" cy="1731028"/>
                <a:chOff x="6543977" y="3745146"/>
                <a:chExt cx="2828253" cy="2265782"/>
              </a:xfrm>
            </p:grpSpPr>
            <p:sp>
              <p:nvSpPr>
                <p:cNvPr id="31" name="円/楕円 30"/>
                <p:cNvSpPr/>
                <p:nvPr/>
              </p:nvSpPr>
              <p:spPr>
                <a:xfrm>
                  <a:off x="7364085" y="4612014"/>
                  <a:ext cx="533400" cy="533400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b="1" dirty="0" smtClean="0"/>
                    <a:t>μ</a:t>
                  </a:r>
                  <a:endParaRPr kumimoji="1" lang="ja-JP" altLang="en-US" b="1" dirty="0"/>
                </a:p>
              </p:txBody>
            </p:sp>
            <p:cxnSp>
              <p:nvCxnSpPr>
                <p:cNvPr id="32" name="直線矢印コネクタ 31"/>
                <p:cNvCxnSpPr/>
                <p:nvPr/>
              </p:nvCxnSpPr>
              <p:spPr>
                <a:xfrm flipV="1">
                  <a:off x="8760713" y="4040515"/>
                  <a:ext cx="611517" cy="649614"/>
                </a:xfrm>
                <a:prstGeom prst="straightConnector1">
                  <a:avLst/>
                </a:prstGeom>
                <a:ln w="28575" cmpd="sng">
                  <a:solidFill>
                    <a:srgbClr val="0000FF"/>
                  </a:solidFill>
                  <a:prstDash val="dash"/>
                  <a:tailEnd type="triangle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線矢印コネクタ 32"/>
                <p:cNvCxnSpPr/>
                <p:nvPr/>
              </p:nvCxnSpPr>
              <p:spPr>
                <a:xfrm flipV="1">
                  <a:off x="6841470" y="5056514"/>
                  <a:ext cx="611515" cy="649614"/>
                </a:xfrm>
                <a:prstGeom prst="straightConnector1">
                  <a:avLst/>
                </a:prstGeom>
                <a:ln w="28575" cmpd="sng">
                  <a:solidFill>
                    <a:srgbClr val="FF0000"/>
                  </a:solidFill>
                  <a:headEnd type="triangle" w="lg" len="lg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円/楕円 33"/>
                <p:cNvSpPr/>
                <p:nvPr/>
              </p:nvSpPr>
              <p:spPr>
                <a:xfrm>
                  <a:off x="6543977" y="5680729"/>
                  <a:ext cx="344815" cy="330199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b="1" dirty="0" smtClean="0"/>
                    <a:t>e</a:t>
                  </a:r>
                  <a:endParaRPr kumimoji="1" lang="ja-JP" altLang="en-US" b="1" dirty="0"/>
                </a:p>
              </p:txBody>
            </p:sp>
            <p:sp>
              <p:nvSpPr>
                <p:cNvPr id="35" name="テキスト ボックス 34"/>
                <p:cNvSpPr txBox="1"/>
                <p:nvPr/>
              </p:nvSpPr>
              <p:spPr>
                <a:xfrm>
                  <a:off x="8804400" y="3745146"/>
                  <a:ext cx="506951" cy="4431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600" b="1" dirty="0" err="1" smtClean="0"/>
                    <a:t>γ</a:t>
                  </a:r>
                  <a:endParaRPr kumimoji="1" lang="ja-JP" altLang="en-US" sz="1600" b="1" dirty="0"/>
                </a:p>
              </p:txBody>
            </p:sp>
          </p:grpSp>
          <p:cxnSp>
            <p:nvCxnSpPr>
              <p:cNvPr id="36" name="直線矢印コネクタ 35"/>
              <p:cNvCxnSpPr/>
              <p:nvPr/>
            </p:nvCxnSpPr>
            <p:spPr>
              <a:xfrm flipV="1">
                <a:off x="7643485" y="4414740"/>
                <a:ext cx="382915" cy="254466"/>
              </a:xfrm>
              <a:prstGeom prst="straightConnector1">
                <a:avLst/>
              </a:prstGeom>
              <a:ln w="28575" cmpd="sng"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矢印コネクタ 36"/>
              <p:cNvCxnSpPr/>
              <p:nvPr/>
            </p:nvCxnSpPr>
            <p:spPr>
              <a:xfrm flipH="1">
                <a:off x="7461354" y="4115804"/>
                <a:ext cx="182131" cy="407272"/>
              </a:xfrm>
              <a:prstGeom prst="straightConnector1">
                <a:avLst/>
              </a:prstGeom>
              <a:ln w="28575" cmpd="sng">
                <a:headEnd type="triangle" w="lg" len="lg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テキスト ボックス 37"/>
              <p:cNvSpPr txBox="1"/>
              <p:nvPr/>
            </p:nvSpPr>
            <p:spPr>
              <a:xfrm>
                <a:off x="7336182" y="3874504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b="1" dirty="0" err="1" smtClean="0"/>
                  <a:t>ν</a:t>
                </a:r>
                <a:endParaRPr kumimoji="1" lang="ja-JP" altLang="en-US" sz="1400" b="1" dirty="0"/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7878926" y="4122152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b="1" dirty="0" err="1" smtClean="0"/>
                  <a:t>ν</a:t>
                </a:r>
                <a:endParaRPr kumimoji="1" lang="ja-JP" altLang="en-US" sz="1400" b="1" dirty="0"/>
              </a:p>
            </p:txBody>
          </p:sp>
        </p:grpSp>
        <p:sp>
          <p:nvSpPr>
            <p:cNvPr id="50" name="テキスト ボックス 49"/>
            <p:cNvSpPr txBox="1"/>
            <p:nvPr/>
          </p:nvSpPr>
          <p:spPr>
            <a:xfrm>
              <a:off x="7809757" y="5322788"/>
              <a:ext cx="1208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008000"/>
                  </a:solidFill>
                </a:rPr>
                <a:t>accidental</a:t>
              </a:r>
              <a:endParaRPr kumimoji="1" lang="ja-JP" altLang="en-US" sz="1600" b="1" dirty="0">
                <a:solidFill>
                  <a:srgbClr val="008000"/>
                </a:solidFill>
              </a:endParaRPr>
            </a:p>
          </p:txBody>
        </p:sp>
      </p:grp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57188"/>
            <a:ext cx="14859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円形吹き出し 15"/>
          <p:cNvSpPr/>
          <p:nvPr/>
        </p:nvSpPr>
        <p:spPr>
          <a:xfrm>
            <a:off x="6934200" y="5829300"/>
            <a:ext cx="1930399" cy="457200"/>
          </a:xfrm>
          <a:prstGeom prst="wedgeEllipseCallout">
            <a:avLst>
              <a:gd name="adj1" fmla="val -11368"/>
              <a:gd name="adj2" fmla="val -1125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dominant</a:t>
            </a:r>
            <a:endParaRPr kumimoji="1" lang="ja-JP" altLang="en-US" dirty="0"/>
          </a:p>
        </p:txBody>
      </p:sp>
      <p:sp>
        <p:nvSpPr>
          <p:cNvPr id="15" name="日付プレースホルダー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2011/9/17</a:t>
            </a:r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日本物理学会＠弘前大学</a:t>
            </a:r>
            <a:endParaRPr kumimoji="1" lang="ja-JP" altLang="en-US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90C6-D585-6146-93D6-E3CFAB05808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30875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Check for APD data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2006599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/>
              <a:t>Q</a:t>
            </a:r>
            <a:r>
              <a:rPr lang="en-US" altLang="ja-JP" dirty="0" smtClean="0"/>
              <a:t>uality check for APD outputs</a:t>
            </a:r>
          </a:p>
          <a:p>
            <a:r>
              <a:rPr kumimoji="1" lang="en-US" altLang="ja-JP" b="1" dirty="0" smtClean="0"/>
              <a:t>First step</a:t>
            </a:r>
          </a:p>
          <a:p>
            <a:pPr lvl="1"/>
            <a:r>
              <a:rPr lang="en-US" altLang="ja-JP" dirty="0" smtClean="0"/>
              <a:t>Matching between hit z at fiber and e+ track at timing counter bars </a:t>
            </a:r>
            <a:r>
              <a:rPr lang="en-US" altLang="ja-JP" dirty="0" smtClean="0">
                <a:sym typeface="Wingdings"/>
              </a:rPr>
              <a:t> peak position is same, but large tail found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Only downstream of APDs are working now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736600" y="3708400"/>
            <a:ext cx="431800" cy="24177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384300" y="3708400"/>
            <a:ext cx="431800" cy="24177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032000" y="3708400"/>
            <a:ext cx="431800" cy="24177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705100" y="3708400"/>
            <a:ext cx="431800" cy="24177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57200" y="3759200"/>
            <a:ext cx="2946400" cy="88900"/>
          </a:xfrm>
          <a:prstGeom prst="rect">
            <a:avLst/>
          </a:prstGeom>
          <a:solidFill>
            <a:srgbClr val="FF66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57200" y="3911600"/>
            <a:ext cx="2946400" cy="88900"/>
          </a:xfrm>
          <a:prstGeom prst="rect">
            <a:avLst/>
          </a:prstGeom>
          <a:solidFill>
            <a:srgbClr val="FF66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457200" y="4064000"/>
            <a:ext cx="2946400" cy="88900"/>
          </a:xfrm>
          <a:prstGeom prst="rect">
            <a:avLst/>
          </a:prstGeom>
          <a:solidFill>
            <a:srgbClr val="FF66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457200" y="4216400"/>
            <a:ext cx="2946400" cy="88900"/>
          </a:xfrm>
          <a:prstGeom prst="rect">
            <a:avLst/>
          </a:prstGeom>
          <a:solidFill>
            <a:srgbClr val="FF66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457200" y="4368800"/>
            <a:ext cx="2946400" cy="88900"/>
          </a:xfrm>
          <a:prstGeom prst="rect">
            <a:avLst/>
          </a:prstGeom>
          <a:solidFill>
            <a:srgbClr val="FF66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57200" y="4521200"/>
            <a:ext cx="2946400" cy="88900"/>
          </a:xfrm>
          <a:prstGeom prst="rect">
            <a:avLst/>
          </a:prstGeom>
          <a:solidFill>
            <a:srgbClr val="FF66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457200" y="4673600"/>
            <a:ext cx="2946400" cy="88900"/>
          </a:xfrm>
          <a:prstGeom prst="rect">
            <a:avLst/>
          </a:prstGeom>
          <a:solidFill>
            <a:srgbClr val="FF66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57200" y="4826000"/>
            <a:ext cx="2946400" cy="88900"/>
          </a:xfrm>
          <a:prstGeom prst="rect">
            <a:avLst/>
          </a:prstGeom>
          <a:solidFill>
            <a:srgbClr val="FF66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457200" y="4978400"/>
            <a:ext cx="2946400" cy="88900"/>
          </a:xfrm>
          <a:prstGeom prst="rect">
            <a:avLst/>
          </a:prstGeom>
          <a:solidFill>
            <a:srgbClr val="FF66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457200" y="5130800"/>
            <a:ext cx="2946400" cy="88900"/>
          </a:xfrm>
          <a:prstGeom prst="rect">
            <a:avLst/>
          </a:prstGeom>
          <a:solidFill>
            <a:srgbClr val="FF66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457200" y="5283200"/>
            <a:ext cx="2946400" cy="88900"/>
          </a:xfrm>
          <a:prstGeom prst="rect">
            <a:avLst/>
          </a:prstGeom>
          <a:solidFill>
            <a:srgbClr val="FF66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457200" y="5435600"/>
            <a:ext cx="2946400" cy="88900"/>
          </a:xfrm>
          <a:prstGeom prst="rect">
            <a:avLst/>
          </a:prstGeom>
          <a:solidFill>
            <a:srgbClr val="FF66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457200" y="5588000"/>
            <a:ext cx="2946400" cy="88900"/>
          </a:xfrm>
          <a:prstGeom prst="rect">
            <a:avLst/>
          </a:prstGeom>
          <a:solidFill>
            <a:srgbClr val="FF66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457200" y="5740400"/>
            <a:ext cx="2946400" cy="88900"/>
          </a:xfrm>
          <a:prstGeom prst="rect">
            <a:avLst/>
          </a:prstGeom>
          <a:solidFill>
            <a:srgbClr val="FF66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57200" y="5892800"/>
            <a:ext cx="2946400" cy="88900"/>
          </a:xfrm>
          <a:prstGeom prst="rect">
            <a:avLst/>
          </a:prstGeom>
          <a:solidFill>
            <a:srgbClr val="FF66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矢印コネクタ 23"/>
          <p:cNvCxnSpPr/>
          <p:nvPr/>
        </p:nvCxnSpPr>
        <p:spPr>
          <a:xfrm flipV="1">
            <a:off x="914400" y="5270500"/>
            <a:ext cx="647700" cy="52070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爆発 2 24"/>
          <p:cNvSpPr/>
          <p:nvPr/>
        </p:nvSpPr>
        <p:spPr>
          <a:xfrm>
            <a:off x="1206500" y="5384800"/>
            <a:ext cx="215900" cy="177800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爆発 2 25"/>
          <p:cNvSpPr/>
          <p:nvPr/>
        </p:nvSpPr>
        <p:spPr>
          <a:xfrm>
            <a:off x="1479550" y="5156200"/>
            <a:ext cx="215900" cy="177800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矢印コネクタ 27"/>
          <p:cNvCxnSpPr/>
          <p:nvPr/>
        </p:nvCxnSpPr>
        <p:spPr>
          <a:xfrm flipV="1">
            <a:off x="3566513" y="5435600"/>
            <a:ext cx="0" cy="4572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3416429" y="5823757"/>
            <a:ext cx="29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z</a:t>
            </a:r>
            <a:endParaRPr kumimoji="1" lang="ja-JP" altLang="en-US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0448" y="5499100"/>
            <a:ext cx="47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</a:rPr>
              <a:t>e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+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pic>
        <p:nvPicPr>
          <p:cNvPr id="29" name="図 28" descr="MCTICZvsTrack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92052"/>
            <a:ext cx="4019551" cy="2496495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5461000" y="4178300"/>
            <a:ext cx="588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660066"/>
                </a:solidFill>
              </a:rPr>
              <a:t>MC</a:t>
            </a:r>
            <a:endParaRPr kumimoji="1" lang="ja-JP" altLang="en-US" sz="2000" b="1" dirty="0">
              <a:solidFill>
                <a:srgbClr val="660066"/>
              </a:solidFill>
            </a:endParaRP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5" y="3692052"/>
            <a:ext cx="4019550" cy="2496495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1413547" y="4178300"/>
            <a:ext cx="7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008000"/>
                </a:solidFill>
              </a:rPr>
              <a:t>Data</a:t>
            </a:r>
            <a:endParaRPr kumimoji="1" lang="ja-JP" altLang="en-US" sz="2000" b="1" dirty="0">
              <a:solidFill>
                <a:srgbClr val="008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303763" y="4540310"/>
            <a:ext cx="663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 smtClean="0">
                <a:solidFill>
                  <a:srgbClr val="0000FF"/>
                </a:solidFill>
              </a:rPr>
              <a:t>ー</a:t>
            </a:r>
            <a:r>
              <a:rPr lang="en-US" altLang="ja-JP" sz="1400" b="1" dirty="0" smtClean="0">
                <a:solidFill>
                  <a:srgbClr val="0000FF"/>
                </a:solidFill>
              </a:rPr>
              <a:t> DS</a:t>
            </a:r>
          </a:p>
          <a:p>
            <a:r>
              <a:rPr kumimoji="1" lang="ja-JP" altLang="en-US" sz="1400" b="1" dirty="0" smtClean="0">
                <a:solidFill>
                  <a:srgbClr val="FF0000"/>
                </a:solidFill>
              </a:rPr>
              <a:t>ー</a:t>
            </a:r>
            <a:r>
              <a:rPr kumimoji="1" lang="en-US" altLang="ja-JP" sz="1400" b="1" dirty="0" smtClean="0">
                <a:solidFill>
                  <a:srgbClr val="FF0000"/>
                </a:solidFill>
              </a:rPr>
              <a:t> US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590800" y="5334000"/>
            <a:ext cx="2481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Multiple scattering ?</a:t>
            </a:r>
            <a:endParaRPr kumimoji="1" lang="ja-JP" altLang="en-US" b="1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57188"/>
            <a:ext cx="14859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日付プレースホルダー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2011/9/17</a:t>
            </a:r>
            <a:endParaRPr kumimoji="1" lang="ja-JP" altLang="en-US"/>
          </a:p>
        </p:txBody>
      </p:sp>
      <p:sp>
        <p:nvSpPr>
          <p:cNvPr id="37" name="フッター プレースホルダー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日本物理学会＠弘前大学</a:t>
            </a:r>
            <a:endParaRPr kumimoji="1" lang="ja-JP" altLang="en-US"/>
          </a:p>
        </p:txBody>
      </p:sp>
      <p:sp>
        <p:nvSpPr>
          <p:cNvPr id="38" name="スライド番号プレースホルダー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90C6-D585-6146-93D6-E3CFAB058087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7049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6700" y="1600201"/>
            <a:ext cx="8623299" cy="3111499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 smtClean="0"/>
              <a:t>The MEG experiment </a:t>
            </a:r>
            <a:r>
              <a:rPr lang="en-US" altLang="ja-JP" dirty="0" smtClean="0"/>
              <a:t>started to search for μ</a:t>
            </a:r>
            <a:r>
              <a:rPr lang="en-US" altLang="ja-JP" dirty="0" smtClean="0">
                <a:sym typeface="Wingdings"/>
              </a:rPr>
              <a:t>eγ in 2008</a:t>
            </a:r>
          </a:p>
          <a:p>
            <a:pPr lvl="1"/>
            <a:r>
              <a:rPr kumimoji="1" lang="en-US" altLang="ja-JP" dirty="0" smtClean="0">
                <a:sym typeface="Wingdings"/>
              </a:rPr>
              <a:t>World’s most intense DC μ</a:t>
            </a:r>
            <a:r>
              <a:rPr kumimoji="1" lang="en-US" altLang="ja-JP" baseline="30000" dirty="0" smtClean="0">
                <a:sym typeface="Wingdings"/>
              </a:rPr>
              <a:t>+</a:t>
            </a:r>
            <a:r>
              <a:rPr kumimoji="1" lang="en-US" altLang="ja-JP" dirty="0" smtClean="0">
                <a:sym typeface="Wingdings"/>
              </a:rPr>
              <a:t> beam @ PSI</a:t>
            </a:r>
          </a:p>
          <a:p>
            <a:pPr lvl="1"/>
            <a:r>
              <a:rPr lang="en-US" altLang="ja-JP" dirty="0">
                <a:sym typeface="Wingdings"/>
              </a:rPr>
              <a:t>9</a:t>
            </a:r>
            <a:r>
              <a:rPr lang="en-US" altLang="ja-JP" dirty="0" smtClean="0">
                <a:sym typeface="Wingdings"/>
              </a:rPr>
              <a:t>00 litter large Xenon calorimeter  (</a:t>
            </a:r>
            <a:r>
              <a:rPr lang="ja-JP" altLang="en-US" dirty="0" smtClean="0">
                <a:sym typeface="Wingdings"/>
              </a:rPr>
              <a:t>白</a:t>
            </a:r>
            <a:r>
              <a:rPr lang="en-US" altLang="ja-JP" dirty="0" smtClean="0">
                <a:sym typeface="Wingdings"/>
              </a:rPr>
              <a:t>:17pSE2, </a:t>
            </a:r>
            <a:r>
              <a:rPr lang="ja-JP" altLang="en-US" dirty="0" smtClean="0">
                <a:sym typeface="Wingdings"/>
              </a:rPr>
              <a:t>金子</a:t>
            </a:r>
            <a:r>
              <a:rPr lang="en-US" altLang="ja-JP" dirty="0" smtClean="0">
                <a:sym typeface="Wingdings"/>
              </a:rPr>
              <a:t>:17pSE3)</a:t>
            </a:r>
          </a:p>
          <a:p>
            <a:pPr lvl="1"/>
            <a:r>
              <a:rPr kumimoji="1" lang="en-US" altLang="ja-JP" b="1" dirty="0" smtClean="0">
                <a:sym typeface="Wingdings"/>
              </a:rPr>
              <a:t>The COBRA </a:t>
            </a:r>
            <a:r>
              <a:rPr kumimoji="1" lang="en-US" altLang="ja-JP" dirty="0" smtClean="0">
                <a:sym typeface="Wingdings"/>
              </a:rPr>
              <a:t>(</a:t>
            </a:r>
            <a:r>
              <a:rPr kumimoji="1" lang="en-US" altLang="ja-JP" b="1" dirty="0" err="1" smtClean="0">
                <a:sym typeface="Wingdings"/>
              </a:rPr>
              <a:t>CO</a:t>
            </a:r>
            <a:r>
              <a:rPr kumimoji="1" lang="en-US" altLang="ja-JP" dirty="0" err="1" smtClean="0">
                <a:sym typeface="Wingdings"/>
              </a:rPr>
              <a:t>nstant</a:t>
            </a:r>
            <a:r>
              <a:rPr kumimoji="1" lang="en-US" altLang="ja-JP" dirty="0" smtClean="0">
                <a:sym typeface="Wingdings"/>
              </a:rPr>
              <a:t> </a:t>
            </a:r>
            <a:r>
              <a:rPr kumimoji="1" lang="en-US" altLang="ja-JP" b="1" dirty="0" smtClean="0">
                <a:sym typeface="Wingdings"/>
              </a:rPr>
              <a:t>B</a:t>
            </a:r>
            <a:r>
              <a:rPr kumimoji="1" lang="en-US" altLang="ja-JP" dirty="0" smtClean="0">
                <a:sym typeface="Wingdings"/>
              </a:rPr>
              <a:t>ending </a:t>
            </a:r>
            <a:r>
              <a:rPr kumimoji="1" lang="en-US" altLang="ja-JP" b="1" dirty="0" err="1" smtClean="0">
                <a:sym typeface="Wingdings"/>
              </a:rPr>
              <a:t>RA</a:t>
            </a:r>
            <a:r>
              <a:rPr kumimoji="1" lang="en-US" altLang="ja-JP" dirty="0" err="1" smtClean="0">
                <a:sym typeface="Wingdings"/>
              </a:rPr>
              <a:t>dius</a:t>
            </a:r>
            <a:r>
              <a:rPr kumimoji="1" lang="en-US" altLang="ja-JP" dirty="0" smtClean="0">
                <a:sym typeface="Wingdings"/>
              </a:rPr>
              <a:t>)</a:t>
            </a:r>
            <a:r>
              <a:rPr kumimoji="1" lang="en-US" altLang="ja-JP" b="1" dirty="0" smtClean="0">
                <a:sym typeface="Wingdings"/>
              </a:rPr>
              <a:t> spectrometer  main topic</a:t>
            </a:r>
            <a:endParaRPr kumimoji="1" lang="en-US" altLang="ja-JP" b="1" dirty="0" smtClean="0"/>
          </a:p>
          <a:p>
            <a:r>
              <a:rPr lang="en-US" altLang="ja-JP" dirty="0" smtClean="0"/>
              <a:t>Result 2009 &amp; 2010 : </a:t>
            </a:r>
            <a:r>
              <a:rPr lang="en-US" altLang="ja-JP" b="1" dirty="0" smtClean="0">
                <a:solidFill>
                  <a:schemeClr val="accent1"/>
                </a:solidFill>
              </a:rPr>
              <a:t>Br(μ</a:t>
            </a:r>
            <a:r>
              <a:rPr lang="en-US" altLang="ja-JP" b="1" dirty="0" smtClean="0">
                <a:solidFill>
                  <a:schemeClr val="accent1"/>
                </a:solidFill>
                <a:sym typeface="Wingdings"/>
              </a:rPr>
              <a:t>eγ</a:t>
            </a:r>
            <a:r>
              <a:rPr lang="en-US" altLang="ja-JP" b="1" dirty="0" smtClean="0">
                <a:solidFill>
                  <a:schemeClr val="accent1"/>
                </a:solidFill>
              </a:rPr>
              <a:t>) &lt; 2.4x10</a:t>
            </a:r>
            <a:r>
              <a:rPr lang="en-US" altLang="ja-JP" b="1" baseline="30000" dirty="0" smtClean="0">
                <a:solidFill>
                  <a:schemeClr val="accent1"/>
                </a:solidFill>
              </a:rPr>
              <a:t>-12</a:t>
            </a:r>
            <a:r>
              <a:rPr lang="en-US" altLang="ja-JP" b="1" dirty="0" smtClean="0">
                <a:solidFill>
                  <a:schemeClr val="accent1"/>
                </a:solidFill>
              </a:rPr>
              <a:t> </a:t>
            </a:r>
            <a:r>
              <a:rPr lang="en-US" altLang="ja-JP" dirty="0" smtClean="0"/>
              <a:t>(90 % C.L.)</a:t>
            </a:r>
          </a:p>
          <a:p>
            <a:pPr lvl="1"/>
            <a:r>
              <a:rPr lang="en-US" altLang="ja-JP" b="1" dirty="0" smtClean="0"/>
              <a:t>5 times lower than previous one</a:t>
            </a:r>
          </a:p>
          <a:p>
            <a:pPr marL="349250" lvl="1" indent="0">
              <a:buNone/>
            </a:pPr>
            <a:r>
              <a:rPr lang="en-US" altLang="ja-JP" dirty="0">
                <a:sym typeface="Wingdings"/>
              </a:rPr>
              <a:t>	</a:t>
            </a:r>
            <a:r>
              <a:rPr lang="ja-JP" altLang="en-US" dirty="0" smtClean="0">
                <a:sym typeface="Wingdings"/>
              </a:rPr>
              <a:t></a:t>
            </a:r>
            <a:r>
              <a:rPr lang="en-US" altLang="ja-JP" dirty="0" smtClean="0">
                <a:sym typeface="Wingdings"/>
              </a:rPr>
              <a:t> (</a:t>
            </a:r>
            <a:r>
              <a:rPr lang="ja-JP" altLang="en-US" dirty="0" smtClean="0">
                <a:sym typeface="Wingdings"/>
              </a:rPr>
              <a:t>大谷</a:t>
            </a:r>
            <a:r>
              <a:rPr lang="en-US" altLang="ja-JP" dirty="0" smtClean="0">
                <a:sym typeface="Wingdings"/>
              </a:rPr>
              <a:t>:18aSJ4, </a:t>
            </a:r>
            <a:r>
              <a:rPr lang="ja-JP" altLang="en-US" dirty="0" smtClean="0">
                <a:sym typeface="Wingdings"/>
              </a:rPr>
              <a:t>岩本</a:t>
            </a:r>
            <a:r>
              <a:rPr lang="en-US" altLang="ja-JP" dirty="0" smtClean="0">
                <a:sym typeface="Wingdings"/>
              </a:rPr>
              <a:t>:19aSD7, </a:t>
            </a:r>
            <a:r>
              <a:rPr lang="ja-JP" altLang="en-US" dirty="0" smtClean="0">
                <a:sym typeface="Wingdings"/>
              </a:rPr>
              <a:t>澤田</a:t>
            </a:r>
            <a:r>
              <a:rPr lang="en-US" altLang="ja-JP" dirty="0" smtClean="0">
                <a:sym typeface="Wingdings"/>
              </a:rPr>
              <a:t>:19aSD8)</a:t>
            </a:r>
            <a:endParaRPr lang="en-US" altLang="ja-JP" dirty="0" smtClean="0"/>
          </a:p>
          <a:p>
            <a:r>
              <a:rPr lang="en-US" altLang="ja-JP" dirty="0" smtClean="0"/>
              <a:t>Our sensitivity goal is a few × 10</a:t>
            </a:r>
            <a:r>
              <a:rPr lang="en-US" altLang="ja-JP" baseline="30000" dirty="0" smtClean="0"/>
              <a:t>-13</a:t>
            </a:r>
          </a:p>
          <a:p>
            <a:pPr lvl="1"/>
            <a:r>
              <a:rPr lang="en-US" altLang="ja-JP" b="1" dirty="0">
                <a:solidFill>
                  <a:schemeClr val="accent4"/>
                </a:solidFill>
              </a:rPr>
              <a:t>P</a:t>
            </a:r>
            <a:r>
              <a:rPr lang="en-US" altLang="ja-JP" b="1" dirty="0" smtClean="0">
                <a:solidFill>
                  <a:schemeClr val="accent4"/>
                </a:solidFill>
              </a:rPr>
              <a:t>erformance improvement is essential !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4711700"/>
            <a:ext cx="284774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4711700"/>
            <a:ext cx="1370012" cy="189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6" descr="dc_inst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187" y="4711700"/>
            <a:ext cx="2810364" cy="18796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57188"/>
            <a:ext cx="14859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2011/9/17</a:t>
            </a:r>
            <a:endParaRPr kumimoji="1" lang="ja-JP" altLang="en-US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日本物理学会＠弘前大学</a:t>
            </a:r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90C6-D585-6146-93D6-E3CFAB05808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0445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9275" y="1600201"/>
            <a:ext cx="4736348" cy="4826468"/>
          </a:xfrm>
        </p:spPr>
        <p:txBody>
          <a:bodyPr/>
          <a:lstStyle/>
          <a:p>
            <a:r>
              <a:rPr lang="en-US" altLang="ja-JP" dirty="0" smtClean="0"/>
              <a:t>The COBRA spectrometer</a:t>
            </a:r>
          </a:p>
          <a:p>
            <a:pPr lvl="1"/>
            <a:r>
              <a:rPr kumimoji="1" lang="en-US" altLang="ja-JP" sz="2000" b="1" dirty="0" smtClean="0"/>
              <a:t>COBRA magnet </a:t>
            </a:r>
            <a:r>
              <a:rPr kumimoji="1" lang="en-US" altLang="ja-JP" sz="2000" dirty="0" smtClean="0"/>
              <a:t>: fast sweeping low momentum e+ and get uniform angular response for </a:t>
            </a:r>
            <a:r>
              <a:rPr lang="en-US" altLang="ja-JP" sz="2000" dirty="0" smtClean="0"/>
              <a:t>signal</a:t>
            </a:r>
            <a:r>
              <a:rPr kumimoji="1" lang="en-US" altLang="ja-JP" sz="2000" dirty="0" smtClean="0"/>
              <a:t> e+</a:t>
            </a:r>
          </a:p>
          <a:p>
            <a:pPr lvl="1"/>
            <a:r>
              <a:rPr kumimoji="1" lang="en-US" altLang="ja-JP" sz="2000" b="1" dirty="0" smtClean="0"/>
              <a:t>Drift chamber </a:t>
            </a:r>
            <a:r>
              <a:rPr kumimoji="1" lang="en-US" altLang="ja-JP" sz="2000" dirty="0" smtClean="0"/>
              <a:t>: </a:t>
            </a:r>
            <a:r>
              <a:rPr lang="en-US" altLang="ja-JP" sz="2000" dirty="0" smtClean="0"/>
              <a:t>e+ tracking, low mass materials to reduce the production of background gamma ray</a:t>
            </a:r>
            <a:endParaRPr kumimoji="1" lang="en-US" altLang="ja-JP" sz="2000" dirty="0" smtClean="0"/>
          </a:p>
          <a:p>
            <a:pPr lvl="2"/>
            <a:r>
              <a:rPr lang="en-US" altLang="ja-JP" sz="1800" dirty="0" smtClean="0"/>
              <a:t>Vernier pattern method</a:t>
            </a:r>
          </a:p>
          <a:p>
            <a:pPr lvl="2"/>
            <a:r>
              <a:rPr lang="en-US" altLang="ja-JP" sz="1800" dirty="0" smtClean="0"/>
              <a:t>Waveform data acquisition</a:t>
            </a:r>
          </a:p>
          <a:p>
            <a:pPr lvl="1"/>
            <a:r>
              <a:rPr lang="en-US" altLang="ja-JP" sz="2000" b="1" dirty="0" smtClean="0"/>
              <a:t>Timing counter </a:t>
            </a:r>
            <a:r>
              <a:rPr lang="en-US" altLang="ja-JP" sz="2000" dirty="0" smtClean="0"/>
              <a:t>: e+ timing,  bar counters (φ measuring) + fiber counters (z measuring)</a:t>
            </a:r>
            <a:endParaRPr kumimoji="1" lang="en-US" altLang="ja-JP" sz="2000" dirty="0"/>
          </a:p>
          <a:p>
            <a:endParaRPr kumimoji="1" lang="ja-JP" altLang="en-US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5426744" y="1394952"/>
            <a:ext cx="3451050" cy="2235279"/>
          </a:xfrm>
          <a:prstGeom prst="wedgeRoundRectCallout">
            <a:avLst>
              <a:gd name="adj1" fmla="val -61154"/>
              <a:gd name="adj2" fmla="val 3512"/>
              <a:gd name="adj3" fmla="val 16667"/>
            </a:avLst>
          </a:prstGeom>
          <a:gradFill flip="none" rotWithShape="1">
            <a:gsLst>
              <a:gs pos="50000">
                <a:schemeClr val="accent5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4386" y="1510405"/>
            <a:ext cx="3205872" cy="199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57188"/>
            <a:ext cx="14859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2011/9/17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日本物理学会＠弘前大学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90C6-D585-6146-93D6-E3CFAB05808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2653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9275" y="1600201"/>
            <a:ext cx="4736348" cy="4826468"/>
          </a:xfrm>
        </p:spPr>
        <p:txBody>
          <a:bodyPr/>
          <a:lstStyle/>
          <a:p>
            <a:r>
              <a:rPr lang="en-US" altLang="ja-JP" dirty="0" smtClean="0"/>
              <a:t>The COBRA spectrometer</a:t>
            </a:r>
          </a:p>
          <a:p>
            <a:pPr lvl="1"/>
            <a:r>
              <a:rPr kumimoji="1" lang="en-US" altLang="ja-JP" sz="2000" b="1" dirty="0" smtClean="0"/>
              <a:t>COBRA magnet </a:t>
            </a:r>
            <a:r>
              <a:rPr kumimoji="1" lang="en-US" altLang="ja-JP" sz="2000" dirty="0" smtClean="0"/>
              <a:t>: fast sweeping low momentum e+ and get uniform angular response for signal e+</a:t>
            </a:r>
          </a:p>
          <a:p>
            <a:pPr lvl="1"/>
            <a:r>
              <a:rPr kumimoji="1" lang="en-US" altLang="ja-JP" sz="2000" b="1" dirty="0" smtClean="0"/>
              <a:t>Drift chamber </a:t>
            </a:r>
            <a:r>
              <a:rPr kumimoji="1" lang="en-US" altLang="ja-JP" sz="2000" dirty="0" smtClean="0"/>
              <a:t>: </a:t>
            </a:r>
            <a:r>
              <a:rPr lang="en-US" altLang="ja-JP" sz="2000" dirty="0" smtClean="0"/>
              <a:t>e+ tracking, low mass materials to reduce the production of background gamma ray</a:t>
            </a:r>
            <a:endParaRPr kumimoji="1" lang="en-US" altLang="ja-JP" sz="2000" dirty="0" smtClean="0"/>
          </a:p>
          <a:p>
            <a:pPr lvl="2"/>
            <a:r>
              <a:rPr lang="en-US" altLang="ja-JP" sz="1800" dirty="0" smtClean="0"/>
              <a:t>Vernier pattern method</a:t>
            </a:r>
          </a:p>
          <a:p>
            <a:pPr lvl="2"/>
            <a:r>
              <a:rPr lang="en-US" altLang="ja-JP" sz="1800" dirty="0" smtClean="0"/>
              <a:t>Waveform data acquisition</a:t>
            </a:r>
          </a:p>
          <a:p>
            <a:pPr lvl="1"/>
            <a:r>
              <a:rPr lang="en-US" altLang="ja-JP" sz="2000" b="1" dirty="0" smtClean="0"/>
              <a:t>Timing counter </a:t>
            </a:r>
            <a:r>
              <a:rPr lang="en-US" altLang="ja-JP" sz="2000" dirty="0" smtClean="0"/>
              <a:t>: e+ timing,  bar counters (φ measuring) + fiber counters (z measuring)</a:t>
            </a:r>
            <a:endParaRPr kumimoji="1" lang="en-US" altLang="ja-JP" sz="2000" dirty="0"/>
          </a:p>
          <a:p>
            <a:endParaRPr kumimoji="1" lang="ja-JP" altLang="en-US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5426744" y="1394952"/>
            <a:ext cx="3451050" cy="2235279"/>
          </a:xfrm>
          <a:prstGeom prst="wedgeRoundRectCallout">
            <a:avLst>
              <a:gd name="adj1" fmla="val -61154"/>
              <a:gd name="adj2" fmla="val 3512"/>
              <a:gd name="adj3" fmla="val 16667"/>
            </a:avLst>
          </a:prstGeom>
          <a:gradFill flip="none" rotWithShape="1">
            <a:gsLst>
              <a:gs pos="50000">
                <a:schemeClr val="accent5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4386" y="1510405"/>
            <a:ext cx="3205872" cy="199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角丸四角形吹き出し 5"/>
          <p:cNvSpPr/>
          <p:nvPr/>
        </p:nvSpPr>
        <p:spPr>
          <a:xfrm>
            <a:off x="5426744" y="3065816"/>
            <a:ext cx="3451050" cy="2680986"/>
          </a:xfrm>
          <a:prstGeom prst="wedgeRoundRectCallout">
            <a:avLst>
              <a:gd name="adj1" fmla="val -62641"/>
              <a:gd name="adj2" fmla="val 7908"/>
              <a:gd name="adj3" fmla="val 16667"/>
            </a:avLst>
          </a:prstGeom>
          <a:gradFill flip="none" rotWithShape="1">
            <a:gsLst>
              <a:gs pos="25000">
                <a:schemeClr val="accent1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3" descr="C:\Users\u-tokyo\Desktop\MThesis\graph\dc_radi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4385" y="3261359"/>
            <a:ext cx="2281469" cy="1318124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1709" y="4335017"/>
            <a:ext cx="1678549" cy="98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385" y="4828522"/>
            <a:ext cx="1911254" cy="71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57188"/>
            <a:ext cx="14859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日付プレースホルダー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2011/9/17</a:t>
            </a:r>
            <a:endParaRPr kumimoji="1" lang="ja-JP" altLang="en-US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日本物理学会＠弘前大学</a:t>
            </a:r>
            <a:endParaRPr kumimoji="1" lang="ja-JP" altLang="en-US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90C6-D585-6146-93D6-E3CFAB05808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4566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9275" y="1600201"/>
            <a:ext cx="4736348" cy="4826468"/>
          </a:xfrm>
        </p:spPr>
        <p:txBody>
          <a:bodyPr/>
          <a:lstStyle/>
          <a:p>
            <a:r>
              <a:rPr lang="en-US" altLang="ja-JP" dirty="0" smtClean="0"/>
              <a:t>The COBRA spectrometer</a:t>
            </a:r>
          </a:p>
          <a:p>
            <a:pPr lvl="1"/>
            <a:r>
              <a:rPr kumimoji="1" lang="en-US" altLang="ja-JP" sz="2000" b="1" dirty="0" smtClean="0"/>
              <a:t>COBRA magnet </a:t>
            </a:r>
            <a:r>
              <a:rPr kumimoji="1" lang="en-US" altLang="ja-JP" sz="2000" dirty="0" smtClean="0"/>
              <a:t>: fast sweeping low momentum e+ and get uniform angular response for signal e+</a:t>
            </a:r>
          </a:p>
          <a:p>
            <a:pPr lvl="1"/>
            <a:r>
              <a:rPr kumimoji="1" lang="en-US" altLang="ja-JP" sz="2000" b="1" dirty="0" smtClean="0"/>
              <a:t>Drift chamber </a:t>
            </a:r>
            <a:r>
              <a:rPr kumimoji="1" lang="en-US" altLang="ja-JP" sz="2000" dirty="0" smtClean="0"/>
              <a:t>: </a:t>
            </a:r>
            <a:r>
              <a:rPr lang="en-US" altLang="ja-JP" sz="2000" dirty="0" smtClean="0"/>
              <a:t>e+ tracking, low mass materials to reduce the production of background gamma ray</a:t>
            </a:r>
            <a:endParaRPr kumimoji="1" lang="en-US" altLang="ja-JP" sz="2000" dirty="0" smtClean="0"/>
          </a:p>
          <a:p>
            <a:pPr lvl="2"/>
            <a:r>
              <a:rPr lang="en-US" altLang="ja-JP" sz="1800" dirty="0" smtClean="0"/>
              <a:t>Vernier pattern method</a:t>
            </a:r>
          </a:p>
          <a:p>
            <a:pPr lvl="2"/>
            <a:r>
              <a:rPr lang="en-US" altLang="ja-JP" sz="1800" dirty="0" smtClean="0"/>
              <a:t>Waveform data acquisition</a:t>
            </a:r>
          </a:p>
          <a:p>
            <a:pPr lvl="1"/>
            <a:r>
              <a:rPr lang="en-US" altLang="ja-JP" sz="2000" b="1" dirty="0" smtClean="0"/>
              <a:t>Timing counter </a:t>
            </a:r>
            <a:r>
              <a:rPr lang="en-US" altLang="ja-JP" sz="2000" dirty="0" smtClean="0"/>
              <a:t>: e+ timing,  bar counters (φ measuring) + fiber counters (z measuring)</a:t>
            </a:r>
            <a:endParaRPr kumimoji="1" lang="en-US" altLang="ja-JP" sz="2000" dirty="0"/>
          </a:p>
          <a:p>
            <a:endParaRPr kumimoji="1" lang="ja-JP" altLang="en-US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5426744" y="1394952"/>
            <a:ext cx="3451050" cy="2235279"/>
          </a:xfrm>
          <a:prstGeom prst="wedgeRoundRectCallout">
            <a:avLst>
              <a:gd name="adj1" fmla="val -61154"/>
              <a:gd name="adj2" fmla="val 3512"/>
              <a:gd name="adj3" fmla="val 16667"/>
            </a:avLst>
          </a:prstGeom>
          <a:gradFill flip="none" rotWithShape="1">
            <a:gsLst>
              <a:gs pos="50000">
                <a:schemeClr val="accent5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4386" y="1510405"/>
            <a:ext cx="3205872" cy="199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角丸四角形吹き出し 5"/>
          <p:cNvSpPr/>
          <p:nvPr/>
        </p:nvSpPr>
        <p:spPr>
          <a:xfrm>
            <a:off x="5426744" y="3065816"/>
            <a:ext cx="3451050" cy="2680986"/>
          </a:xfrm>
          <a:prstGeom prst="wedgeRoundRectCallout">
            <a:avLst>
              <a:gd name="adj1" fmla="val -62641"/>
              <a:gd name="adj2" fmla="val 7908"/>
              <a:gd name="adj3" fmla="val 16667"/>
            </a:avLst>
          </a:prstGeom>
          <a:gradFill flip="none" rotWithShape="1">
            <a:gsLst>
              <a:gs pos="25000">
                <a:schemeClr val="accent1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3" descr="C:\Users\u-tokyo\Desktop\MThesis\graph\dc_radi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4385" y="3261359"/>
            <a:ext cx="2281469" cy="1318124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1709" y="4335017"/>
            <a:ext cx="1678549" cy="98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385" y="4828522"/>
            <a:ext cx="1911254" cy="71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角丸四角形吹き出し 10"/>
          <p:cNvSpPr/>
          <p:nvPr/>
        </p:nvSpPr>
        <p:spPr>
          <a:xfrm>
            <a:off x="5426744" y="4579483"/>
            <a:ext cx="3451050" cy="1847186"/>
          </a:xfrm>
          <a:prstGeom prst="wedgeRoundRectCallout">
            <a:avLst>
              <a:gd name="adj1" fmla="val -62641"/>
              <a:gd name="adj2" fmla="val 7908"/>
              <a:gd name="adj3" fmla="val 16667"/>
            </a:avLst>
          </a:prstGeom>
          <a:gradFill flip="none" rotWithShape="1">
            <a:gsLst>
              <a:gs pos="0">
                <a:schemeClr val="accent4"/>
              </a:gs>
              <a:gs pos="75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Picture 2" descr="C:\Users\u-tokyo\Desktop\MThesis\graph\MEGTICPPictureNoTICZ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53658" y="4689992"/>
            <a:ext cx="1911981" cy="1650066"/>
          </a:xfrm>
          <a:prstGeom prst="rect">
            <a:avLst/>
          </a:prstGeom>
          <a:noFill/>
        </p:spPr>
      </p:pic>
      <p:pic>
        <p:nvPicPr>
          <p:cNvPr id="13" name="Picture 3" descr="C:\Users\u-tokyo\Desktop\MThesis\graph\MEGTICZ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75866" y="4702820"/>
            <a:ext cx="1358734" cy="1628676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57188"/>
            <a:ext cx="14859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日付プレースホルダー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2011/9/17</a:t>
            </a:r>
            <a:endParaRPr kumimoji="1"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日本物理学会＠弘前大学</a:t>
            </a:r>
            <a:endParaRPr kumimoji="1" lang="ja-JP" altLang="en-US"/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90C6-D585-6146-93D6-E3CFAB05808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4345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9276" y="1600201"/>
            <a:ext cx="8042275" cy="2503855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b="1" dirty="0" smtClean="0"/>
              <a:t>Positron</a:t>
            </a:r>
            <a:r>
              <a:rPr kumimoji="1" lang="en-US" altLang="ja-JP" b="1" dirty="0" smtClean="0"/>
              <a:t> measurement</a:t>
            </a:r>
          </a:p>
          <a:p>
            <a:pPr lvl="1"/>
            <a:r>
              <a:rPr lang="en-US" altLang="ja-JP" dirty="0" smtClean="0"/>
              <a:t>Coordinate system</a:t>
            </a:r>
          </a:p>
          <a:p>
            <a:pPr lvl="1"/>
            <a:r>
              <a:rPr lang="en-US" altLang="ja-JP" dirty="0" smtClean="0"/>
              <a:t>Hit reconstruction</a:t>
            </a:r>
          </a:p>
          <a:p>
            <a:pPr lvl="2"/>
            <a:r>
              <a:rPr lang="en-US" altLang="ja-JP" dirty="0" smtClean="0"/>
              <a:t>R </a:t>
            </a:r>
            <a:r>
              <a:rPr lang="en-US" altLang="ja-JP" dirty="0" smtClean="0">
                <a:sym typeface="Wingdings"/>
              </a:rPr>
              <a:t> time reading edge</a:t>
            </a:r>
          </a:p>
          <a:p>
            <a:pPr lvl="2"/>
            <a:r>
              <a:rPr kumimoji="1" lang="en-US" altLang="ja-JP" dirty="0" smtClean="0">
                <a:sym typeface="Wingdings"/>
              </a:rPr>
              <a:t>Z  charge division w/ </a:t>
            </a:r>
            <a:r>
              <a:rPr lang="en-US" altLang="ja-JP" dirty="0">
                <a:sym typeface="Wingdings"/>
              </a:rPr>
              <a:t>V</a:t>
            </a:r>
            <a:r>
              <a:rPr kumimoji="1" lang="en-US" altLang="ja-JP" dirty="0" smtClean="0">
                <a:sym typeface="Wingdings"/>
              </a:rPr>
              <a:t>ernier pad</a:t>
            </a:r>
            <a:endParaRPr lang="en-US" altLang="ja-JP" dirty="0" smtClean="0">
              <a:sym typeface="Wingdings"/>
            </a:endParaRPr>
          </a:p>
          <a:p>
            <a:pPr lvl="1"/>
            <a:r>
              <a:rPr lang="en-US" altLang="ja-JP" dirty="0" smtClean="0">
                <a:sym typeface="Wingdings"/>
              </a:rPr>
              <a:t>Track reconstruction</a:t>
            </a:r>
          </a:p>
          <a:p>
            <a:pPr lvl="2"/>
            <a:r>
              <a:rPr lang="en-US" altLang="ja-JP" dirty="0" smtClean="0">
                <a:sym typeface="Wingdings"/>
              </a:rPr>
              <a:t>Kalman filter</a:t>
            </a:r>
          </a:p>
        </p:txBody>
      </p:sp>
      <p:grpSp>
        <p:nvGrpSpPr>
          <p:cNvPr id="4" name="グループ化 9"/>
          <p:cNvGrpSpPr/>
          <p:nvPr/>
        </p:nvGrpSpPr>
        <p:grpSpPr>
          <a:xfrm>
            <a:off x="549275" y="4104056"/>
            <a:ext cx="3109582" cy="2040248"/>
            <a:chOff x="4644008" y="3634697"/>
            <a:chExt cx="4320480" cy="2514693"/>
          </a:xfrm>
        </p:grpSpPr>
        <p:pic>
          <p:nvPicPr>
            <p:cNvPr id="5" name="Picture 4" descr="C:\Users\u-tokyo\Desktop\MThesis\graph\vernier_idea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4008" y="3634697"/>
              <a:ext cx="4320480" cy="1090446"/>
            </a:xfrm>
            <a:prstGeom prst="rect">
              <a:avLst/>
            </a:prstGeom>
            <a:noFill/>
          </p:spPr>
        </p:pic>
        <p:pic>
          <p:nvPicPr>
            <p:cNvPr id="6" name="Picture 2" descr="C:\Users\u-tokyo\Desktop\MThesis\graph\cell_config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60032" y="4797152"/>
              <a:ext cx="3960440" cy="1352238"/>
            </a:xfrm>
            <a:prstGeom prst="rect">
              <a:avLst/>
            </a:prstGeom>
            <a:noFill/>
          </p:spPr>
        </p:pic>
      </p:grpSp>
      <p:pic>
        <p:nvPicPr>
          <p:cNvPr id="7" name="Picture 5" descr="C:\Users\u-tokyo\Desktop\MThesis\graph\PTrackExamp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5656" y="3231732"/>
            <a:ext cx="2535895" cy="2912571"/>
          </a:xfrm>
          <a:prstGeom prst="rect">
            <a:avLst/>
          </a:prstGeom>
          <a:noFill/>
        </p:spPr>
      </p:pic>
      <p:grpSp>
        <p:nvGrpSpPr>
          <p:cNvPr id="8" name="図形グループ 7"/>
          <p:cNvGrpSpPr/>
          <p:nvPr/>
        </p:nvGrpSpPr>
        <p:grpSpPr>
          <a:xfrm>
            <a:off x="3555204" y="4297446"/>
            <a:ext cx="2391298" cy="1846855"/>
            <a:chOff x="6249880" y="3600438"/>
            <a:chExt cx="2723878" cy="2064776"/>
          </a:xfrm>
        </p:grpSpPr>
        <p:sp>
          <p:nvSpPr>
            <p:cNvPr id="13" name="フリーフォーム 12"/>
            <p:cNvSpPr/>
            <p:nvPr/>
          </p:nvSpPr>
          <p:spPr>
            <a:xfrm>
              <a:off x="6249880" y="3600438"/>
              <a:ext cx="2723878" cy="1454807"/>
            </a:xfrm>
            <a:custGeom>
              <a:avLst/>
              <a:gdLst>
                <a:gd name="connsiteX0" fmla="*/ 0 w 2723878"/>
                <a:gd name="connsiteY0" fmla="*/ 1379602 h 1454807"/>
                <a:gd name="connsiteX1" fmla="*/ 16711 w 2723878"/>
                <a:gd name="connsiteY1" fmla="*/ 1421381 h 1454807"/>
                <a:gd name="connsiteX2" fmla="*/ 66843 w 2723878"/>
                <a:gd name="connsiteY2" fmla="*/ 1387958 h 1454807"/>
                <a:gd name="connsiteX3" fmla="*/ 91910 w 2723878"/>
                <a:gd name="connsiteY3" fmla="*/ 1371246 h 1454807"/>
                <a:gd name="connsiteX4" fmla="*/ 116976 w 2723878"/>
                <a:gd name="connsiteY4" fmla="*/ 1387958 h 1454807"/>
                <a:gd name="connsiteX5" fmla="*/ 142042 w 2723878"/>
                <a:gd name="connsiteY5" fmla="*/ 1396314 h 1454807"/>
                <a:gd name="connsiteX6" fmla="*/ 167109 w 2723878"/>
                <a:gd name="connsiteY6" fmla="*/ 1421381 h 1454807"/>
                <a:gd name="connsiteX7" fmla="*/ 259019 w 2723878"/>
                <a:gd name="connsiteY7" fmla="*/ 1396314 h 1454807"/>
                <a:gd name="connsiteX8" fmla="*/ 292441 w 2723878"/>
                <a:gd name="connsiteY8" fmla="*/ 1404670 h 1454807"/>
                <a:gd name="connsiteX9" fmla="*/ 342573 w 2723878"/>
                <a:gd name="connsiteY9" fmla="*/ 1421381 h 1454807"/>
                <a:gd name="connsiteX10" fmla="*/ 350929 w 2723878"/>
                <a:gd name="connsiteY10" fmla="*/ 1396314 h 1454807"/>
                <a:gd name="connsiteX11" fmla="*/ 451194 w 2723878"/>
                <a:gd name="connsiteY11" fmla="*/ 1371246 h 1454807"/>
                <a:gd name="connsiteX12" fmla="*/ 467905 w 2723878"/>
                <a:gd name="connsiteY12" fmla="*/ 1396314 h 1454807"/>
                <a:gd name="connsiteX13" fmla="*/ 543104 w 2723878"/>
                <a:gd name="connsiteY13" fmla="*/ 1438093 h 1454807"/>
                <a:gd name="connsiteX14" fmla="*/ 618303 w 2723878"/>
                <a:gd name="connsiteY14" fmla="*/ 1413025 h 1454807"/>
                <a:gd name="connsiteX15" fmla="*/ 701858 w 2723878"/>
                <a:gd name="connsiteY15" fmla="*/ 1379602 h 1454807"/>
                <a:gd name="connsiteX16" fmla="*/ 710213 w 2723878"/>
                <a:gd name="connsiteY16" fmla="*/ 1346179 h 1454807"/>
                <a:gd name="connsiteX17" fmla="*/ 726924 w 2723878"/>
                <a:gd name="connsiteY17" fmla="*/ 1137285 h 1454807"/>
                <a:gd name="connsiteX18" fmla="*/ 743635 w 2723878"/>
                <a:gd name="connsiteY18" fmla="*/ 1045371 h 1454807"/>
                <a:gd name="connsiteX19" fmla="*/ 751990 w 2723878"/>
                <a:gd name="connsiteY19" fmla="*/ 1011948 h 1454807"/>
                <a:gd name="connsiteX20" fmla="*/ 760346 w 2723878"/>
                <a:gd name="connsiteY20" fmla="*/ 961814 h 1454807"/>
                <a:gd name="connsiteX21" fmla="*/ 777057 w 2723878"/>
                <a:gd name="connsiteY21" fmla="*/ 903323 h 1454807"/>
                <a:gd name="connsiteX22" fmla="*/ 793768 w 2723878"/>
                <a:gd name="connsiteY22" fmla="*/ 844833 h 1454807"/>
                <a:gd name="connsiteX23" fmla="*/ 802123 w 2723878"/>
                <a:gd name="connsiteY23" fmla="*/ 794698 h 1454807"/>
                <a:gd name="connsiteX24" fmla="*/ 818834 w 2723878"/>
                <a:gd name="connsiteY24" fmla="*/ 744564 h 1454807"/>
                <a:gd name="connsiteX25" fmla="*/ 827190 w 2723878"/>
                <a:gd name="connsiteY25" fmla="*/ 711140 h 1454807"/>
                <a:gd name="connsiteX26" fmla="*/ 835545 w 2723878"/>
                <a:gd name="connsiteY26" fmla="*/ 686073 h 1454807"/>
                <a:gd name="connsiteX27" fmla="*/ 843900 w 2723878"/>
                <a:gd name="connsiteY27" fmla="*/ 644294 h 1454807"/>
                <a:gd name="connsiteX28" fmla="*/ 860611 w 2723878"/>
                <a:gd name="connsiteY28" fmla="*/ 585804 h 1454807"/>
                <a:gd name="connsiteX29" fmla="*/ 868967 w 2723878"/>
                <a:gd name="connsiteY29" fmla="*/ 510602 h 1454807"/>
                <a:gd name="connsiteX30" fmla="*/ 877322 w 2723878"/>
                <a:gd name="connsiteY30" fmla="*/ 485535 h 1454807"/>
                <a:gd name="connsiteX31" fmla="*/ 885678 w 2723878"/>
                <a:gd name="connsiteY31" fmla="*/ 435400 h 1454807"/>
                <a:gd name="connsiteX32" fmla="*/ 894033 w 2723878"/>
                <a:gd name="connsiteY32" fmla="*/ 401977 h 1454807"/>
                <a:gd name="connsiteX33" fmla="*/ 902389 w 2723878"/>
                <a:gd name="connsiteY33" fmla="*/ 326775 h 1454807"/>
                <a:gd name="connsiteX34" fmla="*/ 919100 w 2723878"/>
                <a:gd name="connsiteY34" fmla="*/ 218150 h 1454807"/>
                <a:gd name="connsiteX35" fmla="*/ 927455 w 2723878"/>
                <a:gd name="connsiteY35" fmla="*/ 34323 h 1454807"/>
                <a:gd name="connsiteX36" fmla="*/ 935810 w 2723878"/>
                <a:gd name="connsiteY36" fmla="*/ 900 h 1454807"/>
                <a:gd name="connsiteX37" fmla="*/ 985943 w 2723878"/>
                <a:gd name="connsiteY37" fmla="*/ 17611 h 1454807"/>
                <a:gd name="connsiteX38" fmla="*/ 1011010 w 2723878"/>
                <a:gd name="connsiteY38" fmla="*/ 25967 h 1454807"/>
                <a:gd name="connsiteX39" fmla="*/ 1036076 w 2723878"/>
                <a:gd name="connsiteY39" fmla="*/ 51034 h 1454807"/>
                <a:gd name="connsiteX40" fmla="*/ 1061142 w 2723878"/>
                <a:gd name="connsiteY40" fmla="*/ 109525 h 1454807"/>
                <a:gd name="connsiteX41" fmla="*/ 1086209 w 2723878"/>
                <a:gd name="connsiteY41" fmla="*/ 142948 h 1454807"/>
                <a:gd name="connsiteX42" fmla="*/ 1144697 w 2723878"/>
                <a:gd name="connsiteY42" fmla="*/ 193083 h 1454807"/>
                <a:gd name="connsiteX43" fmla="*/ 1169763 w 2723878"/>
                <a:gd name="connsiteY43" fmla="*/ 234861 h 1454807"/>
                <a:gd name="connsiteX44" fmla="*/ 1211540 w 2723878"/>
                <a:gd name="connsiteY44" fmla="*/ 259929 h 1454807"/>
                <a:gd name="connsiteX45" fmla="*/ 1261673 w 2723878"/>
                <a:gd name="connsiteY45" fmla="*/ 301708 h 1454807"/>
                <a:gd name="connsiteX46" fmla="*/ 1345228 w 2723878"/>
                <a:gd name="connsiteY46" fmla="*/ 326775 h 1454807"/>
                <a:gd name="connsiteX47" fmla="*/ 1370294 w 2723878"/>
                <a:gd name="connsiteY47" fmla="*/ 343486 h 1454807"/>
                <a:gd name="connsiteX48" fmla="*/ 1420427 w 2723878"/>
                <a:gd name="connsiteY48" fmla="*/ 385265 h 1454807"/>
                <a:gd name="connsiteX49" fmla="*/ 1445493 w 2723878"/>
                <a:gd name="connsiteY49" fmla="*/ 393621 h 1454807"/>
                <a:gd name="connsiteX50" fmla="*/ 1470560 w 2723878"/>
                <a:gd name="connsiteY50" fmla="*/ 368554 h 1454807"/>
                <a:gd name="connsiteX51" fmla="*/ 1554114 w 2723878"/>
                <a:gd name="connsiteY51" fmla="*/ 318419 h 1454807"/>
                <a:gd name="connsiteX52" fmla="*/ 1562470 w 2723878"/>
                <a:gd name="connsiteY52" fmla="*/ 293352 h 1454807"/>
                <a:gd name="connsiteX53" fmla="*/ 1629313 w 2723878"/>
                <a:gd name="connsiteY53" fmla="*/ 335131 h 1454807"/>
                <a:gd name="connsiteX54" fmla="*/ 1654380 w 2723878"/>
                <a:gd name="connsiteY54" fmla="*/ 351842 h 1454807"/>
                <a:gd name="connsiteX55" fmla="*/ 1687801 w 2723878"/>
                <a:gd name="connsiteY55" fmla="*/ 393621 h 1454807"/>
                <a:gd name="connsiteX56" fmla="*/ 1696157 w 2723878"/>
                <a:gd name="connsiteY56" fmla="*/ 418688 h 1454807"/>
                <a:gd name="connsiteX57" fmla="*/ 1721223 w 2723878"/>
                <a:gd name="connsiteY57" fmla="*/ 468823 h 1454807"/>
                <a:gd name="connsiteX58" fmla="*/ 1746290 w 2723878"/>
                <a:gd name="connsiteY58" fmla="*/ 502246 h 1454807"/>
                <a:gd name="connsiteX59" fmla="*/ 1763000 w 2723878"/>
                <a:gd name="connsiteY59" fmla="*/ 535669 h 1454807"/>
                <a:gd name="connsiteX60" fmla="*/ 1804778 w 2723878"/>
                <a:gd name="connsiteY60" fmla="*/ 585804 h 1454807"/>
                <a:gd name="connsiteX61" fmla="*/ 1829844 w 2723878"/>
                <a:gd name="connsiteY61" fmla="*/ 602515 h 1454807"/>
                <a:gd name="connsiteX62" fmla="*/ 1871621 w 2723878"/>
                <a:gd name="connsiteY62" fmla="*/ 610871 h 1454807"/>
                <a:gd name="connsiteX63" fmla="*/ 1930109 w 2723878"/>
                <a:gd name="connsiteY63" fmla="*/ 602515 h 1454807"/>
                <a:gd name="connsiteX64" fmla="*/ 1971887 w 2723878"/>
                <a:gd name="connsiteY64" fmla="*/ 635938 h 1454807"/>
                <a:gd name="connsiteX65" fmla="*/ 2005309 w 2723878"/>
                <a:gd name="connsiteY65" fmla="*/ 694429 h 1454807"/>
                <a:gd name="connsiteX66" fmla="*/ 2022019 w 2723878"/>
                <a:gd name="connsiteY66" fmla="*/ 719496 h 1454807"/>
                <a:gd name="connsiteX67" fmla="*/ 2047086 w 2723878"/>
                <a:gd name="connsiteY67" fmla="*/ 736208 h 1454807"/>
                <a:gd name="connsiteX68" fmla="*/ 2088863 w 2723878"/>
                <a:gd name="connsiteY68" fmla="*/ 777987 h 1454807"/>
                <a:gd name="connsiteX69" fmla="*/ 2113929 w 2723878"/>
                <a:gd name="connsiteY69" fmla="*/ 811410 h 1454807"/>
                <a:gd name="connsiteX70" fmla="*/ 2122285 w 2723878"/>
                <a:gd name="connsiteY70" fmla="*/ 836477 h 1454807"/>
                <a:gd name="connsiteX71" fmla="*/ 2172418 w 2723878"/>
                <a:gd name="connsiteY71" fmla="*/ 894967 h 1454807"/>
                <a:gd name="connsiteX72" fmla="*/ 2230906 w 2723878"/>
                <a:gd name="connsiteY72" fmla="*/ 936746 h 1454807"/>
                <a:gd name="connsiteX73" fmla="*/ 2255972 w 2723878"/>
                <a:gd name="connsiteY73" fmla="*/ 970169 h 1454807"/>
                <a:gd name="connsiteX74" fmla="*/ 2281039 w 2723878"/>
                <a:gd name="connsiteY74" fmla="*/ 986881 h 1454807"/>
                <a:gd name="connsiteX75" fmla="*/ 2339527 w 2723878"/>
                <a:gd name="connsiteY75" fmla="*/ 1045371 h 1454807"/>
                <a:gd name="connsiteX76" fmla="*/ 2398015 w 2723878"/>
                <a:gd name="connsiteY76" fmla="*/ 1112217 h 1454807"/>
                <a:gd name="connsiteX77" fmla="*/ 2531702 w 2723878"/>
                <a:gd name="connsiteY77" fmla="*/ 1170708 h 1454807"/>
                <a:gd name="connsiteX78" fmla="*/ 2548413 w 2723878"/>
                <a:gd name="connsiteY78" fmla="*/ 1195775 h 1454807"/>
                <a:gd name="connsiteX79" fmla="*/ 2623612 w 2723878"/>
                <a:gd name="connsiteY79" fmla="*/ 1229198 h 1454807"/>
                <a:gd name="connsiteX80" fmla="*/ 2648679 w 2723878"/>
                <a:gd name="connsiteY80" fmla="*/ 1237554 h 1454807"/>
                <a:gd name="connsiteX81" fmla="*/ 2723878 w 2723878"/>
                <a:gd name="connsiteY81" fmla="*/ 1262621 h 145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723878" h="1454807">
                  <a:moveTo>
                    <a:pt x="0" y="1379602"/>
                  </a:moveTo>
                  <a:cubicBezTo>
                    <a:pt x="5570" y="1393528"/>
                    <a:pt x="4231" y="1413061"/>
                    <a:pt x="16711" y="1421381"/>
                  </a:cubicBezTo>
                  <a:cubicBezTo>
                    <a:pt x="44052" y="1439609"/>
                    <a:pt x="57599" y="1397202"/>
                    <a:pt x="66843" y="1387958"/>
                  </a:cubicBezTo>
                  <a:cubicBezTo>
                    <a:pt x="73944" y="1380857"/>
                    <a:pt x="83554" y="1376817"/>
                    <a:pt x="91910" y="1371246"/>
                  </a:cubicBezTo>
                  <a:cubicBezTo>
                    <a:pt x="100265" y="1376817"/>
                    <a:pt x="107994" y="1383467"/>
                    <a:pt x="116976" y="1387958"/>
                  </a:cubicBezTo>
                  <a:cubicBezTo>
                    <a:pt x="124853" y="1391897"/>
                    <a:pt x="134714" y="1391428"/>
                    <a:pt x="142042" y="1396314"/>
                  </a:cubicBezTo>
                  <a:cubicBezTo>
                    <a:pt x="151874" y="1402869"/>
                    <a:pt x="158753" y="1413025"/>
                    <a:pt x="167109" y="1421381"/>
                  </a:cubicBezTo>
                  <a:cubicBezTo>
                    <a:pt x="194692" y="1412186"/>
                    <a:pt x="233885" y="1398408"/>
                    <a:pt x="259019" y="1396314"/>
                  </a:cubicBezTo>
                  <a:cubicBezTo>
                    <a:pt x="270463" y="1395360"/>
                    <a:pt x="281300" y="1401885"/>
                    <a:pt x="292441" y="1404670"/>
                  </a:cubicBezTo>
                  <a:cubicBezTo>
                    <a:pt x="314133" y="1469751"/>
                    <a:pt x="296695" y="1467260"/>
                    <a:pt x="342573" y="1421381"/>
                  </a:cubicBezTo>
                  <a:cubicBezTo>
                    <a:pt x="345358" y="1413025"/>
                    <a:pt x="345427" y="1403192"/>
                    <a:pt x="350929" y="1396314"/>
                  </a:cubicBezTo>
                  <a:cubicBezTo>
                    <a:pt x="373394" y="1368232"/>
                    <a:pt x="425249" y="1374129"/>
                    <a:pt x="451194" y="1371246"/>
                  </a:cubicBezTo>
                  <a:cubicBezTo>
                    <a:pt x="456764" y="1379602"/>
                    <a:pt x="460347" y="1389701"/>
                    <a:pt x="467905" y="1396314"/>
                  </a:cubicBezTo>
                  <a:cubicBezTo>
                    <a:pt x="503264" y="1427255"/>
                    <a:pt x="508677" y="1426616"/>
                    <a:pt x="543104" y="1438093"/>
                  </a:cubicBezTo>
                  <a:cubicBezTo>
                    <a:pt x="600565" y="1399785"/>
                    <a:pt x="574183" y="1398319"/>
                    <a:pt x="618303" y="1413025"/>
                  </a:cubicBezTo>
                  <a:cubicBezTo>
                    <a:pt x="658163" y="1407331"/>
                    <a:pt x="681062" y="1415997"/>
                    <a:pt x="701858" y="1379602"/>
                  </a:cubicBezTo>
                  <a:cubicBezTo>
                    <a:pt x="707555" y="1369631"/>
                    <a:pt x="707428" y="1357320"/>
                    <a:pt x="710213" y="1346179"/>
                  </a:cubicBezTo>
                  <a:cubicBezTo>
                    <a:pt x="715783" y="1276548"/>
                    <a:pt x="715440" y="1206188"/>
                    <a:pt x="726924" y="1137285"/>
                  </a:cubicBezTo>
                  <a:cubicBezTo>
                    <a:pt x="732969" y="1101015"/>
                    <a:pt x="735852" y="1080398"/>
                    <a:pt x="743635" y="1045371"/>
                  </a:cubicBezTo>
                  <a:cubicBezTo>
                    <a:pt x="746126" y="1034161"/>
                    <a:pt x="749738" y="1023209"/>
                    <a:pt x="751990" y="1011948"/>
                  </a:cubicBezTo>
                  <a:cubicBezTo>
                    <a:pt x="755312" y="995335"/>
                    <a:pt x="757024" y="978427"/>
                    <a:pt x="760346" y="961814"/>
                  </a:cubicBezTo>
                  <a:cubicBezTo>
                    <a:pt x="769056" y="918263"/>
                    <a:pt x="766436" y="940500"/>
                    <a:pt x="777057" y="903323"/>
                  </a:cubicBezTo>
                  <a:cubicBezTo>
                    <a:pt x="798038" y="829887"/>
                    <a:pt x="773735" y="904929"/>
                    <a:pt x="793768" y="844833"/>
                  </a:cubicBezTo>
                  <a:cubicBezTo>
                    <a:pt x="796553" y="828121"/>
                    <a:pt x="798014" y="811134"/>
                    <a:pt x="802123" y="794698"/>
                  </a:cubicBezTo>
                  <a:cubicBezTo>
                    <a:pt x="806395" y="777609"/>
                    <a:pt x="814562" y="761653"/>
                    <a:pt x="818834" y="744564"/>
                  </a:cubicBezTo>
                  <a:cubicBezTo>
                    <a:pt x="821619" y="733423"/>
                    <a:pt x="824035" y="722182"/>
                    <a:pt x="827190" y="711140"/>
                  </a:cubicBezTo>
                  <a:cubicBezTo>
                    <a:pt x="829610" y="702671"/>
                    <a:pt x="833409" y="694618"/>
                    <a:pt x="835545" y="686073"/>
                  </a:cubicBezTo>
                  <a:cubicBezTo>
                    <a:pt x="838989" y="672295"/>
                    <a:pt x="840819" y="658158"/>
                    <a:pt x="843900" y="644294"/>
                  </a:cubicBezTo>
                  <a:cubicBezTo>
                    <a:pt x="850893" y="612826"/>
                    <a:pt x="851309" y="613713"/>
                    <a:pt x="860611" y="585804"/>
                  </a:cubicBezTo>
                  <a:cubicBezTo>
                    <a:pt x="863396" y="560737"/>
                    <a:pt x="864821" y="535480"/>
                    <a:pt x="868967" y="510602"/>
                  </a:cubicBezTo>
                  <a:cubicBezTo>
                    <a:pt x="870415" y="501914"/>
                    <a:pt x="875411" y="494133"/>
                    <a:pt x="877322" y="485535"/>
                  </a:cubicBezTo>
                  <a:cubicBezTo>
                    <a:pt x="880997" y="468996"/>
                    <a:pt x="882355" y="452013"/>
                    <a:pt x="885678" y="435400"/>
                  </a:cubicBezTo>
                  <a:cubicBezTo>
                    <a:pt x="887930" y="424139"/>
                    <a:pt x="891248" y="413118"/>
                    <a:pt x="894033" y="401977"/>
                  </a:cubicBezTo>
                  <a:cubicBezTo>
                    <a:pt x="896818" y="376910"/>
                    <a:pt x="899261" y="351802"/>
                    <a:pt x="902389" y="326775"/>
                  </a:cubicBezTo>
                  <a:cubicBezTo>
                    <a:pt x="907767" y="283747"/>
                    <a:pt x="912128" y="259982"/>
                    <a:pt x="919100" y="218150"/>
                  </a:cubicBezTo>
                  <a:cubicBezTo>
                    <a:pt x="921885" y="156874"/>
                    <a:pt x="922751" y="95481"/>
                    <a:pt x="927455" y="34323"/>
                  </a:cubicBezTo>
                  <a:cubicBezTo>
                    <a:pt x="928336" y="22873"/>
                    <a:pt x="924768" y="4055"/>
                    <a:pt x="935810" y="900"/>
                  </a:cubicBezTo>
                  <a:cubicBezTo>
                    <a:pt x="952747" y="-3940"/>
                    <a:pt x="969232" y="12041"/>
                    <a:pt x="985943" y="17611"/>
                  </a:cubicBezTo>
                  <a:lnTo>
                    <a:pt x="1011010" y="25967"/>
                  </a:lnTo>
                  <a:cubicBezTo>
                    <a:pt x="1019365" y="34323"/>
                    <a:pt x="1029208" y="41418"/>
                    <a:pt x="1036076" y="51034"/>
                  </a:cubicBezTo>
                  <a:cubicBezTo>
                    <a:pt x="1083431" y="117334"/>
                    <a:pt x="1029966" y="54965"/>
                    <a:pt x="1061142" y="109525"/>
                  </a:cubicBezTo>
                  <a:cubicBezTo>
                    <a:pt x="1068051" y="121616"/>
                    <a:pt x="1076362" y="133101"/>
                    <a:pt x="1086209" y="142948"/>
                  </a:cubicBezTo>
                  <a:cubicBezTo>
                    <a:pt x="1143095" y="199835"/>
                    <a:pt x="1074818" y="103235"/>
                    <a:pt x="1144697" y="193083"/>
                  </a:cubicBezTo>
                  <a:cubicBezTo>
                    <a:pt x="1154667" y="205902"/>
                    <a:pt x="1158280" y="223377"/>
                    <a:pt x="1169763" y="234861"/>
                  </a:cubicBezTo>
                  <a:cubicBezTo>
                    <a:pt x="1181246" y="246345"/>
                    <a:pt x="1198548" y="250185"/>
                    <a:pt x="1211540" y="259929"/>
                  </a:cubicBezTo>
                  <a:cubicBezTo>
                    <a:pt x="1240154" y="281390"/>
                    <a:pt x="1229796" y="287540"/>
                    <a:pt x="1261673" y="301708"/>
                  </a:cubicBezTo>
                  <a:cubicBezTo>
                    <a:pt x="1287823" y="313331"/>
                    <a:pt x="1317455" y="319831"/>
                    <a:pt x="1345228" y="326775"/>
                  </a:cubicBezTo>
                  <a:cubicBezTo>
                    <a:pt x="1353583" y="332345"/>
                    <a:pt x="1362580" y="337057"/>
                    <a:pt x="1370294" y="343486"/>
                  </a:cubicBezTo>
                  <a:cubicBezTo>
                    <a:pt x="1398018" y="366590"/>
                    <a:pt x="1389304" y="369703"/>
                    <a:pt x="1420427" y="385265"/>
                  </a:cubicBezTo>
                  <a:cubicBezTo>
                    <a:pt x="1428305" y="389204"/>
                    <a:pt x="1437138" y="390836"/>
                    <a:pt x="1445493" y="393621"/>
                  </a:cubicBezTo>
                  <a:cubicBezTo>
                    <a:pt x="1453849" y="385265"/>
                    <a:pt x="1461233" y="375809"/>
                    <a:pt x="1470560" y="368554"/>
                  </a:cubicBezTo>
                  <a:cubicBezTo>
                    <a:pt x="1506859" y="340321"/>
                    <a:pt x="1517735" y="336610"/>
                    <a:pt x="1554114" y="318419"/>
                  </a:cubicBezTo>
                  <a:cubicBezTo>
                    <a:pt x="1556899" y="310063"/>
                    <a:pt x="1553730" y="294445"/>
                    <a:pt x="1562470" y="293352"/>
                  </a:cubicBezTo>
                  <a:cubicBezTo>
                    <a:pt x="1652696" y="282073"/>
                    <a:pt x="1604439" y="304037"/>
                    <a:pt x="1629313" y="335131"/>
                  </a:cubicBezTo>
                  <a:cubicBezTo>
                    <a:pt x="1635586" y="342973"/>
                    <a:pt x="1646024" y="346272"/>
                    <a:pt x="1654380" y="351842"/>
                  </a:cubicBezTo>
                  <a:cubicBezTo>
                    <a:pt x="1675380" y="414848"/>
                    <a:pt x="1644610" y="339632"/>
                    <a:pt x="1687801" y="393621"/>
                  </a:cubicBezTo>
                  <a:cubicBezTo>
                    <a:pt x="1693303" y="400499"/>
                    <a:pt x="1692580" y="410639"/>
                    <a:pt x="1696157" y="418688"/>
                  </a:cubicBezTo>
                  <a:cubicBezTo>
                    <a:pt x="1703745" y="435762"/>
                    <a:pt x="1711610" y="452801"/>
                    <a:pt x="1721223" y="468823"/>
                  </a:cubicBezTo>
                  <a:cubicBezTo>
                    <a:pt x="1728388" y="480765"/>
                    <a:pt x="1738909" y="490436"/>
                    <a:pt x="1746290" y="502246"/>
                  </a:cubicBezTo>
                  <a:cubicBezTo>
                    <a:pt x="1752891" y="512809"/>
                    <a:pt x="1756821" y="524854"/>
                    <a:pt x="1763000" y="535669"/>
                  </a:cubicBezTo>
                  <a:cubicBezTo>
                    <a:pt x="1774951" y="556584"/>
                    <a:pt x="1785924" y="570092"/>
                    <a:pt x="1804778" y="585804"/>
                  </a:cubicBezTo>
                  <a:cubicBezTo>
                    <a:pt x="1812492" y="592233"/>
                    <a:pt x="1820441" y="598989"/>
                    <a:pt x="1829844" y="602515"/>
                  </a:cubicBezTo>
                  <a:cubicBezTo>
                    <a:pt x="1843141" y="607502"/>
                    <a:pt x="1857695" y="608086"/>
                    <a:pt x="1871621" y="610871"/>
                  </a:cubicBezTo>
                  <a:cubicBezTo>
                    <a:pt x="1891117" y="608086"/>
                    <a:pt x="1911003" y="597738"/>
                    <a:pt x="1930109" y="602515"/>
                  </a:cubicBezTo>
                  <a:cubicBezTo>
                    <a:pt x="1947411" y="606840"/>
                    <a:pt x="1959277" y="623327"/>
                    <a:pt x="1971887" y="635938"/>
                  </a:cubicBezTo>
                  <a:cubicBezTo>
                    <a:pt x="1985457" y="649508"/>
                    <a:pt x="1996573" y="679140"/>
                    <a:pt x="2005309" y="694429"/>
                  </a:cubicBezTo>
                  <a:cubicBezTo>
                    <a:pt x="2010291" y="703148"/>
                    <a:pt x="2014918" y="712395"/>
                    <a:pt x="2022019" y="719496"/>
                  </a:cubicBezTo>
                  <a:cubicBezTo>
                    <a:pt x="2029120" y="726597"/>
                    <a:pt x="2038730" y="730637"/>
                    <a:pt x="2047086" y="736208"/>
                  </a:cubicBezTo>
                  <a:cubicBezTo>
                    <a:pt x="2091650" y="803056"/>
                    <a:pt x="2033159" y="722280"/>
                    <a:pt x="2088863" y="777987"/>
                  </a:cubicBezTo>
                  <a:cubicBezTo>
                    <a:pt x="2098710" y="787834"/>
                    <a:pt x="2105574" y="800269"/>
                    <a:pt x="2113929" y="811410"/>
                  </a:cubicBezTo>
                  <a:cubicBezTo>
                    <a:pt x="2116714" y="819766"/>
                    <a:pt x="2118346" y="828599"/>
                    <a:pt x="2122285" y="836477"/>
                  </a:cubicBezTo>
                  <a:cubicBezTo>
                    <a:pt x="2132390" y="856687"/>
                    <a:pt x="2155971" y="882631"/>
                    <a:pt x="2172418" y="894967"/>
                  </a:cubicBezTo>
                  <a:cubicBezTo>
                    <a:pt x="2228517" y="937044"/>
                    <a:pt x="2185544" y="883822"/>
                    <a:pt x="2230906" y="936746"/>
                  </a:cubicBezTo>
                  <a:cubicBezTo>
                    <a:pt x="2239969" y="947320"/>
                    <a:pt x="2246125" y="960322"/>
                    <a:pt x="2255972" y="970169"/>
                  </a:cubicBezTo>
                  <a:cubicBezTo>
                    <a:pt x="2263073" y="977270"/>
                    <a:pt x="2273575" y="980163"/>
                    <a:pt x="2281039" y="986881"/>
                  </a:cubicBezTo>
                  <a:cubicBezTo>
                    <a:pt x="2301533" y="1005326"/>
                    <a:pt x="2322303" y="1023841"/>
                    <a:pt x="2339527" y="1045371"/>
                  </a:cubicBezTo>
                  <a:cubicBezTo>
                    <a:pt x="2345337" y="1052634"/>
                    <a:pt x="2383524" y="1103522"/>
                    <a:pt x="2398015" y="1112217"/>
                  </a:cubicBezTo>
                  <a:cubicBezTo>
                    <a:pt x="2476970" y="1159592"/>
                    <a:pt x="2471734" y="1155715"/>
                    <a:pt x="2531702" y="1170708"/>
                  </a:cubicBezTo>
                  <a:cubicBezTo>
                    <a:pt x="2537272" y="1179064"/>
                    <a:pt x="2541312" y="1188674"/>
                    <a:pt x="2548413" y="1195775"/>
                  </a:cubicBezTo>
                  <a:cubicBezTo>
                    <a:pt x="2568276" y="1215639"/>
                    <a:pt x="2598787" y="1220923"/>
                    <a:pt x="2623612" y="1229198"/>
                  </a:cubicBezTo>
                  <a:cubicBezTo>
                    <a:pt x="2631968" y="1231983"/>
                    <a:pt x="2639939" y="1236461"/>
                    <a:pt x="2648679" y="1237554"/>
                  </a:cubicBezTo>
                  <a:cubicBezTo>
                    <a:pt x="2721702" y="1246683"/>
                    <a:pt x="2705480" y="1225826"/>
                    <a:pt x="2723878" y="1262621"/>
                  </a:cubicBezTo>
                </a:path>
              </a:pathLst>
            </a:cu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直線コネクタ 14"/>
            <p:cNvCxnSpPr>
              <a:stCxn id="13" idx="1"/>
            </p:cNvCxnSpPr>
            <p:nvPr/>
          </p:nvCxnSpPr>
          <p:spPr>
            <a:xfrm flipV="1">
              <a:off x="6266591" y="4996752"/>
              <a:ext cx="2707167" cy="25067"/>
            </a:xfrm>
            <a:prstGeom prst="line">
              <a:avLst/>
            </a:prstGeom>
            <a:ln w="12700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>
              <a:stCxn id="13" idx="36"/>
            </p:cNvCxnSpPr>
            <p:nvPr/>
          </p:nvCxnSpPr>
          <p:spPr>
            <a:xfrm flipH="1">
              <a:off x="6826406" y="3601338"/>
              <a:ext cx="359284" cy="2063876"/>
            </a:xfrm>
            <a:prstGeom prst="line">
              <a:avLst/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/>
            <p:nvPr/>
          </p:nvCxnSpPr>
          <p:spPr>
            <a:xfrm>
              <a:off x="6893250" y="3887388"/>
              <a:ext cx="1" cy="867050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フリーフォーム 26"/>
            <p:cNvSpPr/>
            <p:nvPr/>
          </p:nvSpPr>
          <p:spPr>
            <a:xfrm>
              <a:off x="6965282" y="3624966"/>
              <a:ext cx="1356014" cy="1369285"/>
            </a:xfrm>
            <a:custGeom>
              <a:avLst/>
              <a:gdLst>
                <a:gd name="connsiteX0" fmla="*/ 0 w 1356014"/>
                <a:gd name="connsiteY0" fmla="*/ 1369285 h 1369285"/>
                <a:gd name="connsiteX1" fmla="*/ 1356014 w 1356014"/>
                <a:gd name="connsiteY1" fmla="*/ 1356055 h 1369285"/>
                <a:gd name="connsiteX2" fmla="*/ 1356014 w 1356014"/>
                <a:gd name="connsiteY2" fmla="*/ 740870 h 1369285"/>
                <a:gd name="connsiteX3" fmla="*/ 1303097 w 1356014"/>
                <a:gd name="connsiteY3" fmla="*/ 694565 h 1369285"/>
                <a:gd name="connsiteX4" fmla="*/ 1230335 w 1356014"/>
                <a:gd name="connsiteY4" fmla="*/ 575497 h 1369285"/>
                <a:gd name="connsiteX5" fmla="*/ 1150959 w 1356014"/>
                <a:gd name="connsiteY5" fmla="*/ 595342 h 1369285"/>
                <a:gd name="connsiteX6" fmla="*/ 1071582 w 1356014"/>
                <a:gd name="connsiteY6" fmla="*/ 568882 h 1369285"/>
                <a:gd name="connsiteX7" fmla="*/ 972362 w 1356014"/>
                <a:gd name="connsiteY7" fmla="*/ 363820 h 1369285"/>
                <a:gd name="connsiteX8" fmla="*/ 899600 w 1356014"/>
                <a:gd name="connsiteY8" fmla="*/ 304286 h 1369285"/>
                <a:gd name="connsiteX9" fmla="*/ 899600 w 1356014"/>
                <a:gd name="connsiteY9" fmla="*/ 304286 h 1369285"/>
                <a:gd name="connsiteX10" fmla="*/ 747462 w 1356014"/>
                <a:gd name="connsiteY10" fmla="*/ 370435 h 1369285"/>
                <a:gd name="connsiteX11" fmla="*/ 641626 w 1356014"/>
                <a:gd name="connsiteY11" fmla="*/ 330746 h 1369285"/>
                <a:gd name="connsiteX12" fmla="*/ 542406 w 1356014"/>
                <a:gd name="connsiteY12" fmla="*/ 291056 h 1369285"/>
                <a:gd name="connsiteX13" fmla="*/ 449800 w 1356014"/>
                <a:gd name="connsiteY13" fmla="*/ 211677 h 1369285"/>
                <a:gd name="connsiteX14" fmla="*/ 403497 w 1356014"/>
                <a:gd name="connsiteY14" fmla="*/ 145528 h 1369285"/>
                <a:gd name="connsiteX15" fmla="*/ 324121 w 1356014"/>
                <a:gd name="connsiteY15" fmla="*/ 52920 h 1369285"/>
                <a:gd name="connsiteX16" fmla="*/ 251359 w 1356014"/>
                <a:gd name="connsiteY16" fmla="*/ 0 h 1369285"/>
                <a:gd name="connsiteX17" fmla="*/ 251359 w 1356014"/>
                <a:gd name="connsiteY17" fmla="*/ 0 h 1369285"/>
                <a:gd name="connsiteX18" fmla="*/ 251359 w 1356014"/>
                <a:gd name="connsiteY18" fmla="*/ 0 h 1369285"/>
                <a:gd name="connsiteX19" fmla="*/ 231515 w 1356014"/>
                <a:gd name="connsiteY19" fmla="*/ 238137 h 1369285"/>
                <a:gd name="connsiteX20" fmla="*/ 191827 w 1356014"/>
                <a:gd name="connsiteY20" fmla="*/ 463044 h 1369285"/>
                <a:gd name="connsiteX21" fmla="*/ 79377 w 1356014"/>
                <a:gd name="connsiteY21" fmla="*/ 840093 h 1369285"/>
                <a:gd name="connsiteX22" fmla="*/ 46303 w 1356014"/>
                <a:gd name="connsiteY22" fmla="*/ 1124534 h 1369285"/>
                <a:gd name="connsiteX23" fmla="*/ 0 w 1356014"/>
                <a:gd name="connsiteY23" fmla="*/ 1369285 h 1369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56014" h="1369285">
                  <a:moveTo>
                    <a:pt x="0" y="1369285"/>
                  </a:moveTo>
                  <a:lnTo>
                    <a:pt x="1356014" y="1356055"/>
                  </a:lnTo>
                  <a:lnTo>
                    <a:pt x="1356014" y="740870"/>
                  </a:lnTo>
                  <a:lnTo>
                    <a:pt x="1303097" y="694565"/>
                  </a:lnTo>
                  <a:lnTo>
                    <a:pt x="1230335" y="575497"/>
                  </a:lnTo>
                  <a:lnTo>
                    <a:pt x="1150959" y="595342"/>
                  </a:lnTo>
                  <a:lnTo>
                    <a:pt x="1071582" y="568882"/>
                  </a:lnTo>
                  <a:lnTo>
                    <a:pt x="972362" y="363820"/>
                  </a:lnTo>
                  <a:lnTo>
                    <a:pt x="899600" y="304286"/>
                  </a:lnTo>
                  <a:lnTo>
                    <a:pt x="899600" y="304286"/>
                  </a:lnTo>
                  <a:lnTo>
                    <a:pt x="747462" y="370435"/>
                  </a:lnTo>
                  <a:lnTo>
                    <a:pt x="641626" y="330746"/>
                  </a:lnTo>
                  <a:lnTo>
                    <a:pt x="542406" y="291056"/>
                  </a:lnTo>
                  <a:lnTo>
                    <a:pt x="449800" y="211677"/>
                  </a:lnTo>
                  <a:lnTo>
                    <a:pt x="403497" y="145528"/>
                  </a:lnTo>
                  <a:lnTo>
                    <a:pt x="324121" y="52920"/>
                  </a:lnTo>
                  <a:lnTo>
                    <a:pt x="251359" y="0"/>
                  </a:lnTo>
                  <a:lnTo>
                    <a:pt x="251359" y="0"/>
                  </a:lnTo>
                  <a:lnTo>
                    <a:pt x="251359" y="0"/>
                  </a:lnTo>
                  <a:lnTo>
                    <a:pt x="231515" y="238137"/>
                  </a:lnTo>
                  <a:lnTo>
                    <a:pt x="191827" y="463044"/>
                  </a:lnTo>
                  <a:lnTo>
                    <a:pt x="79377" y="840093"/>
                  </a:lnTo>
                  <a:lnTo>
                    <a:pt x="46303" y="1124534"/>
                  </a:lnTo>
                  <a:lnTo>
                    <a:pt x="0" y="1369285"/>
                  </a:lnTo>
                  <a:close/>
                </a:path>
              </a:pathLst>
            </a:custGeom>
            <a:pattFill prst="ltVert">
              <a:fgClr>
                <a:srgbClr val="FF6600"/>
              </a:fgClr>
              <a:bgClr>
                <a:prstClr val="white"/>
              </a:bgClr>
            </a:patt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3" name="図形グループ 32"/>
          <p:cNvGrpSpPr/>
          <p:nvPr/>
        </p:nvGrpSpPr>
        <p:grpSpPr>
          <a:xfrm>
            <a:off x="4541987" y="1526487"/>
            <a:ext cx="2025187" cy="1316886"/>
            <a:chOff x="5373704" y="1358462"/>
            <a:chExt cx="2025187" cy="1316886"/>
          </a:xfrm>
        </p:grpSpPr>
        <p:cxnSp>
          <p:nvCxnSpPr>
            <p:cNvPr id="10" name="直線矢印コネクタ 9"/>
            <p:cNvCxnSpPr/>
            <p:nvPr/>
          </p:nvCxnSpPr>
          <p:spPr>
            <a:xfrm flipV="1">
              <a:off x="5373704" y="2430139"/>
              <a:ext cx="1944011" cy="9379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フリーフォーム 18"/>
            <p:cNvSpPr/>
            <p:nvPr/>
          </p:nvSpPr>
          <p:spPr>
            <a:xfrm>
              <a:off x="6299270" y="1358462"/>
              <a:ext cx="628669" cy="1055906"/>
            </a:xfrm>
            <a:custGeom>
              <a:avLst/>
              <a:gdLst>
                <a:gd name="connsiteX0" fmla="*/ 0 w 628669"/>
                <a:gd name="connsiteY0" fmla="*/ 1055906 h 1055906"/>
                <a:gd name="connsiteX1" fmla="*/ 75440 w 628669"/>
                <a:gd name="connsiteY1" fmla="*/ 552913 h 1055906"/>
                <a:gd name="connsiteX2" fmla="*/ 213748 w 628669"/>
                <a:gd name="connsiteY2" fmla="*/ 100219 h 1055906"/>
                <a:gd name="connsiteX3" fmla="*/ 339481 w 628669"/>
                <a:gd name="connsiteY3" fmla="*/ 12195 h 1055906"/>
                <a:gd name="connsiteX4" fmla="*/ 515509 w 628669"/>
                <a:gd name="connsiteY4" fmla="*/ 288841 h 1055906"/>
                <a:gd name="connsiteX5" fmla="*/ 628669 w 628669"/>
                <a:gd name="connsiteY5" fmla="*/ 754110 h 105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8669" h="1055906">
                  <a:moveTo>
                    <a:pt x="0" y="1055906"/>
                  </a:moveTo>
                  <a:cubicBezTo>
                    <a:pt x="19907" y="884050"/>
                    <a:pt x="39815" y="712194"/>
                    <a:pt x="75440" y="552913"/>
                  </a:cubicBezTo>
                  <a:cubicBezTo>
                    <a:pt x="111065" y="393632"/>
                    <a:pt x="169741" y="190339"/>
                    <a:pt x="213748" y="100219"/>
                  </a:cubicBezTo>
                  <a:cubicBezTo>
                    <a:pt x="257755" y="10099"/>
                    <a:pt x="289188" y="-19242"/>
                    <a:pt x="339481" y="12195"/>
                  </a:cubicBezTo>
                  <a:cubicBezTo>
                    <a:pt x="389774" y="43632"/>
                    <a:pt x="467311" y="165189"/>
                    <a:pt x="515509" y="288841"/>
                  </a:cubicBezTo>
                  <a:cubicBezTo>
                    <a:pt x="563707" y="412493"/>
                    <a:pt x="628669" y="754110"/>
                    <a:pt x="628669" y="754110"/>
                  </a:cubicBezTo>
                </a:path>
              </a:pathLst>
            </a:custGeom>
            <a:ln w="19050" cmpd="sng">
              <a:solidFill>
                <a:srgbClr val="0000FF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6927939" y="1444532"/>
              <a:ext cx="470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>
                  <a:solidFill>
                    <a:srgbClr val="0000FF"/>
                  </a:solidFill>
                </a:rPr>
                <a:t>e</a:t>
              </a:r>
              <a:r>
                <a:rPr kumimoji="1" lang="en-US" altLang="ja-JP" b="1" dirty="0" smtClean="0">
                  <a:solidFill>
                    <a:srgbClr val="0000FF"/>
                  </a:solidFill>
                </a:rPr>
                <a:t>+</a:t>
              </a:r>
              <a:endParaRPr kumimoji="1" lang="ja-JP" alt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21" name="フリーフォーム 20"/>
            <p:cNvSpPr/>
            <p:nvPr/>
          </p:nvSpPr>
          <p:spPr>
            <a:xfrm>
              <a:off x="6311843" y="2200596"/>
              <a:ext cx="201175" cy="238922"/>
            </a:xfrm>
            <a:custGeom>
              <a:avLst/>
              <a:gdLst>
                <a:gd name="connsiteX0" fmla="*/ 0 w 201175"/>
                <a:gd name="connsiteY0" fmla="*/ 0 h 238922"/>
                <a:gd name="connsiteX1" fmla="*/ 138308 w 201175"/>
                <a:gd name="connsiteY1" fmla="*/ 62874 h 238922"/>
                <a:gd name="connsiteX2" fmla="*/ 188601 w 201175"/>
                <a:gd name="connsiteY2" fmla="*/ 163473 h 238922"/>
                <a:gd name="connsiteX3" fmla="*/ 201175 w 201175"/>
                <a:gd name="connsiteY3" fmla="*/ 238922 h 238922"/>
                <a:gd name="connsiteX4" fmla="*/ 201175 w 201175"/>
                <a:gd name="connsiteY4" fmla="*/ 238922 h 238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175" h="238922">
                  <a:moveTo>
                    <a:pt x="0" y="0"/>
                  </a:moveTo>
                  <a:cubicBezTo>
                    <a:pt x="53437" y="17814"/>
                    <a:pt x="106875" y="35629"/>
                    <a:pt x="138308" y="62874"/>
                  </a:cubicBezTo>
                  <a:cubicBezTo>
                    <a:pt x="169742" y="90120"/>
                    <a:pt x="178123" y="134132"/>
                    <a:pt x="188601" y="163473"/>
                  </a:cubicBezTo>
                  <a:cubicBezTo>
                    <a:pt x="199079" y="192814"/>
                    <a:pt x="201175" y="238922"/>
                    <a:pt x="201175" y="238922"/>
                  </a:cubicBezTo>
                  <a:lnTo>
                    <a:pt x="201175" y="238922"/>
                  </a:lnTo>
                </a:path>
              </a:pathLst>
            </a:custGeom>
            <a:ln w="19050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6406435" y="201593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008000"/>
                  </a:solidFill>
                </a:rPr>
                <a:t>θ</a:t>
              </a:r>
              <a:endParaRPr kumimoji="1" lang="ja-JP" altLang="en-US" b="1" dirty="0">
                <a:solidFill>
                  <a:srgbClr val="008000"/>
                </a:solidFill>
              </a:endParaRPr>
            </a:p>
          </p:txBody>
        </p:sp>
        <p:cxnSp>
          <p:nvCxnSpPr>
            <p:cNvPr id="28" name="直線コネクタ 27"/>
            <p:cNvCxnSpPr/>
            <p:nvPr/>
          </p:nvCxnSpPr>
          <p:spPr>
            <a:xfrm>
              <a:off x="5698458" y="2184930"/>
              <a:ext cx="1201623" cy="490418"/>
            </a:xfrm>
            <a:prstGeom prst="line">
              <a:avLst/>
            </a:prstGeom>
            <a:ln w="190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テキスト ボックス 31"/>
          <p:cNvSpPr txBox="1"/>
          <p:nvPr/>
        </p:nvSpPr>
        <p:spPr>
          <a:xfrm>
            <a:off x="7443449" y="24143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◉</a:t>
            </a:r>
            <a:endParaRPr kumimoji="1" lang="ja-JP" altLang="en-US" dirty="0"/>
          </a:p>
        </p:txBody>
      </p:sp>
      <p:sp>
        <p:nvSpPr>
          <p:cNvPr id="36" name="フリーフォーム 35"/>
          <p:cNvSpPr/>
          <p:nvPr/>
        </p:nvSpPr>
        <p:spPr>
          <a:xfrm>
            <a:off x="7606903" y="1647303"/>
            <a:ext cx="817270" cy="917963"/>
          </a:xfrm>
          <a:custGeom>
            <a:avLst/>
            <a:gdLst>
              <a:gd name="connsiteX0" fmla="*/ 0 w 817270"/>
              <a:gd name="connsiteY0" fmla="*/ 917963 h 917963"/>
              <a:gd name="connsiteX1" fmla="*/ 163454 w 817270"/>
              <a:gd name="connsiteY1" fmla="*/ 477844 h 917963"/>
              <a:gd name="connsiteX2" fmla="*/ 465215 w 817270"/>
              <a:gd name="connsiteY2" fmla="*/ 163473 h 917963"/>
              <a:gd name="connsiteX3" fmla="*/ 817270 w 817270"/>
              <a:gd name="connsiteY3" fmla="*/ 0 h 917963"/>
              <a:gd name="connsiteX4" fmla="*/ 817270 w 817270"/>
              <a:gd name="connsiteY4" fmla="*/ 0 h 91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270" h="917963">
                <a:moveTo>
                  <a:pt x="0" y="917963"/>
                </a:moveTo>
                <a:cubicBezTo>
                  <a:pt x="42959" y="760777"/>
                  <a:pt x="85918" y="603592"/>
                  <a:pt x="163454" y="477844"/>
                </a:cubicBezTo>
                <a:cubicBezTo>
                  <a:pt x="240990" y="352096"/>
                  <a:pt x="356246" y="243114"/>
                  <a:pt x="465215" y="163473"/>
                </a:cubicBezTo>
                <a:cubicBezTo>
                  <a:pt x="574184" y="83832"/>
                  <a:pt x="817270" y="0"/>
                  <a:pt x="817270" y="0"/>
                </a:cubicBezTo>
                <a:lnTo>
                  <a:pt x="817270" y="0"/>
                </a:lnTo>
              </a:path>
            </a:pathLst>
          </a:custGeom>
          <a:ln w="19050" cmpd="sng">
            <a:solidFill>
              <a:srgbClr val="0000FF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573046" y="1580291"/>
            <a:ext cx="47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</a:rPr>
              <a:t>e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+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cxnSp>
        <p:nvCxnSpPr>
          <p:cNvPr id="38" name="直線矢印コネクタ 37"/>
          <p:cNvCxnSpPr/>
          <p:nvPr/>
        </p:nvCxnSpPr>
        <p:spPr>
          <a:xfrm flipV="1">
            <a:off x="7619476" y="2607543"/>
            <a:ext cx="536144" cy="2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6111592" y="2368621"/>
            <a:ext cx="10537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/>
              <a:t>z</a:t>
            </a:r>
            <a:endParaRPr kumimoji="1" lang="en-US" altLang="ja-JP" dirty="0" smtClean="0"/>
          </a:p>
          <a:p>
            <a:pPr algn="ctr"/>
            <a:r>
              <a:rPr lang="en-US" altLang="ja-JP" sz="1200" dirty="0" smtClean="0"/>
              <a:t>(Beam axis)</a:t>
            </a:r>
            <a:endParaRPr kumimoji="1" lang="ja-JP" altLang="en-US" sz="12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268117" y="2368621"/>
            <a:ext cx="30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z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8180767" y="236862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</a:t>
            </a:r>
            <a:endParaRPr kumimoji="1" lang="ja-JP" altLang="en-US" dirty="0"/>
          </a:p>
        </p:txBody>
      </p:sp>
      <p:sp>
        <p:nvSpPr>
          <p:cNvPr id="45" name="フリーフォーム 44"/>
          <p:cNvSpPr/>
          <p:nvPr/>
        </p:nvSpPr>
        <p:spPr>
          <a:xfrm>
            <a:off x="7644622" y="2381794"/>
            <a:ext cx="201175" cy="238922"/>
          </a:xfrm>
          <a:custGeom>
            <a:avLst/>
            <a:gdLst>
              <a:gd name="connsiteX0" fmla="*/ 0 w 201175"/>
              <a:gd name="connsiteY0" fmla="*/ 0 h 238922"/>
              <a:gd name="connsiteX1" fmla="*/ 138308 w 201175"/>
              <a:gd name="connsiteY1" fmla="*/ 62874 h 238922"/>
              <a:gd name="connsiteX2" fmla="*/ 188601 w 201175"/>
              <a:gd name="connsiteY2" fmla="*/ 163473 h 238922"/>
              <a:gd name="connsiteX3" fmla="*/ 201175 w 201175"/>
              <a:gd name="connsiteY3" fmla="*/ 238922 h 238922"/>
              <a:gd name="connsiteX4" fmla="*/ 201175 w 201175"/>
              <a:gd name="connsiteY4" fmla="*/ 238922 h 23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75" h="238922">
                <a:moveTo>
                  <a:pt x="0" y="0"/>
                </a:moveTo>
                <a:cubicBezTo>
                  <a:pt x="53437" y="17814"/>
                  <a:pt x="106875" y="35629"/>
                  <a:pt x="138308" y="62874"/>
                </a:cubicBezTo>
                <a:cubicBezTo>
                  <a:pt x="169742" y="90120"/>
                  <a:pt x="178123" y="134132"/>
                  <a:pt x="188601" y="163473"/>
                </a:cubicBezTo>
                <a:cubicBezTo>
                  <a:pt x="199079" y="192814"/>
                  <a:pt x="201175" y="238922"/>
                  <a:pt x="201175" y="238922"/>
                </a:cubicBezTo>
                <a:lnTo>
                  <a:pt x="201175" y="238922"/>
                </a:lnTo>
              </a:path>
            </a:pathLst>
          </a:custGeom>
          <a:ln w="190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7765269" y="21516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8000"/>
                </a:solidFill>
              </a:rPr>
              <a:t>φ</a:t>
            </a:r>
            <a:endParaRPr kumimoji="1" lang="ja-JP" altLang="en-US" b="1" dirty="0">
              <a:solidFill>
                <a:srgbClr val="008000"/>
              </a:solidFill>
            </a:endParaRPr>
          </a:p>
        </p:txBody>
      </p:sp>
      <p:cxnSp>
        <p:nvCxnSpPr>
          <p:cNvPr id="48" name="直線矢印コネクタ 47"/>
          <p:cNvCxnSpPr/>
          <p:nvPr/>
        </p:nvCxnSpPr>
        <p:spPr>
          <a:xfrm flipV="1">
            <a:off x="7585619" y="1969314"/>
            <a:ext cx="0" cy="625654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7268052" y="1845827"/>
            <a:ext cx="302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y</a:t>
            </a:r>
            <a:endParaRPr kumimoji="1" lang="ja-JP" altLang="en-US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567689" y="5141023"/>
            <a:ext cx="312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R</a:t>
            </a:r>
            <a:endParaRPr kumimoji="1" lang="ja-JP" altLang="en-US" sz="1400" b="1" dirty="0"/>
          </a:p>
        </p:txBody>
      </p:sp>
      <p:sp>
        <p:nvSpPr>
          <p:cNvPr id="51" name="日付プレースホルダー 5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2011/9/17</a:t>
            </a:r>
            <a:endParaRPr kumimoji="1" lang="ja-JP" altLang="en-US"/>
          </a:p>
        </p:txBody>
      </p:sp>
      <p:sp>
        <p:nvSpPr>
          <p:cNvPr id="52" name="フッター プレースホルダー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日本物理学会＠弘前大学</a:t>
            </a:r>
            <a:endParaRPr kumimoji="1" lang="ja-JP" altLang="en-US"/>
          </a:p>
        </p:txBody>
      </p:sp>
      <p:sp>
        <p:nvSpPr>
          <p:cNvPr id="53" name="スライド番号プレースホルダー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90C6-D585-6146-93D6-E3CFAB058087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57188"/>
            <a:ext cx="14859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827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Run 2009 &amp; 2010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9275" y="1600201"/>
            <a:ext cx="5924551" cy="4533899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Run and analysis summary of 2009 and 2010</a:t>
            </a:r>
            <a:endParaRPr lang="en-US" altLang="ja-JP" dirty="0"/>
          </a:p>
          <a:p>
            <a:r>
              <a:rPr lang="en-US" altLang="ja-JP" dirty="0" smtClean="0"/>
              <a:t>Drift chamber alignment</a:t>
            </a:r>
          </a:p>
          <a:p>
            <a:pPr marL="349250" lvl="1" indent="0">
              <a:buNone/>
            </a:pPr>
            <a:r>
              <a:rPr lang="en-US" altLang="ja-JP" dirty="0">
                <a:sym typeface="Wingdings"/>
              </a:rPr>
              <a:t>	</a:t>
            </a:r>
            <a:r>
              <a:rPr lang="en-US" altLang="ja-JP" dirty="0" smtClean="0">
                <a:sym typeface="Wingdings"/>
              </a:rPr>
              <a:t> Millipede using cosmic rays</a:t>
            </a:r>
          </a:p>
          <a:p>
            <a:r>
              <a:rPr kumimoji="1" lang="en-US" altLang="ja-JP" dirty="0" smtClean="0">
                <a:sym typeface="Wingdings"/>
              </a:rPr>
              <a:t>COBRA Magnetic field</a:t>
            </a:r>
          </a:p>
          <a:p>
            <a:pPr marL="349250" lvl="1" indent="0">
              <a:buNone/>
            </a:pPr>
            <a:r>
              <a:rPr lang="en-US" altLang="ja-JP" dirty="0">
                <a:sym typeface="Wingdings"/>
              </a:rPr>
              <a:t>	</a:t>
            </a:r>
            <a:r>
              <a:rPr kumimoji="1" lang="en-US" altLang="ja-JP" dirty="0" smtClean="0">
                <a:sym typeface="Wingdings"/>
              </a:rPr>
              <a:t> reconstructed </a:t>
            </a:r>
            <a:r>
              <a:rPr lang="en-US" altLang="ja-JP" dirty="0" smtClean="0">
                <a:sym typeface="Wingdings"/>
              </a:rPr>
              <a:t>field</a:t>
            </a:r>
            <a:endParaRPr kumimoji="1" lang="en-US" altLang="ja-JP" dirty="0" smtClean="0">
              <a:sym typeface="Wingdings"/>
            </a:endParaRPr>
          </a:p>
          <a:p>
            <a:pPr lvl="1"/>
            <a:r>
              <a:rPr lang="en-US" altLang="ja-JP" dirty="0" smtClean="0">
                <a:sym typeface="Wingdings"/>
              </a:rPr>
              <a:t>B</a:t>
            </a:r>
            <a:r>
              <a:rPr lang="en-US" altLang="ja-JP" baseline="-25000" dirty="0" smtClean="0">
                <a:sym typeface="Wingdings"/>
              </a:rPr>
              <a:t>φ</a:t>
            </a:r>
            <a:r>
              <a:rPr lang="en-US" altLang="ja-JP" dirty="0" smtClean="0">
                <a:sym typeface="Wingdings"/>
              </a:rPr>
              <a:t> and B</a:t>
            </a:r>
            <a:r>
              <a:rPr lang="en-US" altLang="ja-JP" baseline="-25000" dirty="0" smtClean="0">
                <a:sym typeface="Wingdings"/>
              </a:rPr>
              <a:t>r</a:t>
            </a:r>
            <a:r>
              <a:rPr lang="en-US" altLang="ja-JP" dirty="0" smtClean="0">
                <a:sym typeface="Wingdings"/>
              </a:rPr>
              <a:t> are corrected  a possible misalignment of hole probe to conserve the Maxwell’s equations from measured B</a:t>
            </a:r>
            <a:r>
              <a:rPr lang="en-US" altLang="ja-JP" baseline="-25000" dirty="0" smtClean="0">
                <a:sym typeface="Wingdings"/>
              </a:rPr>
              <a:t>z</a:t>
            </a:r>
            <a:r>
              <a:rPr lang="en-US" altLang="ja-JP" dirty="0" smtClean="0">
                <a:sym typeface="Wingdings"/>
              </a:rPr>
              <a:t> </a:t>
            </a:r>
          </a:p>
          <a:p>
            <a:r>
              <a:rPr kumimoji="1" lang="en-US" altLang="ja-JP" dirty="0" smtClean="0">
                <a:sym typeface="Wingdings"/>
              </a:rPr>
              <a:t>All APDs off because of noise problem</a:t>
            </a:r>
          </a:p>
          <a:p>
            <a:r>
              <a:rPr lang="en-US" altLang="ja-JP" dirty="0" smtClean="0"/>
              <a:t>Drift chamber waveform in 2010 was a little noisier than in 2009 (σ of pedestal : ~1.8 mV </a:t>
            </a:r>
            <a:r>
              <a:rPr lang="en-US" altLang="ja-JP" dirty="0" smtClean="0">
                <a:sym typeface="Wingdings"/>
              </a:rPr>
              <a:t> ~2.0 mV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4" name="図 3" descr="Cosmic2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826" y="1444532"/>
            <a:ext cx="2117725" cy="204151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57188"/>
            <a:ext cx="14859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2011/9/17</a:t>
            </a:r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日本物理学会＠弘前大学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90C6-D585-6146-93D6-E3CFAB058087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9" name="図 8" descr="hole_prob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03" y="3758168"/>
            <a:ext cx="1969195" cy="144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024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そよ風">
  <a:themeElements>
    <a:clrScheme name="そよ風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そよ風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そよ風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そよ風.thmx</Template>
  <TotalTime>8168</TotalTime>
  <Words>2013</Words>
  <Application>Microsoft Macintosh PowerPoint</Application>
  <PresentationFormat>画面に合わせる (4:3)</PresentationFormat>
  <Paragraphs>448</Paragraphs>
  <Slides>30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1" baseType="lpstr">
      <vt:lpstr>そよ風</vt:lpstr>
      <vt:lpstr>MEG実験 陽電子スペクトロメータの 性能と今後の展望</vt:lpstr>
      <vt:lpstr>Outline</vt:lpstr>
      <vt:lpstr>Introduction</vt:lpstr>
      <vt:lpstr>Introduction</vt:lpstr>
      <vt:lpstr>Introduction</vt:lpstr>
      <vt:lpstr>Introduction</vt:lpstr>
      <vt:lpstr>Introduction</vt:lpstr>
      <vt:lpstr>Introduction</vt:lpstr>
      <vt:lpstr>Run 2009 &amp; 2010</vt:lpstr>
      <vt:lpstr>Run 2009 &amp; 2010</vt:lpstr>
      <vt:lpstr>Run 2009 &amp; 2010</vt:lpstr>
      <vt:lpstr>Run 2009 &amp; 2010</vt:lpstr>
      <vt:lpstr>Status of 2011</vt:lpstr>
      <vt:lpstr>Status of 2011</vt:lpstr>
      <vt:lpstr>Status of 2011</vt:lpstr>
      <vt:lpstr>Noise reduction</vt:lpstr>
      <vt:lpstr>Noise reduction</vt:lpstr>
      <vt:lpstr>Noise reduction</vt:lpstr>
      <vt:lpstr>Noise reduction</vt:lpstr>
      <vt:lpstr>Noise reduction</vt:lpstr>
      <vt:lpstr>Noise reduction</vt:lpstr>
      <vt:lpstr>Noise reduction</vt:lpstr>
      <vt:lpstr>Performance summary</vt:lpstr>
      <vt:lpstr>Summary and prospects</vt:lpstr>
      <vt:lpstr>backup</vt:lpstr>
      <vt:lpstr>Vernier method</vt:lpstr>
      <vt:lpstr>Positron correlations</vt:lpstr>
      <vt:lpstr>Efficiency</vt:lpstr>
      <vt:lpstr>Check for APD data</vt:lpstr>
      <vt:lpstr>Check for APD data</vt:lpstr>
    </vt:vector>
  </TitlesOfParts>
  <Company>素粒子物理国際研究センター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MEG実験 陽電子スペクトロメータの 性能と今後の展望</dc:title>
  <dc:creator>藤井 祐樹</dc:creator>
  <cp:lastModifiedBy>藤井 祐樹</cp:lastModifiedBy>
  <cp:revision>171</cp:revision>
  <dcterms:created xsi:type="dcterms:W3CDTF">2011-08-10T16:52:21Z</dcterms:created>
  <dcterms:modified xsi:type="dcterms:W3CDTF">2011-09-14T05:46:11Z</dcterms:modified>
</cp:coreProperties>
</file>