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8" r:id="rId3"/>
    <p:sldId id="403" r:id="rId4"/>
    <p:sldId id="386" r:id="rId5"/>
    <p:sldId id="385" r:id="rId6"/>
    <p:sldId id="396" r:id="rId7"/>
    <p:sldId id="397" r:id="rId8"/>
    <p:sldId id="401" r:id="rId9"/>
    <p:sldId id="405" r:id="rId10"/>
    <p:sldId id="409" r:id="rId11"/>
    <p:sldId id="389" r:id="rId12"/>
    <p:sldId id="388" r:id="rId13"/>
    <p:sldId id="376" r:id="rId14"/>
    <p:sldId id="391" r:id="rId15"/>
    <p:sldId id="412" r:id="rId16"/>
    <p:sldId id="377" r:id="rId17"/>
    <p:sldId id="393" r:id="rId18"/>
    <p:sldId id="378" r:id="rId19"/>
    <p:sldId id="392" r:id="rId20"/>
    <p:sldId id="379" r:id="rId21"/>
    <p:sldId id="399" r:id="rId22"/>
    <p:sldId id="271" r:id="rId23"/>
    <p:sldId id="275" r:id="rId24"/>
    <p:sldId id="398" r:id="rId25"/>
    <p:sldId id="302" r:id="rId26"/>
    <p:sldId id="358" r:id="rId27"/>
    <p:sldId id="344" r:id="rId28"/>
    <p:sldId id="331" r:id="rId29"/>
    <p:sldId id="372" r:id="rId30"/>
    <p:sldId id="364" r:id="rId31"/>
    <p:sldId id="362" r:id="rId32"/>
    <p:sldId id="369" r:id="rId33"/>
    <p:sldId id="317" r:id="rId34"/>
    <p:sldId id="316" r:id="rId35"/>
    <p:sldId id="394" r:id="rId36"/>
    <p:sldId id="406" r:id="rId37"/>
    <p:sldId id="407" r:id="rId38"/>
    <p:sldId id="408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C000"/>
    <a:srgbClr val="B7DEE8"/>
    <a:srgbClr val="00FFFF"/>
    <a:srgbClr val="F0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761" autoAdjust="0"/>
  </p:normalViewPr>
  <p:slideViewPr>
    <p:cSldViewPr>
      <p:cViewPr varScale="1">
        <p:scale>
          <a:sx n="66" d="100"/>
          <a:sy n="66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PowerPoint%20&#20869;&#12398;&#12464;&#12521;&#12501;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Sheet3!$F$337</c:f>
              <c:strCache>
                <c:ptCount val="1"/>
                <c:pt idx="0">
                  <c:v>Average # of Hit Pixel</c:v>
                </c:pt>
              </c:strCache>
            </c:strRef>
          </c:tx>
          <c:xVal>
            <c:numRef>
              <c:f>Sheet3!$B$338:$B$346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xVal>
          <c:yVal>
            <c:numRef>
              <c:f>Sheet3!$F$338:$F$346</c:f>
              <c:numCache>
                <c:formatCode>General</c:formatCode>
                <c:ptCount val="9"/>
                <c:pt idx="0">
                  <c:v>4.4000000000000004</c:v>
                </c:pt>
                <c:pt idx="1">
                  <c:v>5.8</c:v>
                </c:pt>
                <c:pt idx="2">
                  <c:v>5.8</c:v>
                </c:pt>
                <c:pt idx="3">
                  <c:v>6.9</c:v>
                </c:pt>
                <c:pt idx="4">
                  <c:v>7.4</c:v>
                </c:pt>
                <c:pt idx="5">
                  <c:v>7.6</c:v>
                </c:pt>
                <c:pt idx="6">
                  <c:v>7.7</c:v>
                </c:pt>
                <c:pt idx="7">
                  <c:v>7.8</c:v>
                </c:pt>
                <c:pt idx="8">
                  <c:v>7.8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214976"/>
        <c:axId val="243478912"/>
      </c:scatterChart>
      <c:valAx>
        <c:axId val="24321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478912"/>
        <c:crosses val="autoZero"/>
        <c:crossBetween val="midCat"/>
      </c:valAx>
      <c:valAx>
        <c:axId val="24347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214976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500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v>expected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'[Microsoft PowerPoint 内のグラフ]Sheet3'!$B$340:$B$346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xVal>
          <c:yVal>
            <c:numRef>
              <c:f>'[Microsoft PowerPoint 内のグラフ]Sheet3'!$E$340:$E$346</c:f>
              <c:numCache>
                <c:formatCode>0.00E+00</c:formatCode>
                <c:ptCount val="7"/>
                <c:pt idx="0">
                  <c:v>5.4926617712483752E-11</c:v>
                </c:pt>
                <c:pt idx="1">
                  <c:v>6.0756124519810072E-11</c:v>
                </c:pt>
                <c:pt idx="2">
                  <c:v>6.6073292637797312E-11</c:v>
                </c:pt>
                <c:pt idx="3">
                  <c:v>7.0993333020314894E-11</c:v>
                </c:pt>
                <c:pt idx="4">
                  <c:v>7.5593826908463017E-11</c:v>
                </c:pt>
                <c:pt idx="5">
                  <c:v>7.9929969348173791E-11</c:v>
                </c:pt>
                <c:pt idx="6">
                  <c:v>8.4042687566101404E-11</c:v>
                </c:pt>
              </c:numCache>
            </c:numRef>
          </c:yVal>
          <c:smooth val="1"/>
        </c:ser>
        <c:ser>
          <c:idx val="2"/>
          <c:order val="1"/>
          <c:tx>
            <c:v>measured</c:v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'[Microsoft PowerPoint 内のグラフ]Sheet3'!$B$338:$B$339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'[Microsoft PowerPoint 内のグラフ]Sheet3'!$E$338:$E$339</c:f>
              <c:numCache>
                <c:formatCode>0.00E+00</c:formatCode>
                <c:ptCount val="2"/>
                <c:pt idx="0">
                  <c:v>4.8400000000000002E-11</c:v>
                </c:pt>
                <c:pt idx="1">
                  <c:v>5.3659999999999999E-11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870080"/>
        <c:axId val="255872000"/>
      </c:scatterChart>
      <c:valAx>
        <c:axId val="2558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5872000"/>
        <c:crosses val="autoZero"/>
        <c:crossBetween val="midCat"/>
      </c:valAx>
      <c:valAx>
        <c:axId val="25587200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55870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426246719160108"/>
          <c:y val="0.49460265383493729"/>
          <c:w val="0.43407086614173229"/>
          <c:h val="0.26280945773823028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3F8DF-D640-4438-9E46-DEF47B72EBCD}" type="datetimeFigureOut">
              <a:rPr kumimoji="1" lang="ja-JP" altLang="en-US" smtClean="0"/>
              <a:t>2013/9/16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1FC28-14D8-45DC-AEC3-76C604B1E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4587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2F21-9FA5-46A2-803D-B2C55FB4F595}" type="datetimeFigureOut">
              <a:rPr kumimoji="1" lang="ja-JP" altLang="en-US" smtClean="0"/>
              <a:t>2013/9/16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36139-3AE9-4651-ACC1-719680DA00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0763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52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29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30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84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29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ICEPP Symposium 2013 Feb.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20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4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ICEPP Symposium 2013 Feb.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Miki Nishimura, the University of Tokyo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3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7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79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30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6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7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132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ICEPP Symposium 2013 Feb.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Miki Nishimura, the University of Tokyo</a:t>
            </a:r>
            <a:endParaRPr lang="ja-JP" altLang="en-US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A9B6-C612-408A-A387-FA981FA6510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Picture 2" descr="C:\Users\Miki Nishimura\Desktop\logo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792"/>
            <a:ext cx="2250318" cy="5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545"/>
            <a:ext cx="1656184" cy="6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7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40.gif"/><Relationship Id="rId5" Type="http://schemas.openxmlformats.org/officeDocument/2006/relationships/image" Target="../media/image310.png"/><Relationship Id="rId15" Type="http://schemas.openxmlformats.org/officeDocument/2006/relationships/image" Target="../media/image42.gif"/><Relationship Id="rId10" Type="http://schemas.openxmlformats.org/officeDocument/2006/relationships/image" Target="../media/image39.gif"/><Relationship Id="rId9" Type="http://schemas.openxmlformats.org/officeDocument/2006/relationships/image" Target="../media/image4400.png"/><Relationship Id="rId1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localhost:8080/pixTC+Test/130213_213835/HAMAMATSU.png?lb=pixTC+T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hyperlink" Target="http://localhost:8080/pixTC+Test/130208_124718/BiasScan_HAMAMATSU.gif?lb=pixTC+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host:8080/pixTC+Test/130213_212002/AdvanSiD.png?lb=pixTC+Test" TargetMode="External"/><Relationship Id="rId5" Type="http://schemas.openxmlformats.org/officeDocument/2006/relationships/image" Target="../media/image66.png"/><Relationship Id="rId4" Type="http://schemas.openxmlformats.org/officeDocument/2006/relationships/hyperlink" Target="http://localhost:8080/pixTC+Test/130208_124619/BiasScan_KETEK.gif?lb=pixTC+Tes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134672" cy="1470025"/>
          </a:xfrm>
        </p:spPr>
        <p:txBody>
          <a:bodyPr>
            <a:normAutofit/>
          </a:bodyPr>
          <a:lstStyle/>
          <a:p>
            <a:r>
              <a:rPr lang="en-US" altLang="ja-JP" sz="2800" dirty="0" err="1"/>
              <a:t>SiPM</a:t>
            </a:r>
            <a:r>
              <a:rPr lang="ja-JP" altLang="ja-JP" sz="2800" dirty="0"/>
              <a:t>を用いたシンチレーションカウンターに</a:t>
            </a:r>
            <a:r>
              <a:rPr lang="ja-JP" altLang="ja-JP" sz="2800" dirty="0" smtClean="0"/>
              <a:t>よる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ja-JP" sz="2800" dirty="0" smtClean="0"/>
              <a:t>細分化</a:t>
            </a:r>
            <a:r>
              <a:rPr lang="ja-JP" altLang="ja-JP" sz="2800" dirty="0"/>
              <a:t>ポジトロン時間測定器のビーム試験</a:t>
            </a:r>
            <a:r>
              <a:rPr lang="ja-JP" altLang="ja-JP" sz="2800" dirty="0" smtClean="0"/>
              <a:t>結果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984776" cy="175260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sz="2400" dirty="0" smtClean="0"/>
              <a:t>西村</a:t>
            </a:r>
            <a:r>
              <a:rPr lang="ja-JP" altLang="en-US" sz="2400" dirty="0"/>
              <a:t>美紀 </a:t>
            </a:r>
            <a:r>
              <a:rPr lang="en-US" altLang="ja-JP" sz="2400" dirty="0"/>
              <a:t>(</a:t>
            </a:r>
            <a:r>
              <a:rPr lang="ja-JP" altLang="en-US" sz="2400" dirty="0" smtClean="0"/>
              <a:t>東大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/>
              <a:t>内山雄</a:t>
            </a:r>
            <a:r>
              <a:rPr lang="ja-JP" altLang="en-US" sz="2400" dirty="0" smtClean="0"/>
              <a:t>祐（素セ</a:t>
            </a:r>
            <a:r>
              <a:rPr lang="ja-JP" altLang="en-US" sz="2400" dirty="0"/>
              <a:t>）</a:t>
            </a:r>
            <a:r>
              <a:rPr lang="ja-JP" altLang="en-US" sz="2400" dirty="0" smtClean="0"/>
              <a:t>、大谷航（素セ）、</a:t>
            </a:r>
            <a:endParaRPr lang="en-US" altLang="ja-JP" sz="2400" dirty="0" smtClean="0"/>
          </a:p>
          <a:p>
            <a:r>
              <a:rPr lang="en-US" altLang="ja-JP" sz="2400" dirty="0" smtClean="0"/>
              <a:t>M</a:t>
            </a:r>
            <a:r>
              <a:rPr lang="en-US" altLang="ja-JP" sz="2400" dirty="0"/>
              <a:t>. de </a:t>
            </a:r>
            <a:r>
              <a:rPr lang="en-US" altLang="ja-JP" sz="2400" dirty="0" err="1" smtClean="0"/>
              <a:t>Gerone</a:t>
            </a:r>
            <a:r>
              <a:rPr lang="ja-JP" altLang="en-US" sz="2400" dirty="0" smtClean="0"/>
              <a:t>（</a:t>
            </a:r>
            <a:r>
              <a:rPr lang="en-US" altLang="ja-JP" sz="2400" dirty="0" err="1" smtClean="0"/>
              <a:t>Genova</a:t>
            </a:r>
            <a:r>
              <a:rPr lang="en-US" altLang="ja-JP" sz="2400" dirty="0" smtClean="0"/>
              <a:t> Univ.</a:t>
            </a:r>
            <a:r>
              <a:rPr lang="ja-JP" altLang="en-US" sz="2400" dirty="0" smtClean="0"/>
              <a:t>）</a:t>
            </a:r>
            <a:r>
              <a:rPr lang="ja-JP" altLang="en-US" sz="2400" dirty="0" smtClean="0"/>
              <a:t>、</a:t>
            </a:r>
            <a:r>
              <a:rPr lang="en-US" altLang="ja-JP" sz="2400" dirty="0" err="1" smtClean="0"/>
              <a:t>Flavio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Gatti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Genova</a:t>
            </a:r>
            <a:r>
              <a:rPr lang="en-US" altLang="ja-JP" sz="2400" dirty="0" smtClean="0"/>
              <a:t> Univ.)</a:t>
            </a:r>
            <a:r>
              <a:rPr lang="ja-JP" altLang="en-US" sz="2400" dirty="0" err="1" smtClean="0"/>
              <a:t>、</a:t>
            </a:r>
            <a:r>
              <a:rPr lang="ja-JP" altLang="en-US" sz="2400" dirty="0" smtClean="0"/>
              <a:t>調翔平（九大）</a:t>
            </a:r>
            <a:r>
              <a:rPr lang="en-US" altLang="ja-JP" sz="2400" dirty="0" smtClean="0"/>
              <a:t> </a:t>
            </a:r>
          </a:p>
          <a:p>
            <a:r>
              <a:rPr lang="ja-JP" altLang="en-US" sz="2400" dirty="0" smtClean="0"/>
              <a:t>他　ＭＥＧコラボレーション</a:t>
            </a:r>
            <a:endParaRPr lang="en-US" altLang="ja-JP" sz="2400" dirty="0" smtClean="0"/>
          </a:p>
          <a:p>
            <a:r>
              <a:rPr lang="ja-JP" altLang="en-US" sz="2400" dirty="0"/>
              <a:t>日本物理学会　</a:t>
            </a:r>
            <a:r>
              <a:rPr lang="en-US" altLang="ja-JP" sz="2400" dirty="0" smtClean="0"/>
              <a:t>2013</a:t>
            </a:r>
            <a:r>
              <a:rPr lang="ja-JP" altLang="en-US" sz="2400" dirty="0" smtClean="0"/>
              <a:t>年秋季</a:t>
            </a:r>
            <a:r>
              <a:rPr lang="ja-JP" altLang="en-US" sz="2400" dirty="0"/>
              <a:t>大会</a:t>
            </a:r>
            <a:endParaRPr lang="en-US" altLang="ja-JP" sz="2400" dirty="0"/>
          </a:p>
          <a:p>
            <a:r>
              <a:rPr lang="ja-JP" altLang="en-US" sz="2400" dirty="0"/>
              <a:t>高知</a:t>
            </a:r>
            <a:r>
              <a:rPr lang="ja-JP" altLang="en-US" sz="2400" dirty="0" smtClean="0"/>
              <a:t>大学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6"/>
    </mc:Choice>
    <mc:Fallback xmlns="">
      <p:transition spd="slow" advTm="102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Counter </a:t>
            </a:r>
            <a:r>
              <a:rPr lang="en-US" altLang="ja-JP" dirty="0" smtClean="0"/>
              <a:t>Size </a:t>
            </a:r>
            <a:r>
              <a:rPr lang="en-US" altLang="ja-JP" dirty="0"/>
              <a:t>Optimization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5229200"/>
            <a:ext cx="7785068" cy="1435046"/>
          </a:xfrm>
        </p:spPr>
        <p:txBody>
          <a:bodyPr/>
          <a:lstStyle/>
          <a:p>
            <a:r>
              <a:rPr kumimoji="1" lang="en-US" altLang="ja-JP" dirty="0" smtClean="0"/>
              <a:t>4 cm for positrons concentrating region.</a:t>
            </a:r>
          </a:p>
          <a:p>
            <a:r>
              <a:rPr lang="en-US" altLang="ja-JP" dirty="0" smtClean="0"/>
              <a:t>5 cm for the other region.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266424" y="3231645"/>
            <a:ext cx="2425115" cy="537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-1" y="2494802"/>
            <a:ext cx="8828677" cy="2806406"/>
            <a:chOff x="-1" y="1124744"/>
            <a:chExt cx="8828677" cy="403886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0" t="5525" r="9363" b="47290"/>
            <a:stretch/>
          </p:blipFill>
          <p:spPr bwMode="auto">
            <a:xfrm>
              <a:off x="-1" y="1124744"/>
              <a:ext cx="8828677" cy="4038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円/楕円 11"/>
            <p:cNvSpPr/>
            <p:nvPr/>
          </p:nvSpPr>
          <p:spPr>
            <a:xfrm>
              <a:off x="1043608" y="3057056"/>
              <a:ext cx="1872208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000" b="1" dirty="0" smtClean="0">
                  <a:solidFill>
                    <a:schemeClr val="tx1"/>
                  </a:solidFill>
                </a:rPr>
                <a:t>4 cm</a:t>
              </a:r>
              <a:endParaRPr kumimoji="1" lang="ja-JP" altLang="en-US" sz="3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627784" y="3069097"/>
              <a:ext cx="1944216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000" b="1" dirty="0">
                  <a:solidFill>
                    <a:schemeClr val="tx1"/>
                  </a:solidFill>
                </a:rPr>
                <a:t>5</a:t>
              </a:r>
              <a:r>
                <a:rPr kumimoji="1" lang="en-US" altLang="ja-JP" sz="3000" b="1" dirty="0" smtClean="0">
                  <a:solidFill>
                    <a:schemeClr val="tx1"/>
                  </a:solidFill>
                </a:rPr>
                <a:t> cm</a:t>
              </a:r>
              <a:endParaRPr kumimoji="1" lang="ja-JP" altLang="en-US" sz="30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>
            <a:off x="251520" y="5157192"/>
            <a:ext cx="151216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-36512" y="45718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</a:t>
            </a:r>
            <a:endParaRPr kumimoji="1" lang="ja-JP" altLang="en-US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1103603" y="1085481"/>
            <a:ext cx="3279527" cy="1414262"/>
            <a:chOff x="3025642" y="2544932"/>
            <a:chExt cx="4003969" cy="1853218"/>
          </a:xfrm>
        </p:grpSpPr>
        <p:sp>
          <p:nvSpPr>
            <p:cNvPr id="39" name="円/楕円 38"/>
            <p:cNvSpPr/>
            <p:nvPr/>
          </p:nvSpPr>
          <p:spPr>
            <a:xfrm>
              <a:off x="6094237" y="2868097"/>
              <a:ext cx="665550" cy="483076"/>
            </a:xfrm>
            <a:prstGeom prst="ellipse">
              <a:avLst/>
            </a:prstGeom>
            <a:solidFill>
              <a:srgbClr val="DE4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3478774" y="2828834"/>
              <a:ext cx="2837766" cy="1315780"/>
            </a:xfrm>
            <a:custGeom>
              <a:avLst/>
              <a:gdLst>
                <a:gd name="connsiteX0" fmla="*/ 3506771 w 3506771"/>
                <a:gd name="connsiteY0" fmla="*/ 273584 h 1876001"/>
                <a:gd name="connsiteX1" fmla="*/ 2318993 w 3506771"/>
                <a:gd name="connsiteY1" fmla="*/ 1131423 h 1876001"/>
                <a:gd name="connsiteX2" fmla="*/ 1772239 w 3506771"/>
                <a:gd name="connsiteY2" fmla="*/ 254730 h 1876001"/>
                <a:gd name="connsiteX3" fmla="*/ 2083323 w 3506771"/>
                <a:gd name="connsiteY3" fmla="*/ 9633 h 1876001"/>
                <a:gd name="connsiteX4" fmla="*/ 2243579 w 3506771"/>
                <a:gd name="connsiteY4" fmla="*/ 509254 h 1876001"/>
                <a:gd name="connsiteX5" fmla="*/ 1913641 w 3506771"/>
                <a:gd name="connsiteY5" fmla="*/ 961741 h 1876001"/>
                <a:gd name="connsiteX6" fmla="*/ 1366886 w 3506771"/>
                <a:gd name="connsiteY6" fmla="*/ 1037155 h 1876001"/>
                <a:gd name="connsiteX7" fmla="*/ 707010 w 3506771"/>
                <a:gd name="connsiteY7" fmla="*/ 575242 h 1876001"/>
                <a:gd name="connsiteX8" fmla="*/ 103694 w 3506771"/>
                <a:gd name="connsiteY8" fmla="*/ 1169130 h 1876001"/>
                <a:gd name="connsiteX9" fmla="*/ 28280 w 3506771"/>
                <a:gd name="connsiteY9" fmla="*/ 1404800 h 1876001"/>
                <a:gd name="connsiteX10" fmla="*/ 0 w 3506771"/>
                <a:gd name="connsiteY10" fmla="*/ 1480215 h 1876001"/>
                <a:gd name="connsiteX0" fmla="*/ 3506771 w 3506771"/>
                <a:gd name="connsiteY0" fmla="*/ 273492 h 1875909"/>
                <a:gd name="connsiteX1" fmla="*/ 2700729 w 3506771"/>
                <a:gd name="connsiteY1" fmla="*/ 1121904 h 1875909"/>
                <a:gd name="connsiteX2" fmla="*/ 1772239 w 3506771"/>
                <a:gd name="connsiteY2" fmla="*/ 254638 h 1875909"/>
                <a:gd name="connsiteX3" fmla="*/ 2083323 w 3506771"/>
                <a:gd name="connsiteY3" fmla="*/ 9541 h 1875909"/>
                <a:gd name="connsiteX4" fmla="*/ 2243579 w 3506771"/>
                <a:gd name="connsiteY4" fmla="*/ 509162 h 1875909"/>
                <a:gd name="connsiteX5" fmla="*/ 1913641 w 3506771"/>
                <a:gd name="connsiteY5" fmla="*/ 961649 h 1875909"/>
                <a:gd name="connsiteX6" fmla="*/ 1366886 w 3506771"/>
                <a:gd name="connsiteY6" fmla="*/ 1037063 h 1875909"/>
                <a:gd name="connsiteX7" fmla="*/ 707010 w 3506771"/>
                <a:gd name="connsiteY7" fmla="*/ 575150 h 1875909"/>
                <a:gd name="connsiteX8" fmla="*/ 103694 w 3506771"/>
                <a:gd name="connsiteY8" fmla="*/ 1169038 h 1875909"/>
                <a:gd name="connsiteX9" fmla="*/ 28280 w 3506771"/>
                <a:gd name="connsiteY9" fmla="*/ 1404708 h 1875909"/>
                <a:gd name="connsiteX10" fmla="*/ 0 w 3506771"/>
                <a:gd name="connsiteY10" fmla="*/ 1480123 h 1875909"/>
                <a:gd name="connsiteX0" fmla="*/ 3506771 w 3506771"/>
                <a:gd name="connsiteY0" fmla="*/ 273492 h 1875909"/>
                <a:gd name="connsiteX1" fmla="*/ 2700729 w 3506771"/>
                <a:gd name="connsiteY1" fmla="*/ 1121904 h 1875909"/>
                <a:gd name="connsiteX2" fmla="*/ 1772239 w 3506771"/>
                <a:gd name="connsiteY2" fmla="*/ 254638 h 1875909"/>
                <a:gd name="connsiteX3" fmla="*/ 2083323 w 3506771"/>
                <a:gd name="connsiteY3" fmla="*/ 9541 h 1875909"/>
                <a:gd name="connsiteX4" fmla="*/ 2243579 w 3506771"/>
                <a:gd name="connsiteY4" fmla="*/ 509162 h 1875909"/>
                <a:gd name="connsiteX5" fmla="*/ 1913641 w 3506771"/>
                <a:gd name="connsiteY5" fmla="*/ 961649 h 1875909"/>
                <a:gd name="connsiteX6" fmla="*/ 1366886 w 3506771"/>
                <a:gd name="connsiteY6" fmla="*/ 1037063 h 1875909"/>
                <a:gd name="connsiteX7" fmla="*/ 707010 w 3506771"/>
                <a:gd name="connsiteY7" fmla="*/ 575150 h 1875909"/>
                <a:gd name="connsiteX8" fmla="*/ 103694 w 3506771"/>
                <a:gd name="connsiteY8" fmla="*/ 1169038 h 1875909"/>
                <a:gd name="connsiteX9" fmla="*/ 28280 w 3506771"/>
                <a:gd name="connsiteY9" fmla="*/ 1404708 h 1875909"/>
                <a:gd name="connsiteX10" fmla="*/ 0 w 3506771"/>
                <a:gd name="connsiteY10" fmla="*/ 1480123 h 1875909"/>
                <a:gd name="connsiteX0" fmla="*/ 3506771 w 3506771"/>
                <a:gd name="connsiteY0" fmla="*/ 270646 h 1873063"/>
                <a:gd name="connsiteX1" fmla="*/ 2700729 w 3506771"/>
                <a:gd name="connsiteY1" fmla="*/ 1119058 h 1873063"/>
                <a:gd name="connsiteX2" fmla="*/ 2281221 w 3506771"/>
                <a:gd name="connsiteY2" fmla="*/ 280072 h 1873063"/>
                <a:gd name="connsiteX3" fmla="*/ 2083323 w 3506771"/>
                <a:gd name="connsiteY3" fmla="*/ 6695 h 1873063"/>
                <a:gd name="connsiteX4" fmla="*/ 2243579 w 3506771"/>
                <a:gd name="connsiteY4" fmla="*/ 506316 h 1873063"/>
                <a:gd name="connsiteX5" fmla="*/ 1913641 w 3506771"/>
                <a:gd name="connsiteY5" fmla="*/ 958803 h 1873063"/>
                <a:gd name="connsiteX6" fmla="*/ 1366886 w 3506771"/>
                <a:gd name="connsiteY6" fmla="*/ 1034217 h 1873063"/>
                <a:gd name="connsiteX7" fmla="*/ 707010 w 3506771"/>
                <a:gd name="connsiteY7" fmla="*/ 572304 h 1873063"/>
                <a:gd name="connsiteX8" fmla="*/ 103694 w 3506771"/>
                <a:gd name="connsiteY8" fmla="*/ 1166192 h 1873063"/>
                <a:gd name="connsiteX9" fmla="*/ 28280 w 3506771"/>
                <a:gd name="connsiteY9" fmla="*/ 1401862 h 1873063"/>
                <a:gd name="connsiteX10" fmla="*/ 0 w 3506771"/>
                <a:gd name="connsiteY10" fmla="*/ 1477277 h 1873063"/>
                <a:gd name="connsiteX0" fmla="*/ 3506771 w 3506771"/>
                <a:gd name="connsiteY0" fmla="*/ 252483 h 1854900"/>
                <a:gd name="connsiteX1" fmla="*/ 2700729 w 3506771"/>
                <a:gd name="connsiteY1" fmla="*/ 1100895 h 1854900"/>
                <a:gd name="connsiteX2" fmla="*/ 2281221 w 3506771"/>
                <a:gd name="connsiteY2" fmla="*/ 261909 h 1854900"/>
                <a:gd name="connsiteX3" fmla="*/ 2386754 w 3506771"/>
                <a:gd name="connsiteY3" fmla="*/ 7386 h 1854900"/>
                <a:gd name="connsiteX4" fmla="*/ 2243579 w 3506771"/>
                <a:gd name="connsiteY4" fmla="*/ 488153 h 1854900"/>
                <a:gd name="connsiteX5" fmla="*/ 1913641 w 3506771"/>
                <a:gd name="connsiteY5" fmla="*/ 940640 h 1854900"/>
                <a:gd name="connsiteX6" fmla="*/ 1366886 w 3506771"/>
                <a:gd name="connsiteY6" fmla="*/ 1016054 h 1854900"/>
                <a:gd name="connsiteX7" fmla="*/ 707010 w 3506771"/>
                <a:gd name="connsiteY7" fmla="*/ 554141 h 1854900"/>
                <a:gd name="connsiteX8" fmla="*/ 103694 w 3506771"/>
                <a:gd name="connsiteY8" fmla="*/ 1148029 h 1854900"/>
                <a:gd name="connsiteX9" fmla="*/ 28280 w 3506771"/>
                <a:gd name="connsiteY9" fmla="*/ 1383699 h 1854900"/>
                <a:gd name="connsiteX10" fmla="*/ 0 w 3506771"/>
                <a:gd name="connsiteY10" fmla="*/ 1459114 h 1854900"/>
                <a:gd name="connsiteX0" fmla="*/ 3506771 w 3506771"/>
                <a:gd name="connsiteY0" fmla="*/ 250826 h 1853243"/>
                <a:gd name="connsiteX1" fmla="*/ 2700729 w 3506771"/>
                <a:gd name="connsiteY1" fmla="*/ 1099238 h 1853243"/>
                <a:gd name="connsiteX2" fmla="*/ 2349738 w 3506771"/>
                <a:gd name="connsiteY2" fmla="*/ 279106 h 1853243"/>
                <a:gd name="connsiteX3" fmla="*/ 2386754 w 3506771"/>
                <a:gd name="connsiteY3" fmla="*/ 5729 h 1853243"/>
                <a:gd name="connsiteX4" fmla="*/ 2243579 w 3506771"/>
                <a:gd name="connsiteY4" fmla="*/ 486496 h 1853243"/>
                <a:gd name="connsiteX5" fmla="*/ 1913641 w 3506771"/>
                <a:gd name="connsiteY5" fmla="*/ 938983 h 1853243"/>
                <a:gd name="connsiteX6" fmla="*/ 1366886 w 3506771"/>
                <a:gd name="connsiteY6" fmla="*/ 1014397 h 1853243"/>
                <a:gd name="connsiteX7" fmla="*/ 707010 w 3506771"/>
                <a:gd name="connsiteY7" fmla="*/ 552484 h 1853243"/>
                <a:gd name="connsiteX8" fmla="*/ 103694 w 3506771"/>
                <a:gd name="connsiteY8" fmla="*/ 1146372 h 1853243"/>
                <a:gd name="connsiteX9" fmla="*/ 28280 w 3506771"/>
                <a:gd name="connsiteY9" fmla="*/ 1382042 h 1853243"/>
                <a:gd name="connsiteX10" fmla="*/ 0 w 3506771"/>
                <a:gd name="connsiteY10" fmla="*/ 1457457 h 1853243"/>
                <a:gd name="connsiteX0" fmla="*/ 3506771 w 3506771"/>
                <a:gd name="connsiteY0" fmla="*/ 250774 h 1853191"/>
                <a:gd name="connsiteX1" fmla="*/ 2935643 w 3506771"/>
                <a:gd name="connsiteY1" fmla="*/ 1089759 h 1853191"/>
                <a:gd name="connsiteX2" fmla="*/ 2349738 w 3506771"/>
                <a:gd name="connsiteY2" fmla="*/ 279054 h 1853191"/>
                <a:gd name="connsiteX3" fmla="*/ 2386754 w 3506771"/>
                <a:gd name="connsiteY3" fmla="*/ 5677 h 1853191"/>
                <a:gd name="connsiteX4" fmla="*/ 2243579 w 3506771"/>
                <a:gd name="connsiteY4" fmla="*/ 486444 h 1853191"/>
                <a:gd name="connsiteX5" fmla="*/ 1913641 w 3506771"/>
                <a:gd name="connsiteY5" fmla="*/ 938931 h 1853191"/>
                <a:gd name="connsiteX6" fmla="*/ 1366886 w 3506771"/>
                <a:gd name="connsiteY6" fmla="*/ 1014345 h 1853191"/>
                <a:gd name="connsiteX7" fmla="*/ 707010 w 3506771"/>
                <a:gd name="connsiteY7" fmla="*/ 552432 h 1853191"/>
                <a:gd name="connsiteX8" fmla="*/ 103694 w 3506771"/>
                <a:gd name="connsiteY8" fmla="*/ 1146320 h 1853191"/>
                <a:gd name="connsiteX9" fmla="*/ 28280 w 3506771"/>
                <a:gd name="connsiteY9" fmla="*/ 1381990 h 1853191"/>
                <a:gd name="connsiteX10" fmla="*/ 0 w 3506771"/>
                <a:gd name="connsiteY10" fmla="*/ 1457405 h 1853191"/>
                <a:gd name="connsiteX0" fmla="*/ 3506771 w 3506771"/>
                <a:gd name="connsiteY0" fmla="*/ 250077 h 1852494"/>
                <a:gd name="connsiteX1" fmla="*/ 2935643 w 3506771"/>
                <a:gd name="connsiteY1" fmla="*/ 1089062 h 1852494"/>
                <a:gd name="connsiteX2" fmla="*/ 2428043 w 3506771"/>
                <a:gd name="connsiteY2" fmla="*/ 287784 h 1852494"/>
                <a:gd name="connsiteX3" fmla="*/ 2386754 w 3506771"/>
                <a:gd name="connsiteY3" fmla="*/ 4980 h 1852494"/>
                <a:gd name="connsiteX4" fmla="*/ 2243579 w 3506771"/>
                <a:gd name="connsiteY4" fmla="*/ 485747 h 1852494"/>
                <a:gd name="connsiteX5" fmla="*/ 1913641 w 3506771"/>
                <a:gd name="connsiteY5" fmla="*/ 938234 h 1852494"/>
                <a:gd name="connsiteX6" fmla="*/ 1366886 w 3506771"/>
                <a:gd name="connsiteY6" fmla="*/ 1013648 h 1852494"/>
                <a:gd name="connsiteX7" fmla="*/ 707010 w 3506771"/>
                <a:gd name="connsiteY7" fmla="*/ 551735 h 1852494"/>
                <a:gd name="connsiteX8" fmla="*/ 103694 w 3506771"/>
                <a:gd name="connsiteY8" fmla="*/ 1145623 h 1852494"/>
                <a:gd name="connsiteX9" fmla="*/ 28280 w 3506771"/>
                <a:gd name="connsiteY9" fmla="*/ 1381293 h 1852494"/>
                <a:gd name="connsiteX10" fmla="*/ 0 w 3506771"/>
                <a:gd name="connsiteY10" fmla="*/ 1456708 h 1852494"/>
                <a:gd name="connsiteX0" fmla="*/ 3506771 w 3506771"/>
                <a:gd name="connsiteY0" fmla="*/ 250077 h 1852494"/>
                <a:gd name="connsiteX1" fmla="*/ 2935643 w 3506771"/>
                <a:gd name="connsiteY1" fmla="*/ 1089062 h 1852494"/>
                <a:gd name="connsiteX2" fmla="*/ 2428043 w 3506771"/>
                <a:gd name="connsiteY2" fmla="*/ 287784 h 1852494"/>
                <a:gd name="connsiteX3" fmla="*/ 2425906 w 3506771"/>
                <a:gd name="connsiteY3" fmla="*/ 4980 h 1852494"/>
                <a:gd name="connsiteX4" fmla="*/ 2243579 w 3506771"/>
                <a:gd name="connsiteY4" fmla="*/ 485747 h 1852494"/>
                <a:gd name="connsiteX5" fmla="*/ 1913641 w 3506771"/>
                <a:gd name="connsiteY5" fmla="*/ 938234 h 1852494"/>
                <a:gd name="connsiteX6" fmla="*/ 1366886 w 3506771"/>
                <a:gd name="connsiteY6" fmla="*/ 1013648 h 1852494"/>
                <a:gd name="connsiteX7" fmla="*/ 707010 w 3506771"/>
                <a:gd name="connsiteY7" fmla="*/ 551735 h 1852494"/>
                <a:gd name="connsiteX8" fmla="*/ 103694 w 3506771"/>
                <a:gd name="connsiteY8" fmla="*/ 1145623 h 1852494"/>
                <a:gd name="connsiteX9" fmla="*/ 28280 w 3506771"/>
                <a:gd name="connsiteY9" fmla="*/ 1381293 h 1852494"/>
                <a:gd name="connsiteX10" fmla="*/ 0 w 3506771"/>
                <a:gd name="connsiteY10" fmla="*/ 1456708 h 1852494"/>
                <a:gd name="connsiteX0" fmla="*/ 3506771 w 3506771"/>
                <a:gd name="connsiteY0" fmla="*/ 253890 h 1856307"/>
                <a:gd name="connsiteX1" fmla="*/ 2935643 w 3506771"/>
                <a:gd name="connsiteY1" fmla="*/ 1092875 h 1856307"/>
                <a:gd name="connsiteX2" fmla="*/ 2428043 w 3506771"/>
                <a:gd name="connsiteY2" fmla="*/ 291597 h 1856307"/>
                <a:gd name="connsiteX3" fmla="*/ 2425906 w 3506771"/>
                <a:gd name="connsiteY3" fmla="*/ 8793 h 1856307"/>
                <a:gd name="connsiteX4" fmla="*/ 2478494 w 3506771"/>
                <a:gd name="connsiteY4" fmla="*/ 574401 h 1856307"/>
                <a:gd name="connsiteX5" fmla="*/ 1913641 w 3506771"/>
                <a:gd name="connsiteY5" fmla="*/ 942047 h 1856307"/>
                <a:gd name="connsiteX6" fmla="*/ 1366886 w 3506771"/>
                <a:gd name="connsiteY6" fmla="*/ 1017461 h 1856307"/>
                <a:gd name="connsiteX7" fmla="*/ 707010 w 3506771"/>
                <a:gd name="connsiteY7" fmla="*/ 555548 h 1856307"/>
                <a:gd name="connsiteX8" fmla="*/ 103694 w 3506771"/>
                <a:gd name="connsiteY8" fmla="*/ 1149436 h 1856307"/>
                <a:gd name="connsiteX9" fmla="*/ 28280 w 3506771"/>
                <a:gd name="connsiteY9" fmla="*/ 1385106 h 1856307"/>
                <a:gd name="connsiteX10" fmla="*/ 0 w 3506771"/>
                <a:gd name="connsiteY10" fmla="*/ 1460521 h 1856307"/>
                <a:gd name="connsiteX0" fmla="*/ 3506771 w 3506771"/>
                <a:gd name="connsiteY0" fmla="*/ 255118 h 1857535"/>
                <a:gd name="connsiteX1" fmla="*/ 2935643 w 3506771"/>
                <a:gd name="connsiteY1" fmla="*/ 1094103 h 1857535"/>
                <a:gd name="connsiteX2" fmla="*/ 2425906 w 3506771"/>
                <a:gd name="connsiteY2" fmla="*/ 10021 h 1857535"/>
                <a:gd name="connsiteX3" fmla="*/ 2478494 w 3506771"/>
                <a:gd name="connsiteY3" fmla="*/ 575629 h 1857535"/>
                <a:gd name="connsiteX4" fmla="*/ 1913641 w 3506771"/>
                <a:gd name="connsiteY4" fmla="*/ 943275 h 1857535"/>
                <a:gd name="connsiteX5" fmla="*/ 1366886 w 3506771"/>
                <a:gd name="connsiteY5" fmla="*/ 1018689 h 1857535"/>
                <a:gd name="connsiteX6" fmla="*/ 707010 w 3506771"/>
                <a:gd name="connsiteY6" fmla="*/ 556776 h 1857535"/>
                <a:gd name="connsiteX7" fmla="*/ 103694 w 3506771"/>
                <a:gd name="connsiteY7" fmla="*/ 1150664 h 1857535"/>
                <a:gd name="connsiteX8" fmla="*/ 28280 w 3506771"/>
                <a:gd name="connsiteY8" fmla="*/ 1386334 h 1857535"/>
                <a:gd name="connsiteX9" fmla="*/ 0 w 3506771"/>
                <a:gd name="connsiteY9" fmla="*/ 1461749 h 1857535"/>
                <a:gd name="connsiteX0" fmla="*/ 3506771 w 3506771"/>
                <a:gd name="connsiteY0" fmla="*/ 255118 h 1857535"/>
                <a:gd name="connsiteX1" fmla="*/ 2935643 w 3506771"/>
                <a:gd name="connsiteY1" fmla="*/ 1094103 h 1857535"/>
                <a:gd name="connsiteX2" fmla="*/ 2543364 w 3506771"/>
                <a:gd name="connsiteY2" fmla="*/ 10021 h 1857535"/>
                <a:gd name="connsiteX3" fmla="*/ 2478494 w 3506771"/>
                <a:gd name="connsiteY3" fmla="*/ 575629 h 1857535"/>
                <a:gd name="connsiteX4" fmla="*/ 1913641 w 3506771"/>
                <a:gd name="connsiteY4" fmla="*/ 943275 h 1857535"/>
                <a:gd name="connsiteX5" fmla="*/ 1366886 w 3506771"/>
                <a:gd name="connsiteY5" fmla="*/ 1018689 h 1857535"/>
                <a:gd name="connsiteX6" fmla="*/ 707010 w 3506771"/>
                <a:gd name="connsiteY6" fmla="*/ 556776 h 1857535"/>
                <a:gd name="connsiteX7" fmla="*/ 103694 w 3506771"/>
                <a:gd name="connsiteY7" fmla="*/ 1150664 h 1857535"/>
                <a:gd name="connsiteX8" fmla="*/ 28280 w 3506771"/>
                <a:gd name="connsiteY8" fmla="*/ 1386334 h 1857535"/>
                <a:gd name="connsiteX9" fmla="*/ 0 w 3506771"/>
                <a:gd name="connsiteY9" fmla="*/ 1461749 h 1857535"/>
                <a:gd name="connsiteX0" fmla="*/ 3506771 w 3506771"/>
                <a:gd name="connsiteY0" fmla="*/ 250156 h 1852573"/>
                <a:gd name="connsiteX1" fmla="*/ 2935643 w 3506771"/>
                <a:gd name="connsiteY1" fmla="*/ 1089141 h 1852573"/>
                <a:gd name="connsiteX2" fmla="*/ 2543364 w 3506771"/>
                <a:gd name="connsiteY2" fmla="*/ 5059 h 1852573"/>
                <a:gd name="connsiteX3" fmla="*/ 2253369 w 3506771"/>
                <a:gd name="connsiteY3" fmla="*/ 693215 h 1852573"/>
                <a:gd name="connsiteX4" fmla="*/ 1913641 w 3506771"/>
                <a:gd name="connsiteY4" fmla="*/ 938313 h 1852573"/>
                <a:gd name="connsiteX5" fmla="*/ 1366886 w 3506771"/>
                <a:gd name="connsiteY5" fmla="*/ 1013727 h 1852573"/>
                <a:gd name="connsiteX6" fmla="*/ 707010 w 3506771"/>
                <a:gd name="connsiteY6" fmla="*/ 551814 h 1852573"/>
                <a:gd name="connsiteX7" fmla="*/ 103694 w 3506771"/>
                <a:gd name="connsiteY7" fmla="*/ 1145702 h 1852573"/>
                <a:gd name="connsiteX8" fmla="*/ 28280 w 3506771"/>
                <a:gd name="connsiteY8" fmla="*/ 1381372 h 1852573"/>
                <a:gd name="connsiteX9" fmla="*/ 0 w 3506771"/>
                <a:gd name="connsiteY9" fmla="*/ 1456787 h 1852573"/>
                <a:gd name="connsiteX0" fmla="*/ 3506771 w 3506771"/>
                <a:gd name="connsiteY0" fmla="*/ 250156 h 1852573"/>
                <a:gd name="connsiteX1" fmla="*/ 2935643 w 3506771"/>
                <a:gd name="connsiteY1" fmla="*/ 1089141 h 1852573"/>
                <a:gd name="connsiteX2" fmla="*/ 2543364 w 3506771"/>
                <a:gd name="connsiteY2" fmla="*/ 5059 h 1852573"/>
                <a:gd name="connsiteX3" fmla="*/ 2135912 w 3506771"/>
                <a:gd name="connsiteY3" fmla="*/ 693215 h 1852573"/>
                <a:gd name="connsiteX4" fmla="*/ 1913641 w 3506771"/>
                <a:gd name="connsiteY4" fmla="*/ 938313 h 1852573"/>
                <a:gd name="connsiteX5" fmla="*/ 1366886 w 3506771"/>
                <a:gd name="connsiteY5" fmla="*/ 1013727 h 1852573"/>
                <a:gd name="connsiteX6" fmla="*/ 707010 w 3506771"/>
                <a:gd name="connsiteY6" fmla="*/ 551814 h 1852573"/>
                <a:gd name="connsiteX7" fmla="*/ 103694 w 3506771"/>
                <a:gd name="connsiteY7" fmla="*/ 1145702 h 1852573"/>
                <a:gd name="connsiteX8" fmla="*/ 28280 w 3506771"/>
                <a:gd name="connsiteY8" fmla="*/ 1381372 h 1852573"/>
                <a:gd name="connsiteX9" fmla="*/ 0 w 3506771"/>
                <a:gd name="connsiteY9" fmla="*/ 1456787 h 1852573"/>
                <a:gd name="connsiteX0" fmla="*/ 3506771 w 3506771"/>
                <a:gd name="connsiteY0" fmla="*/ 250156 h 1852573"/>
                <a:gd name="connsiteX1" fmla="*/ 2935643 w 3506771"/>
                <a:gd name="connsiteY1" fmla="*/ 1089141 h 1852573"/>
                <a:gd name="connsiteX2" fmla="*/ 2455270 w 3506771"/>
                <a:gd name="connsiteY2" fmla="*/ 5059 h 1852573"/>
                <a:gd name="connsiteX3" fmla="*/ 2135912 w 3506771"/>
                <a:gd name="connsiteY3" fmla="*/ 693215 h 1852573"/>
                <a:gd name="connsiteX4" fmla="*/ 1913641 w 3506771"/>
                <a:gd name="connsiteY4" fmla="*/ 938313 h 1852573"/>
                <a:gd name="connsiteX5" fmla="*/ 1366886 w 3506771"/>
                <a:gd name="connsiteY5" fmla="*/ 1013727 h 1852573"/>
                <a:gd name="connsiteX6" fmla="*/ 707010 w 3506771"/>
                <a:gd name="connsiteY6" fmla="*/ 551814 h 1852573"/>
                <a:gd name="connsiteX7" fmla="*/ 103694 w 3506771"/>
                <a:gd name="connsiteY7" fmla="*/ 1145702 h 1852573"/>
                <a:gd name="connsiteX8" fmla="*/ 28280 w 3506771"/>
                <a:gd name="connsiteY8" fmla="*/ 1381372 h 1852573"/>
                <a:gd name="connsiteX9" fmla="*/ 0 w 3506771"/>
                <a:gd name="connsiteY9" fmla="*/ 1456787 h 1852573"/>
                <a:gd name="connsiteX0" fmla="*/ 3506771 w 3506771"/>
                <a:gd name="connsiteY0" fmla="*/ 246061 h 1848478"/>
                <a:gd name="connsiteX1" fmla="*/ 2935643 w 3506771"/>
                <a:gd name="connsiteY1" fmla="*/ 1085046 h 1848478"/>
                <a:gd name="connsiteX2" fmla="*/ 2455270 w 3506771"/>
                <a:gd name="connsiteY2" fmla="*/ 964 h 1848478"/>
                <a:gd name="connsiteX3" fmla="*/ 2135912 w 3506771"/>
                <a:gd name="connsiteY3" fmla="*/ 689120 h 1848478"/>
                <a:gd name="connsiteX4" fmla="*/ 1913641 w 3506771"/>
                <a:gd name="connsiteY4" fmla="*/ 934218 h 1848478"/>
                <a:gd name="connsiteX5" fmla="*/ 1366886 w 3506771"/>
                <a:gd name="connsiteY5" fmla="*/ 1009632 h 1848478"/>
                <a:gd name="connsiteX6" fmla="*/ 707010 w 3506771"/>
                <a:gd name="connsiteY6" fmla="*/ 547719 h 1848478"/>
                <a:gd name="connsiteX7" fmla="*/ 103694 w 3506771"/>
                <a:gd name="connsiteY7" fmla="*/ 1141607 h 1848478"/>
                <a:gd name="connsiteX8" fmla="*/ 28280 w 3506771"/>
                <a:gd name="connsiteY8" fmla="*/ 1377277 h 1848478"/>
                <a:gd name="connsiteX9" fmla="*/ 0 w 3506771"/>
                <a:gd name="connsiteY9" fmla="*/ 1452692 h 1848478"/>
                <a:gd name="connsiteX0" fmla="*/ 3506771 w 3506771"/>
                <a:gd name="connsiteY0" fmla="*/ 246061 h 1848478"/>
                <a:gd name="connsiteX1" fmla="*/ 2935643 w 3506771"/>
                <a:gd name="connsiteY1" fmla="*/ 1085046 h 1848478"/>
                <a:gd name="connsiteX2" fmla="*/ 2455270 w 3506771"/>
                <a:gd name="connsiteY2" fmla="*/ 964 h 1848478"/>
                <a:gd name="connsiteX3" fmla="*/ 2135912 w 3506771"/>
                <a:gd name="connsiteY3" fmla="*/ 689120 h 1848478"/>
                <a:gd name="connsiteX4" fmla="*/ 1776608 w 3506771"/>
                <a:gd name="connsiteY4" fmla="*/ 990778 h 1848478"/>
                <a:gd name="connsiteX5" fmla="*/ 1366886 w 3506771"/>
                <a:gd name="connsiteY5" fmla="*/ 1009632 h 1848478"/>
                <a:gd name="connsiteX6" fmla="*/ 707010 w 3506771"/>
                <a:gd name="connsiteY6" fmla="*/ 547719 h 1848478"/>
                <a:gd name="connsiteX7" fmla="*/ 103694 w 3506771"/>
                <a:gd name="connsiteY7" fmla="*/ 1141607 h 1848478"/>
                <a:gd name="connsiteX8" fmla="*/ 28280 w 3506771"/>
                <a:gd name="connsiteY8" fmla="*/ 1377277 h 1848478"/>
                <a:gd name="connsiteX9" fmla="*/ 0 w 3506771"/>
                <a:gd name="connsiteY9" fmla="*/ 1452692 h 1848478"/>
                <a:gd name="connsiteX0" fmla="*/ 3506771 w 3506771"/>
                <a:gd name="connsiteY0" fmla="*/ 250682 h 1853099"/>
                <a:gd name="connsiteX1" fmla="*/ 2965007 w 3506771"/>
                <a:gd name="connsiteY1" fmla="*/ 1108520 h 1853099"/>
                <a:gd name="connsiteX2" fmla="*/ 2455270 w 3506771"/>
                <a:gd name="connsiteY2" fmla="*/ 5585 h 1853099"/>
                <a:gd name="connsiteX3" fmla="*/ 2135912 w 3506771"/>
                <a:gd name="connsiteY3" fmla="*/ 693741 h 1853099"/>
                <a:gd name="connsiteX4" fmla="*/ 1776608 w 3506771"/>
                <a:gd name="connsiteY4" fmla="*/ 995399 h 1853099"/>
                <a:gd name="connsiteX5" fmla="*/ 1366886 w 3506771"/>
                <a:gd name="connsiteY5" fmla="*/ 1014253 h 1853099"/>
                <a:gd name="connsiteX6" fmla="*/ 707010 w 3506771"/>
                <a:gd name="connsiteY6" fmla="*/ 552340 h 1853099"/>
                <a:gd name="connsiteX7" fmla="*/ 103694 w 3506771"/>
                <a:gd name="connsiteY7" fmla="*/ 1146228 h 1853099"/>
                <a:gd name="connsiteX8" fmla="*/ 28280 w 3506771"/>
                <a:gd name="connsiteY8" fmla="*/ 1381898 h 1853099"/>
                <a:gd name="connsiteX9" fmla="*/ 0 w 3506771"/>
                <a:gd name="connsiteY9" fmla="*/ 1457313 h 1853099"/>
                <a:gd name="connsiteX0" fmla="*/ 3506771 w 3506771"/>
                <a:gd name="connsiteY0" fmla="*/ 250682 h 1853099"/>
                <a:gd name="connsiteX1" fmla="*/ 2965007 w 3506771"/>
                <a:gd name="connsiteY1" fmla="*/ 1108520 h 1853099"/>
                <a:gd name="connsiteX2" fmla="*/ 2455270 w 3506771"/>
                <a:gd name="connsiteY2" fmla="*/ 5585 h 1853099"/>
                <a:gd name="connsiteX3" fmla="*/ 2135912 w 3506771"/>
                <a:gd name="connsiteY3" fmla="*/ 693741 h 1853099"/>
                <a:gd name="connsiteX4" fmla="*/ 1776608 w 3506771"/>
                <a:gd name="connsiteY4" fmla="*/ 995399 h 1853099"/>
                <a:gd name="connsiteX5" fmla="*/ 1366886 w 3506771"/>
                <a:gd name="connsiteY5" fmla="*/ 1014253 h 1853099"/>
                <a:gd name="connsiteX6" fmla="*/ 707010 w 3506771"/>
                <a:gd name="connsiteY6" fmla="*/ 552340 h 1853099"/>
                <a:gd name="connsiteX7" fmla="*/ 103694 w 3506771"/>
                <a:gd name="connsiteY7" fmla="*/ 1146228 h 1853099"/>
                <a:gd name="connsiteX8" fmla="*/ 28280 w 3506771"/>
                <a:gd name="connsiteY8" fmla="*/ 1381898 h 1853099"/>
                <a:gd name="connsiteX9" fmla="*/ 0 w 3506771"/>
                <a:gd name="connsiteY9" fmla="*/ 1457313 h 1853099"/>
                <a:gd name="connsiteX0" fmla="*/ 3478491 w 3478491"/>
                <a:gd name="connsiteY0" fmla="*/ 250682 h 1381898"/>
                <a:gd name="connsiteX1" fmla="*/ 2936727 w 3478491"/>
                <a:gd name="connsiteY1" fmla="*/ 1108520 h 1381898"/>
                <a:gd name="connsiteX2" fmla="*/ 2426990 w 3478491"/>
                <a:gd name="connsiteY2" fmla="*/ 5585 h 1381898"/>
                <a:gd name="connsiteX3" fmla="*/ 2107632 w 3478491"/>
                <a:gd name="connsiteY3" fmla="*/ 693741 h 1381898"/>
                <a:gd name="connsiteX4" fmla="*/ 1748328 w 3478491"/>
                <a:gd name="connsiteY4" fmla="*/ 995399 h 1381898"/>
                <a:gd name="connsiteX5" fmla="*/ 1338606 w 3478491"/>
                <a:gd name="connsiteY5" fmla="*/ 1014253 h 1381898"/>
                <a:gd name="connsiteX6" fmla="*/ 678730 w 3478491"/>
                <a:gd name="connsiteY6" fmla="*/ 552340 h 1381898"/>
                <a:gd name="connsiteX7" fmla="*/ 75414 w 3478491"/>
                <a:gd name="connsiteY7" fmla="*/ 1146228 h 1381898"/>
                <a:gd name="connsiteX8" fmla="*/ 0 w 3478491"/>
                <a:gd name="connsiteY8" fmla="*/ 1381898 h 1381898"/>
                <a:gd name="connsiteX0" fmla="*/ 3403077 w 3403077"/>
                <a:gd name="connsiteY0" fmla="*/ 250682 h 1146228"/>
                <a:gd name="connsiteX1" fmla="*/ 2861313 w 3403077"/>
                <a:gd name="connsiteY1" fmla="*/ 1108520 h 1146228"/>
                <a:gd name="connsiteX2" fmla="*/ 2351576 w 3403077"/>
                <a:gd name="connsiteY2" fmla="*/ 5585 h 1146228"/>
                <a:gd name="connsiteX3" fmla="*/ 2032218 w 3403077"/>
                <a:gd name="connsiteY3" fmla="*/ 693741 h 1146228"/>
                <a:gd name="connsiteX4" fmla="*/ 1672914 w 3403077"/>
                <a:gd name="connsiteY4" fmla="*/ 995399 h 1146228"/>
                <a:gd name="connsiteX5" fmla="*/ 1263192 w 3403077"/>
                <a:gd name="connsiteY5" fmla="*/ 1014253 h 1146228"/>
                <a:gd name="connsiteX6" fmla="*/ 603316 w 3403077"/>
                <a:gd name="connsiteY6" fmla="*/ 552340 h 1146228"/>
                <a:gd name="connsiteX7" fmla="*/ 0 w 3403077"/>
                <a:gd name="connsiteY7" fmla="*/ 1146228 h 1146228"/>
                <a:gd name="connsiteX0" fmla="*/ 2799761 w 2799761"/>
                <a:gd name="connsiteY0" fmla="*/ 250682 h 1108538"/>
                <a:gd name="connsiteX1" fmla="*/ 2257997 w 2799761"/>
                <a:gd name="connsiteY1" fmla="*/ 1108520 h 1108538"/>
                <a:gd name="connsiteX2" fmla="*/ 1748260 w 2799761"/>
                <a:gd name="connsiteY2" fmla="*/ 5585 h 1108538"/>
                <a:gd name="connsiteX3" fmla="*/ 1428902 w 2799761"/>
                <a:gd name="connsiteY3" fmla="*/ 693741 h 1108538"/>
                <a:gd name="connsiteX4" fmla="*/ 1069598 w 2799761"/>
                <a:gd name="connsiteY4" fmla="*/ 995399 h 1108538"/>
                <a:gd name="connsiteX5" fmla="*/ 659876 w 2799761"/>
                <a:gd name="connsiteY5" fmla="*/ 1014253 h 1108538"/>
                <a:gd name="connsiteX6" fmla="*/ 0 w 2799761"/>
                <a:gd name="connsiteY6" fmla="*/ 552340 h 1108538"/>
                <a:gd name="connsiteX0" fmla="*/ 2139885 w 2139885"/>
                <a:gd name="connsiteY0" fmla="*/ 250682 h 1108538"/>
                <a:gd name="connsiteX1" fmla="*/ 1598121 w 2139885"/>
                <a:gd name="connsiteY1" fmla="*/ 1108520 h 1108538"/>
                <a:gd name="connsiteX2" fmla="*/ 1088384 w 2139885"/>
                <a:gd name="connsiteY2" fmla="*/ 5585 h 1108538"/>
                <a:gd name="connsiteX3" fmla="*/ 769026 w 2139885"/>
                <a:gd name="connsiteY3" fmla="*/ 693741 h 1108538"/>
                <a:gd name="connsiteX4" fmla="*/ 409722 w 2139885"/>
                <a:gd name="connsiteY4" fmla="*/ 995399 h 1108538"/>
                <a:gd name="connsiteX5" fmla="*/ 0 w 2139885"/>
                <a:gd name="connsiteY5" fmla="*/ 1014253 h 1108538"/>
                <a:gd name="connsiteX0" fmla="*/ 2276919 w 2276919"/>
                <a:gd name="connsiteY0" fmla="*/ 260109 h 1111463"/>
                <a:gd name="connsiteX1" fmla="*/ 1598121 w 2276919"/>
                <a:gd name="connsiteY1" fmla="*/ 1108520 h 1111463"/>
                <a:gd name="connsiteX2" fmla="*/ 1088384 w 2276919"/>
                <a:gd name="connsiteY2" fmla="*/ 5585 h 1111463"/>
                <a:gd name="connsiteX3" fmla="*/ 769026 w 2276919"/>
                <a:gd name="connsiteY3" fmla="*/ 693741 h 1111463"/>
                <a:gd name="connsiteX4" fmla="*/ 409722 w 2276919"/>
                <a:gd name="connsiteY4" fmla="*/ 995399 h 1111463"/>
                <a:gd name="connsiteX5" fmla="*/ 0 w 2276919"/>
                <a:gd name="connsiteY5" fmla="*/ 1014253 h 1111463"/>
                <a:gd name="connsiteX0" fmla="*/ 2276919 w 2276919"/>
                <a:gd name="connsiteY0" fmla="*/ 260109 h 1111649"/>
                <a:gd name="connsiteX1" fmla="*/ 1598121 w 2276919"/>
                <a:gd name="connsiteY1" fmla="*/ 1108520 h 1111649"/>
                <a:gd name="connsiteX2" fmla="*/ 1088384 w 2276919"/>
                <a:gd name="connsiteY2" fmla="*/ 5585 h 1111649"/>
                <a:gd name="connsiteX3" fmla="*/ 769026 w 2276919"/>
                <a:gd name="connsiteY3" fmla="*/ 693741 h 1111649"/>
                <a:gd name="connsiteX4" fmla="*/ 409722 w 2276919"/>
                <a:gd name="connsiteY4" fmla="*/ 995399 h 1111649"/>
                <a:gd name="connsiteX5" fmla="*/ 0 w 2276919"/>
                <a:gd name="connsiteY5" fmla="*/ 1014253 h 1111649"/>
                <a:gd name="connsiteX0" fmla="*/ 2686680 w 2686680"/>
                <a:gd name="connsiteY0" fmla="*/ 260109 h 1257946"/>
                <a:gd name="connsiteX1" fmla="*/ 2007882 w 2686680"/>
                <a:gd name="connsiteY1" fmla="*/ 1108520 h 1257946"/>
                <a:gd name="connsiteX2" fmla="*/ 1498145 w 2686680"/>
                <a:gd name="connsiteY2" fmla="*/ 5585 h 1257946"/>
                <a:gd name="connsiteX3" fmla="*/ 1178787 w 2686680"/>
                <a:gd name="connsiteY3" fmla="*/ 693741 h 1257946"/>
                <a:gd name="connsiteX4" fmla="*/ 819483 w 2686680"/>
                <a:gd name="connsiteY4" fmla="*/ 995399 h 1257946"/>
                <a:gd name="connsiteX5" fmla="*/ 0 w 2686680"/>
                <a:gd name="connsiteY5" fmla="*/ 1245259 h 1257946"/>
                <a:gd name="connsiteX0" fmla="*/ 2946529 w 2946529"/>
                <a:gd name="connsiteY0" fmla="*/ 260109 h 1313783"/>
                <a:gd name="connsiteX1" fmla="*/ 2267731 w 2946529"/>
                <a:gd name="connsiteY1" fmla="*/ 1108520 h 1313783"/>
                <a:gd name="connsiteX2" fmla="*/ 1757994 w 2946529"/>
                <a:gd name="connsiteY2" fmla="*/ 5585 h 1313783"/>
                <a:gd name="connsiteX3" fmla="*/ 1438636 w 2946529"/>
                <a:gd name="connsiteY3" fmla="*/ 693741 h 1313783"/>
                <a:gd name="connsiteX4" fmla="*/ 1079332 w 2946529"/>
                <a:gd name="connsiteY4" fmla="*/ 995399 h 1313783"/>
                <a:gd name="connsiteX5" fmla="*/ 0 w 2946529"/>
                <a:gd name="connsiteY5" fmla="*/ 1303010 h 1313783"/>
                <a:gd name="connsiteX0" fmla="*/ 2946529 w 2946529"/>
                <a:gd name="connsiteY0" fmla="*/ 260192 h 1315780"/>
                <a:gd name="connsiteX1" fmla="*/ 2267731 w 2946529"/>
                <a:gd name="connsiteY1" fmla="*/ 1108603 h 1315780"/>
                <a:gd name="connsiteX2" fmla="*/ 1757994 w 2946529"/>
                <a:gd name="connsiteY2" fmla="*/ 5668 h 1315780"/>
                <a:gd name="connsiteX3" fmla="*/ 1438636 w 2946529"/>
                <a:gd name="connsiteY3" fmla="*/ 693824 h 1315780"/>
                <a:gd name="connsiteX4" fmla="*/ 1069338 w 2946529"/>
                <a:gd name="connsiteY4" fmla="*/ 1053233 h 1315780"/>
                <a:gd name="connsiteX5" fmla="*/ 0 w 2946529"/>
                <a:gd name="connsiteY5" fmla="*/ 1303093 h 13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6529" h="1315780">
                  <a:moveTo>
                    <a:pt x="2946529" y="260192"/>
                  </a:moveTo>
                  <a:cubicBezTo>
                    <a:pt x="2751676" y="756670"/>
                    <a:pt x="2465820" y="1151024"/>
                    <a:pt x="2267731" y="1108603"/>
                  </a:cubicBezTo>
                  <a:cubicBezTo>
                    <a:pt x="2069642" y="1066182"/>
                    <a:pt x="1896176" y="74798"/>
                    <a:pt x="1757994" y="5668"/>
                  </a:cubicBezTo>
                  <a:cubicBezTo>
                    <a:pt x="1619812" y="-63462"/>
                    <a:pt x="1553412" y="519230"/>
                    <a:pt x="1438636" y="693824"/>
                  </a:cubicBezTo>
                  <a:cubicBezTo>
                    <a:pt x="1323860" y="868418"/>
                    <a:pt x="1197509" y="999814"/>
                    <a:pt x="1069338" y="1053233"/>
                  </a:cubicBezTo>
                  <a:cubicBezTo>
                    <a:pt x="941167" y="1106652"/>
                    <a:pt x="178266" y="1376936"/>
                    <a:pt x="0" y="130309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094237" y="2544932"/>
              <a:ext cx="935374" cy="39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>
                  <a:latin typeface="Cambria Math" pitchFamily="18" charset="0"/>
                  <a:ea typeface="Cambria Math" pitchFamily="18" charset="0"/>
                </a:rPr>
                <a:t>target</a:t>
              </a:r>
              <a:endParaRPr kumimoji="1" lang="ja-JP" altLang="en-US" sz="1500" dirty="0">
                <a:latin typeface="Cambria Math" pitchFamily="18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175544" y="3879001"/>
              <a:ext cx="1430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500" dirty="0" smtClean="0">
                  <a:latin typeface="Cambria Math" pitchFamily="18" charset="0"/>
                  <a:ea typeface="Cambria Math" pitchFamily="18" charset="0"/>
                </a:rPr>
                <a:t>Signal positron</a:t>
              </a:r>
              <a:endParaRPr kumimoji="1" lang="ja-JP" altLang="en-US" sz="1500" dirty="0">
                <a:latin typeface="Cambria Math" pitchFamily="18" charset="0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 rot="20406009">
              <a:off x="3025642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 rot="20406009">
              <a:off x="3232143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 rot="20406009">
              <a:off x="3438644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 rot="20406009">
              <a:off x="3645145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 rot="20406009">
              <a:off x="3851646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 rot="20406009">
              <a:off x="4058147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 rot="20406009">
              <a:off x="4264648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 rot="20406009">
              <a:off x="4471149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 rot="20406009">
              <a:off x="4677647" y="4186789"/>
              <a:ext cx="260501" cy="211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爆発 1 52"/>
            <p:cNvSpPr/>
            <p:nvPr/>
          </p:nvSpPr>
          <p:spPr>
            <a:xfrm>
              <a:off x="3342351" y="4036259"/>
              <a:ext cx="304101" cy="276875"/>
            </a:xfrm>
            <a:prstGeom prst="irregularSeal1">
              <a:avLst/>
            </a:prstGeom>
            <a:solidFill>
              <a:srgbClr val="FFC000"/>
            </a:solidFill>
            <a:ln w="3175">
              <a:solidFill>
                <a:srgbClr val="DE43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7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Test in </a:t>
            </a:r>
            <a:r>
              <a:rPr kumimoji="1" lang="en-US" altLang="ja-JP" dirty="0" err="1" smtClean="0"/>
              <a:t>Frascati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881144" y="1268761"/>
            <a:ext cx="7062359" cy="5033175"/>
            <a:chOff x="1033876" y="1124745"/>
            <a:chExt cx="7675391" cy="5309609"/>
          </a:xfrm>
        </p:grpSpPr>
        <p:pic>
          <p:nvPicPr>
            <p:cNvPr id="5" name="Picture 12" descr="frascati1.png"/>
            <p:cNvPicPr>
              <a:picLocks noChangeAspect="1"/>
            </p:cNvPicPr>
            <p:nvPr/>
          </p:nvPicPr>
          <p:blipFill rotWithShape="1">
            <a:blip r:embed="rId2"/>
            <a:srcRect r="11676"/>
            <a:stretch/>
          </p:blipFill>
          <p:spPr>
            <a:xfrm>
              <a:off x="1033876" y="1831906"/>
              <a:ext cx="7150387" cy="4602448"/>
            </a:xfrm>
            <a:prstGeom prst="rect">
              <a:avLst/>
            </a:prstGeom>
          </p:spPr>
        </p:pic>
        <p:cxnSp>
          <p:nvCxnSpPr>
            <p:cNvPr id="6" name="Straight Connector 6"/>
            <p:cNvCxnSpPr>
              <a:endCxn id="7" idx="2"/>
            </p:cNvCxnSpPr>
            <p:nvPr/>
          </p:nvCxnSpPr>
          <p:spPr>
            <a:xfrm flipV="1">
              <a:off x="4424276" y="1514362"/>
              <a:ext cx="659835" cy="1361347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7"/>
            <p:cNvSpPr txBox="1"/>
            <p:nvPr/>
          </p:nvSpPr>
          <p:spPr>
            <a:xfrm>
              <a:off x="4705018" y="1124745"/>
              <a:ext cx="758183" cy="38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err="1" smtClean="0">
                  <a:solidFill>
                    <a:srgbClr val="FF0000"/>
                  </a:solidFill>
                </a:rPr>
                <a:t>Linac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8"/>
            <p:cNvCxnSpPr>
              <a:endCxn id="9" idx="2"/>
            </p:cNvCxnSpPr>
            <p:nvPr/>
          </p:nvCxnSpPr>
          <p:spPr>
            <a:xfrm flipH="1" flipV="1">
              <a:off x="3200569" y="1514362"/>
              <a:ext cx="1223726" cy="274297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1"/>
            <p:cNvSpPr txBox="1"/>
            <p:nvPr/>
          </p:nvSpPr>
          <p:spPr>
            <a:xfrm>
              <a:off x="2303189" y="1124745"/>
              <a:ext cx="1794761" cy="38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Collider DAFNE</a:t>
              </a:r>
              <a:endParaRPr lang="en-GB" dirty="0"/>
            </a:p>
          </p:txBody>
        </p:sp>
        <p:cxnSp>
          <p:nvCxnSpPr>
            <p:cNvPr id="12" name="Straight Connector 17"/>
            <p:cNvCxnSpPr>
              <a:endCxn id="13" idx="2"/>
            </p:cNvCxnSpPr>
            <p:nvPr/>
          </p:nvCxnSpPr>
          <p:spPr>
            <a:xfrm flipV="1">
              <a:off x="5601734" y="1514362"/>
              <a:ext cx="1215460" cy="2193119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2"/>
            <p:cNvSpPr txBox="1"/>
            <p:nvPr/>
          </p:nvSpPr>
          <p:spPr>
            <a:xfrm>
              <a:off x="6513885" y="1124745"/>
              <a:ext cx="606616" cy="38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FF0000"/>
                  </a:solidFill>
                </a:rPr>
                <a:t>BTF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25"/>
            <p:cNvCxnSpPr>
              <a:endCxn id="15" idx="2"/>
            </p:cNvCxnSpPr>
            <p:nvPr/>
          </p:nvCxnSpPr>
          <p:spPr>
            <a:xfrm flipV="1">
              <a:off x="5601734" y="1516215"/>
              <a:ext cx="2359573" cy="2874931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7"/>
            <p:cNvSpPr txBox="1"/>
            <p:nvPr/>
          </p:nvSpPr>
          <p:spPr>
            <a:xfrm>
              <a:off x="7213345" y="1146883"/>
              <a:ext cx="149592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Damping ring</a:t>
              </a:r>
              <a:endParaRPr lang="en-GB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22770" r="61250" b="8474"/>
          <a:stretch/>
        </p:blipFill>
        <p:spPr bwMode="auto">
          <a:xfrm>
            <a:off x="136392" y="1900273"/>
            <a:ext cx="3139464" cy="484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右矢印 18"/>
          <p:cNvSpPr/>
          <p:nvPr/>
        </p:nvSpPr>
        <p:spPr>
          <a:xfrm rot="3239747">
            <a:off x="4367590" y="3053075"/>
            <a:ext cx="1441151" cy="123440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442759">
            <a:off x="5543617" y="3648592"/>
            <a:ext cx="381735" cy="116415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0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test configuration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3518" y="3766239"/>
            <a:ext cx="8730970" cy="29751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ja-JP" sz="2200" u="sng" dirty="0" smtClean="0"/>
              <a:t>Beam</a:t>
            </a:r>
          </a:p>
          <a:p>
            <a:r>
              <a:rPr lang="en-US" altLang="ja-JP" sz="2000" dirty="0" smtClean="0"/>
              <a:t>48 MeV Positrons (1-3/bunch), bunch width of 10 ns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kumimoji="1" lang="en-US" altLang="ja-JP" sz="2200" u="sng" dirty="0" smtClean="0"/>
              <a:t>Inside the black box</a:t>
            </a:r>
          </a:p>
          <a:p>
            <a:r>
              <a:rPr kumimoji="1" lang="en-US" altLang="ja-JP" sz="2000" dirty="0" smtClean="0"/>
              <a:t>Counters (90x40x5 mm, BC418)</a:t>
            </a:r>
          </a:p>
          <a:p>
            <a:pPr lvl="1"/>
            <a:r>
              <a:rPr lang="en-US" altLang="ja-JP" sz="1800" dirty="0" smtClean="0"/>
              <a:t>8 counters with HAMAMATSU (</a:t>
            </a:r>
            <a:r>
              <a:rPr lang="en-US" altLang="ja-JP" sz="1800" dirty="0" smtClean="0"/>
              <a:t>S10943-2547(X), 3x3 mm2, 50</a:t>
            </a:r>
            <a:r>
              <a:rPr lang="el-GR" altLang="ja-JP" sz="1800" dirty="0" smtClean="0"/>
              <a:t>μ</a:t>
            </a:r>
            <a:r>
              <a:rPr lang="en-US" altLang="ja-JP" sz="1800" dirty="0" smtClean="0"/>
              <a:t>m-3600 pixels) SiPMs</a:t>
            </a:r>
            <a:r>
              <a:rPr kumimoji="1" lang="en-US" altLang="ja-JP" sz="1800" dirty="0" smtClean="0"/>
              <a:t> </a:t>
            </a:r>
          </a:p>
          <a:p>
            <a:pPr lvl="1"/>
            <a:r>
              <a:rPr lang="en-US" altLang="ja-JP" sz="1800" dirty="0" smtClean="0"/>
              <a:t>6 </a:t>
            </a:r>
            <a:r>
              <a:rPr lang="en-US" altLang="ja-JP" sz="1800" dirty="0" smtClean="0"/>
              <a:t>counters with </a:t>
            </a:r>
            <a:r>
              <a:rPr lang="en-US" altLang="ja-JP" sz="1800" dirty="0" err="1" smtClean="0"/>
              <a:t>AdvanSiD</a:t>
            </a:r>
            <a:r>
              <a:rPr lang="en-US" altLang="ja-JP" sz="1800" dirty="0" smtClean="0"/>
              <a:t> SiPMs</a:t>
            </a:r>
          </a:p>
          <a:p>
            <a:r>
              <a:rPr kumimoji="1" lang="en-US" altLang="ja-JP" sz="2000" dirty="0" smtClean="0"/>
              <a:t>Reference counter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(5x5x5 mm, BC422, 1 HAMAMATSU </a:t>
            </a:r>
            <a:r>
              <a:rPr lang="en-US" altLang="ja-JP" sz="2000" dirty="0" err="1" smtClean="0"/>
              <a:t>SiPM</a:t>
            </a:r>
            <a:r>
              <a:rPr lang="en-US" altLang="ja-JP" sz="2000" dirty="0" smtClean="0"/>
              <a:t>) for </a:t>
            </a:r>
            <a:r>
              <a:rPr lang="en-US" altLang="ja-JP" sz="2000" dirty="0" smtClean="0"/>
              <a:t>time reference &amp; trigger</a:t>
            </a:r>
            <a:endParaRPr lang="en-US" altLang="ja-JP" sz="2000" dirty="0" smtClean="0"/>
          </a:p>
          <a:p>
            <a:r>
              <a:rPr lang="en-US" altLang="ja-JP" sz="2000" dirty="0" smtClean="0"/>
              <a:t>Lead-glass Calorimeter for monitoring the </a:t>
            </a:r>
            <a:r>
              <a:rPr lang="en-US" altLang="ja-JP" sz="2000" dirty="0" smtClean="0"/>
              <a:t>beam</a:t>
            </a:r>
          </a:p>
          <a:p>
            <a:pPr marL="0" indent="0">
              <a:buNone/>
            </a:pPr>
            <a:r>
              <a:rPr lang="en-US" altLang="ja-JP" sz="2000" u="sng" dirty="0" smtClean="0"/>
              <a:t>Electronics</a:t>
            </a:r>
          </a:p>
          <a:p>
            <a:r>
              <a:rPr lang="en-US" altLang="ja-JP" sz="2000" dirty="0" smtClean="0"/>
              <a:t>Long cable</a:t>
            </a:r>
          </a:p>
          <a:p>
            <a:r>
              <a:rPr lang="en-US" altLang="ja-JP" sz="2000" dirty="0" smtClean="0"/>
              <a:t>6 DRS (digitizer)</a:t>
            </a:r>
            <a:endParaRPr lang="en-US" altLang="ja-JP" sz="2000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823-C312-49D3-A53E-EAE30B8F6F8C}" type="slidenum">
              <a:rPr lang="en-US" altLang="ja-JP" smtClean="0"/>
              <a:pPr/>
              <a:t>12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115616" y="1075537"/>
            <a:ext cx="7848872" cy="2569487"/>
          </a:xfrm>
          <a:prstGeom prst="rect">
            <a:avLst/>
          </a:prstGeom>
          <a:solidFill>
            <a:srgbClr val="000000">
              <a:lumMod val="95000"/>
              <a:lumOff val="5000"/>
            </a:srgbClr>
          </a:solidFill>
          <a:ln w="76200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右矢印 42"/>
          <p:cNvSpPr/>
          <p:nvPr/>
        </p:nvSpPr>
        <p:spPr>
          <a:xfrm>
            <a:off x="647563" y="2094656"/>
            <a:ext cx="6710443" cy="265624"/>
          </a:xfrm>
          <a:prstGeom prst="rightArrow">
            <a:avLst>
              <a:gd name="adj1" fmla="val 50000"/>
              <a:gd name="adj2" fmla="val 100252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82469" y="1710800"/>
            <a:ext cx="12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1~3 e</a:t>
            </a:r>
            <a:r>
              <a:rPr kumimoji="1" lang="en-US" altLang="ja-JP" baseline="30000" dirty="0" smtClean="0">
                <a:latin typeface="Cambria Math" pitchFamily="18" charset="0"/>
                <a:ea typeface="Cambria Math" pitchFamily="18" charset="0"/>
              </a:rPr>
              <a:t>+</a:t>
            </a:r>
            <a:endParaRPr kumimoji="1" lang="ja-JP" altLang="en-US" baseline="30000" dirty="0">
              <a:latin typeface="Cambria Math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1490982" y="1300462"/>
            <a:ext cx="4539977" cy="1294359"/>
            <a:chOff x="1371465" y="1162733"/>
            <a:chExt cx="4945810" cy="1345136"/>
          </a:xfrm>
        </p:grpSpPr>
        <p:sp>
          <p:nvSpPr>
            <p:cNvPr id="48" name="正方形/長方形 47"/>
            <p:cNvSpPr/>
            <p:nvPr/>
          </p:nvSpPr>
          <p:spPr>
            <a:xfrm rot="5400000">
              <a:off x="1837844" y="2041728"/>
              <a:ext cx="792088" cy="14019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 rot="5400000">
              <a:off x="2388351" y="2041728"/>
              <a:ext cx="792088" cy="14019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 rot="5400000">
              <a:off x="2938859" y="2041728"/>
              <a:ext cx="792088" cy="14019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 rot="5400000">
              <a:off x="3489366" y="2041728"/>
              <a:ext cx="792088" cy="14019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 rot="5400000">
              <a:off x="4039874" y="2041728"/>
              <a:ext cx="792088" cy="14019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 rot="5400000">
              <a:off x="4590382" y="2041728"/>
              <a:ext cx="792088" cy="14019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 rot="5400000">
              <a:off x="5691397" y="2041728"/>
              <a:ext cx="792088" cy="14019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 rot="5400000">
              <a:off x="5140889" y="2041728"/>
              <a:ext cx="792088" cy="140193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>
              <a:off x="5569890" y="1602370"/>
              <a:ext cx="46623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58" name="テキスト ボックス 57"/>
            <p:cNvSpPr txBox="1"/>
            <p:nvPr/>
          </p:nvSpPr>
          <p:spPr>
            <a:xfrm>
              <a:off x="5429382" y="1162733"/>
              <a:ext cx="8878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 cm</a:t>
              </a: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 rot="5400000">
              <a:off x="1371362" y="2054870"/>
              <a:ext cx="140400" cy="14019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7452320" y="1948976"/>
            <a:ext cx="1368152" cy="694787"/>
          </a:xfrm>
          <a:prstGeom prst="rect">
            <a:avLst/>
          </a:prstGeom>
          <a:solidFill>
            <a:srgbClr val="BBE0E3">
              <a:lumMod val="5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979712" y="2658667"/>
            <a:ext cx="4117348" cy="216024"/>
          </a:xfrm>
          <a:prstGeom prst="rect">
            <a:avLst/>
          </a:prstGeom>
          <a:solidFill>
            <a:srgbClr val="0000FF">
              <a:alpha val="87059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085599" y="3183359"/>
            <a:ext cx="1748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Black box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358006" y="1971178"/>
            <a:ext cx="15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Lead-glass Calorimeter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346983" y="1218774"/>
            <a:ext cx="1288913" cy="400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Counters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288510" y="3014081"/>
            <a:ext cx="2282193" cy="400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Reference counter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66" name="直線コネクタ 65"/>
          <p:cNvCxnSpPr>
            <a:stCxn id="59" idx="3"/>
          </p:cNvCxnSpPr>
          <p:nvPr/>
        </p:nvCxnSpPr>
        <p:spPr>
          <a:xfrm>
            <a:off x="1555327" y="2293923"/>
            <a:ext cx="64345" cy="739544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ysDot"/>
          </a:ln>
          <a:effectLst/>
        </p:spPr>
      </p:cxnSp>
      <p:cxnSp>
        <p:nvCxnSpPr>
          <p:cNvPr id="67" name="直線コネクタ 66"/>
          <p:cNvCxnSpPr>
            <a:endCxn id="48" idx="1"/>
          </p:cNvCxnSpPr>
          <p:nvPr/>
        </p:nvCxnSpPr>
        <p:spPr>
          <a:xfrm flipH="1">
            <a:off x="2282638" y="1623053"/>
            <a:ext cx="293939" cy="20958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ysDot"/>
          </a:ln>
          <a:effectLst/>
        </p:spPr>
      </p:cxnSp>
      <p:cxnSp>
        <p:nvCxnSpPr>
          <p:cNvPr id="68" name="直線コネクタ 67"/>
          <p:cNvCxnSpPr>
            <a:stCxn id="64" idx="2"/>
            <a:endCxn id="51" idx="1"/>
          </p:cNvCxnSpPr>
          <p:nvPr/>
        </p:nvCxnSpPr>
        <p:spPr>
          <a:xfrm>
            <a:off x="2991440" y="1618884"/>
            <a:ext cx="301868" cy="213749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ysDot"/>
          </a:ln>
          <a:effectLst/>
        </p:spPr>
      </p:cxnSp>
      <p:sp>
        <p:nvSpPr>
          <p:cNvPr id="69" name="正方形/長方形 68"/>
          <p:cNvSpPr/>
          <p:nvPr/>
        </p:nvSpPr>
        <p:spPr>
          <a:xfrm>
            <a:off x="-180528" y="2025709"/>
            <a:ext cx="828092" cy="348639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 flipH="1">
            <a:off x="616087" y="1948977"/>
            <a:ext cx="45719" cy="494626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>
            <a:off x="661806" y="2562550"/>
            <a:ext cx="893521" cy="0"/>
          </a:xfrm>
          <a:prstGeom prst="line">
            <a:avLst/>
          </a:prstGeom>
          <a:noFill/>
          <a:ln w="9525" cap="flat" cmpd="sng" algn="ctr">
            <a:solidFill>
              <a:srgbClr val="DAEDEF">
                <a:lumMod val="90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72" name="テキスト ボックス 71"/>
          <p:cNvSpPr txBox="1"/>
          <p:nvPr/>
        </p:nvSpPr>
        <p:spPr>
          <a:xfrm>
            <a:off x="296322" y="2642688"/>
            <a:ext cx="10271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9.5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cm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1"/>
          <a:stretch/>
        </p:blipFill>
        <p:spPr bwMode="auto">
          <a:xfrm>
            <a:off x="339221" y="764704"/>
            <a:ext cx="80432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4211960" y="3558909"/>
            <a:ext cx="4608512" cy="3096344"/>
          </a:xfrm>
          <a:prstGeom prst="wedgeRoundRectCallout">
            <a:avLst>
              <a:gd name="adj1" fmla="val -6660"/>
              <a:gd name="adj2" fmla="val -7672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1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2262" r="19450" b="22725"/>
          <a:stretch/>
        </p:blipFill>
        <p:spPr bwMode="auto">
          <a:xfrm>
            <a:off x="4360845" y="3849504"/>
            <a:ext cx="4310742" cy="25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462058" y="3849504"/>
            <a:ext cx="10703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counters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 flipH="1">
            <a:off x="7462058" y="4218836"/>
            <a:ext cx="460205" cy="4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913358" y="3418322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Black box</a:t>
            </a:r>
            <a:endParaRPr kumimoji="1" lang="ja-JP" altLang="en-US" dirty="0"/>
          </a:p>
        </p:txBody>
      </p:sp>
      <p:cxnSp>
        <p:nvCxnSpPr>
          <p:cNvPr id="9" name="直線コネクタ 8"/>
          <p:cNvCxnSpPr>
            <a:stCxn id="8" idx="2"/>
          </p:cNvCxnSpPr>
          <p:nvPr/>
        </p:nvCxnSpPr>
        <p:spPr>
          <a:xfrm flipH="1">
            <a:off x="6218446" y="3787654"/>
            <a:ext cx="306980" cy="8024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360845" y="4152875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Beam line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8" idx="0"/>
          </p:cNvCxnSpPr>
          <p:nvPr/>
        </p:nvCxnSpPr>
        <p:spPr>
          <a:xfrm flipH="1">
            <a:off x="6525426" y="2552840"/>
            <a:ext cx="297770" cy="8654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818779" y="5791619"/>
            <a:ext cx="22091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Reference counter</a:t>
            </a:r>
            <a:endParaRPr kumimoji="1" lang="ja-JP" altLang="en-US" dirty="0"/>
          </a:p>
        </p:txBody>
      </p:sp>
      <p:cxnSp>
        <p:nvCxnSpPr>
          <p:cNvPr id="18" name="直線コネクタ 17"/>
          <p:cNvCxnSpPr>
            <a:endCxn id="17" idx="0"/>
          </p:cNvCxnSpPr>
          <p:nvPr/>
        </p:nvCxnSpPr>
        <p:spPr>
          <a:xfrm>
            <a:off x="6472145" y="4989143"/>
            <a:ext cx="451216" cy="8024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右矢印 21"/>
          <p:cNvSpPr/>
          <p:nvPr/>
        </p:nvSpPr>
        <p:spPr>
          <a:xfrm rot="20880833">
            <a:off x="5451393" y="2215790"/>
            <a:ext cx="907057" cy="245540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4515600" y="5589240"/>
            <a:ext cx="1208528" cy="245540"/>
          </a:xfrm>
          <a:prstGeom prst="rightArrow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99892" y="2743077"/>
            <a:ext cx="10441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Magnet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551" y="938219"/>
            <a:ext cx="8023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Linac</a:t>
            </a:r>
            <a:endParaRPr kumimoji="1" lang="ja-JP" altLang="en-US" dirty="0"/>
          </a:p>
        </p:txBody>
      </p:sp>
      <p:pic>
        <p:nvPicPr>
          <p:cNvPr id="3076" name="Picture 4" descr="CIMG20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brightnessContrast bright="10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53578" r="20727" b="6113"/>
          <a:stretch/>
        </p:blipFill>
        <p:spPr bwMode="auto">
          <a:xfrm>
            <a:off x="295328" y="5042917"/>
            <a:ext cx="3600400" cy="17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107504" y="4858251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Single counter</a:t>
            </a:r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500271"/>
            <a:ext cx="4412997" cy="29445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DRS synchronization</a:t>
            </a:r>
            <a:endParaRPr kumimoji="1" lang="ja-JP" altLang="en-US" dirty="0"/>
          </a:p>
        </p:txBody>
      </p:sp>
      <p:sp>
        <p:nvSpPr>
          <p:cNvPr id="76" name="スライド番号プレースホルダー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87" name="グループ化 86"/>
          <p:cNvGrpSpPr/>
          <p:nvPr/>
        </p:nvGrpSpPr>
        <p:grpSpPr>
          <a:xfrm>
            <a:off x="18876" y="1340768"/>
            <a:ext cx="4481116" cy="3024336"/>
            <a:chOff x="251520" y="1340768"/>
            <a:chExt cx="3814239" cy="2730683"/>
          </a:xfrm>
        </p:grpSpPr>
        <p:sp>
          <p:nvSpPr>
            <p:cNvPr id="73" name="正方形/長方形 72"/>
            <p:cNvSpPr/>
            <p:nvPr/>
          </p:nvSpPr>
          <p:spPr>
            <a:xfrm>
              <a:off x="2339752" y="1340768"/>
              <a:ext cx="86409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484784"/>
              <a:ext cx="3814239" cy="2586667"/>
            </a:xfrm>
            <a:prstGeom prst="rect">
              <a:avLst/>
            </a:prstGeom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2339752" y="1700808"/>
              <a:ext cx="1296144" cy="694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/>
                <a:t>B</a:t>
              </a:r>
              <a:r>
                <a:rPr kumimoji="1" lang="en-US" altLang="ja-JP" sz="2200" b="1" dirty="0" smtClean="0"/>
                <a:t>efore</a:t>
              </a:r>
            </a:p>
            <a:p>
              <a:r>
                <a:rPr kumimoji="1" lang="el-GR" altLang="ja-JP" sz="2200" b="1" dirty="0" smtClean="0"/>
                <a:t>σ</a:t>
              </a:r>
              <a:r>
                <a:rPr kumimoji="1" lang="en-US" altLang="ja-JP" sz="2200" b="1" dirty="0" smtClean="0"/>
                <a:t>=377 ps</a:t>
              </a:r>
              <a:endParaRPr kumimoji="1" lang="ja-JP" altLang="en-US" sz="2200" b="1" dirty="0"/>
            </a:p>
          </p:txBody>
        </p:sp>
      </p:grpSp>
      <p:sp>
        <p:nvSpPr>
          <p:cNvPr id="89" name="正方形/長方形 88"/>
          <p:cNvSpPr/>
          <p:nvPr/>
        </p:nvSpPr>
        <p:spPr>
          <a:xfrm>
            <a:off x="7229804" y="1739525"/>
            <a:ext cx="1014604" cy="852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16613" y="1922840"/>
            <a:ext cx="90395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/>
              <a:t>After</a:t>
            </a:r>
          </a:p>
        </p:txBody>
      </p:sp>
      <p:sp>
        <p:nvSpPr>
          <p:cNvPr id="90" name="右矢印 89"/>
          <p:cNvSpPr/>
          <p:nvPr/>
        </p:nvSpPr>
        <p:spPr>
          <a:xfrm>
            <a:off x="4283968" y="270892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231645" y="4153175"/>
            <a:ext cx="118813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5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2500" b="1" baseline="-25000" dirty="0" smtClean="0">
                <a:latin typeface="Times New Roman" pitchFamily="18" charset="0"/>
                <a:cs typeface="Times New Roman" pitchFamily="18" charset="0"/>
              </a:rPr>
              <a:t>ch1</a:t>
            </a:r>
            <a:r>
              <a:rPr kumimoji="1" lang="en-US" altLang="ja-JP" sz="2500" b="1" dirty="0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kumimoji="1" lang="en-US" altLang="ja-JP" sz="2500" b="1" baseline="-25000" dirty="0" smtClean="0">
                <a:latin typeface="Times New Roman" pitchFamily="18" charset="0"/>
                <a:cs typeface="Times New Roman" pitchFamily="18" charset="0"/>
              </a:rPr>
              <a:t>ch2</a:t>
            </a:r>
            <a:endParaRPr kumimoji="1" lang="ja-JP" altLang="en-US" sz="25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650342" y="4179523"/>
            <a:ext cx="118813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5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2500" b="1" baseline="-25000" dirty="0" smtClean="0">
                <a:latin typeface="Times New Roman" pitchFamily="18" charset="0"/>
                <a:cs typeface="Times New Roman" pitchFamily="18" charset="0"/>
              </a:rPr>
              <a:t>ch1</a:t>
            </a:r>
            <a:r>
              <a:rPr kumimoji="1" lang="en-US" altLang="ja-JP" sz="2500" b="1" dirty="0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kumimoji="1" lang="en-US" altLang="ja-JP" sz="2500" b="1" baseline="-25000" dirty="0" smtClean="0">
                <a:latin typeface="Times New Roman" pitchFamily="18" charset="0"/>
                <a:cs typeface="Times New Roman" pitchFamily="18" charset="0"/>
              </a:rPr>
              <a:t>ch2</a:t>
            </a:r>
            <a:endParaRPr kumimoji="1" lang="ja-JP" altLang="en-US" sz="25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コンテンツ プレースホルダー 2"/>
          <p:cNvSpPr txBox="1">
            <a:spLocks/>
          </p:cNvSpPr>
          <p:nvPr/>
        </p:nvSpPr>
        <p:spPr>
          <a:xfrm>
            <a:off x="395535" y="5162705"/>
            <a:ext cx="8402079" cy="114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500" smtClean="0"/>
              <a:t>  synchronize many different channels with common clock.</a:t>
            </a:r>
          </a:p>
          <a:p>
            <a:pPr marL="0" indent="0">
              <a:buFont typeface="Arial" pitchFamily="34" charset="0"/>
              <a:buNone/>
            </a:pPr>
            <a:r>
              <a:rPr lang="en-US" altLang="ja-JP" sz="2500" smtClean="0"/>
              <a:t>        Time jitter among counters 23-26 ps</a:t>
            </a:r>
            <a:endParaRPr lang="ja-JP" altLang="en-US" sz="2500" dirty="0"/>
          </a:p>
        </p:txBody>
      </p:sp>
      <p:sp>
        <p:nvSpPr>
          <p:cNvPr id="99" name="右矢印 98"/>
          <p:cNvSpPr/>
          <p:nvPr/>
        </p:nvSpPr>
        <p:spPr>
          <a:xfrm>
            <a:off x="249896" y="5722304"/>
            <a:ext cx="49639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1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500271"/>
            <a:ext cx="4412997" cy="29445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DRS synchronization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5" y="5162705"/>
            <a:ext cx="8402079" cy="1146615"/>
          </a:xfrm>
        </p:spPr>
        <p:txBody>
          <a:bodyPr>
            <a:normAutofit/>
          </a:bodyPr>
          <a:lstStyle/>
          <a:p>
            <a:r>
              <a:rPr kumimoji="1" lang="en-US" altLang="ja-JP" sz="2500" dirty="0" smtClean="0"/>
              <a:t>  synchronize many different channels </a:t>
            </a:r>
            <a:r>
              <a:rPr kumimoji="1" lang="en-US" altLang="ja-JP" sz="2500" dirty="0" smtClean="0"/>
              <a:t>with </a:t>
            </a:r>
            <a:r>
              <a:rPr kumimoji="1" lang="en-US" altLang="ja-JP" sz="2500" dirty="0" smtClean="0"/>
              <a:t>common </a:t>
            </a:r>
            <a:r>
              <a:rPr lang="en-US" altLang="ja-JP" sz="2500" dirty="0" smtClean="0"/>
              <a:t>clock</a:t>
            </a:r>
            <a:r>
              <a:rPr kumimoji="1" lang="en-US" altLang="ja-JP" sz="2500" dirty="0" smtClean="0"/>
              <a:t>.</a:t>
            </a:r>
            <a:endParaRPr kumimoji="1" lang="en-US" altLang="ja-JP" sz="2500" dirty="0" smtClean="0"/>
          </a:p>
          <a:p>
            <a:pPr marL="0" indent="0">
              <a:buNone/>
            </a:pPr>
            <a:r>
              <a:rPr lang="en-US" altLang="ja-JP" sz="2500" dirty="0" smtClean="0"/>
              <a:t>        Time </a:t>
            </a:r>
            <a:r>
              <a:rPr lang="en-US" altLang="ja-JP" sz="2500" dirty="0" smtClean="0"/>
              <a:t>jitter </a:t>
            </a:r>
            <a:r>
              <a:rPr lang="en-US" altLang="ja-JP" sz="2500" dirty="0" smtClean="0"/>
              <a:t>among</a:t>
            </a:r>
            <a:r>
              <a:rPr lang="en-US" altLang="ja-JP" sz="2500" dirty="0" smtClean="0"/>
              <a:t> counters 23-26 ps</a:t>
            </a:r>
            <a:endParaRPr kumimoji="1" lang="ja-JP" altLang="en-US" sz="2500" dirty="0"/>
          </a:p>
        </p:txBody>
      </p:sp>
      <p:sp>
        <p:nvSpPr>
          <p:cNvPr id="71" name="右矢印 70"/>
          <p:cNvSpPr/>
          <p:nvPr/>
        </p:nvSpPr>
        <p:spPr>
          <a:xfrm>
            <a:off x="249896" y="5722304"/>
            <a:ext cx="49639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スライド番号プレースホルダー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87" name="グループ化 86"/>
          <p:cNvGrpSpPr/>
          <p:nvPr/>
        </p:nvGrpSpPr>
        <p:grpSpPr>
          <a:xfrm>
            <a:off x="18876" y="1340768"/>
            <a:ext cx="4481116" cy="3024336"/>
            <a:chOff x="251520" y="1340768"/>
            <a:chExt cx="3814239" cy="2730683"/>
          </a:xfrm>
        </p:grpSpPr>
        <p:sp>
          <p:nvSpPr>
            <p:cNvPr id="73" name="正方形/長方形 72"/>
            <p:cNvSpPr/>
            <p:nvPr/>
          </p:nvSpPr>
          <p:spPr>
            <a:xfrm>
              <a:off x="2339752" y="1340768"/>
              <a:ext cx="86409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484784"/>
              <a:ext cx="3814239" cy="2586667"/>
            </a:xfrm>
            <a:prstGeom prst="rect">
              <a:avLst/>
            </a:prstGeom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2339752" y="1700808"/>
              <a:ext cx="1296144" cy="694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/>
                <a:t>B</a:t>
              </a:r>
              <a:r>
                <a:rPr kumimoji="1" lang="en-US" altLang="ja-JP" sz="2200" b="1" dirty="0" smtClean="0"/>
                <a:t>efore</a:t>
              </a:r>
            </a:p>
            <a:p>
              <a:r>
                <a:rPr kumimoji="1" lang="el-GR" altLang="ja-JP" sz="2200" b="1" dirty="0" smtClean="0"/>
                <a:t>σ</a:t>
              </a:r>
              <a:r>
                <a:rPr kumimoji="1" lang="en-US" altLang="ja-JP" sz="2200" b="1" dirty="0" smtClean="0"/>
                <a:t>=377 ps</a:t>
              </a:r>
              <a:endParaRPr kumimoji="1" lang="ja-JP" altLang="en-US" sz="2200" b="1" dirty="0"/>
            </a:p>
          </p:txBody>
        </p:sp>
      </p:grpSp>
      <p:sp>
        <p:nvSpPr>
          <p:cNvPr id="89" name="正方形/長方形 88"/>
          <p:cNvSpPr/>
          <p:nvPr/>
        </p:nvSpPr>
        <p:spPr>
          <a:xfrm>
            <a:off x="7229804" y="1739525"/>
            <a:ext cx="1014604" cy="852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16613" y="1922840"/>
            <a:ext cx="90395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/>
              <a:t>After</a:t>
            </a:r>
          </a:p>
        </p:txBody>
      </p:sp>
      <p:sp>
        <p:nvSpPr>
          <p:cNvPr id="90" name="右矢印 89"/>
          <p:cNvSpPr/>
          <p:nvPr/>
        </p:nvSpPr>
        <p:spPr>
          <a:xfrm>
            <a:off x="4283968" y="270892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/>
        </p:nvGrpSpPr>
        <p:grpSpPr>
          <a:xfrm>
            <a:off x="4800914" y="1496663"/>
            <a:ext cx="4238596" cy="2839275"/>
            <a:chOff x="5364088" y="2852936"/>
            <a:chExt cx="3744416" cy="2394399"/>
          </a:xfrm>
        </p:grpSpPr>
        <p:pic>
          <p:nvPicPr>
            <p:cNvPr id="93" name="図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852936"/>
              <a:ext cx="3530724" cy="2394399"/>
            </a:xfrm>
            <a:prstGeom prst="rect">
              <a:avLst/>
            </a:prstGeom>
          </p:spPr>
        </p:pic>
        <p:sp>
          <p:nvSpPr>
            <p:cNvPr id="94" name="テキスト ボックス 93"/>
            <p:cNvSpPr txBox="1"/>
            <p:nvPr/>
          </p:nvSpPr>
          <p:spPr>
            <a:xfrm>
              <a:off x="7269950" y="2852936"/>
              <a:ext cx="1838554" cy="402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500" b="1" dirty="0" smtClean="0"/>
                <a:t>Sigma 26.3 ps</a:t>
              </a:r>
              <a:endParaRPr kumimoji="1" lang="ja-JP" altLang="en-US" sz="2500" b="1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231645" y="4153175"/>
            <a:ext cx="118813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5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2500" b="1" baseline="-25000" dirty="0" smtClean="0">
                <a:latin typeface="Times New Roman" pitchFamily="18" charset="0"/>
                <a:cs typeface="Times New Roman" pitchFamily="18" charset="0"/>
              </a:rPr>
              <a:t>ch1</a:t>
            </a:r>
            <a:r>
              <a:rPr kumimoji="1" lang="en-US" altLang="ja-JP" sz="2500" b="1" dirty="0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kumimoji="1" lang="en-US" altLang="ja-JP" sz="2500" b="1" baseline="-25000" dirty="0" smtClean="0">
                <a:latin typeface="Times New Roman" pitchFamily="18" charset="0"/>
                <a:cs typeface="Times New Roman" pitchFamily="18" charset="0"/>
              </a:rPr>
              <a:t>ch2</a:t>
            </a:r>
            <a:endParaRPr kumimoji="1" lang="ja-JP" altLang="en-US" sz="25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50342" y="4179523"/>
            <a:ext cx="118813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5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2500" b="1" baseline="-25000" dirty="0" smtClean="0">
                <a:latin typeface="Times New Roman" pitchFamily="18" charset="0"/>
                <a:cs typeface="Times New Roman" pitchFamily="18" charset="0"/>
              </a:rPr>
              <a:t>ch1</a:t>
            </a:r>
            <a:r>
              <a:rPr kumimoji="1" lang="en-US" altLang="ja-JP" sz="2500" b="1" dirty="0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kumimoji="1" lang="en-US" altLang="ja-JP" sz="2500" b="1" baseline="-25000" dirty="0" smtClean="0">
                <a:latin typeface="Times New Roman" pitchFamily="18" charset="0"/>
                <a:cs typeface="Times New Roman" pitchFamily="18" charset="0"/>
              </a:rPr>
              <a:t>ch2</a:t>
            </a:r>
            <a:endParaRPr kumimoji="1" lang="ja-JP" altLang="en-US" sz="25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846544"/>
            <a:ext cx="4160908" cy="32952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0375" y="54509"/>
            <a:ext cx="8229600" cy="821256"/>
          </a:xfrm>
        </p:spPr>
        <p:txBody>
          <a:bodyPr/>
          <a:lstStyle/>
          <a:p>
            <a:r>
              <a:rPr lang="en-US" altLang="ja-JP" dirty="0" smtClean="0"/>
              <a:t>Selection</a:t>
            </a:r>
            <a:endParaRPr kumimoji="1" lang="ja-JP" altLang="en-US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329133" y="1074738"/>
            <a:ext cx="3690634" cy="2732205"/>
            <a:chOff x="469640" y="1011931"/>
            <a:chExt cx="3600400" cy="2851324"/>
          </a:xfrm>
        </p:grpSpPr>
        <p:pic>
          <p:nvPicPr>
            <p:cNvPr id="32" name="コンテンツ プレースホルダ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40" y="1011931"/>
              <a:ext cx="3600400" cy="2851324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691679" y="1615412"/>
              <a:ext cx="1315992" cy="3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1e</a:t>
              </a:r>
              <a:r>
                <a:rPr kumimoji="1" lang="en-US" altLang="ja-JP" baseline="30000" dirty="0" smtClean="0"/>
                <a:t>+ </a:t>
              </a:r>
              <a:r>
                <a:rPr kumimoji="1" lang="en-US" altLang="ja-JP" dirty="0" smtClean="0"/>
                <a:t> beam</a:t>
              </a:r>
              <a:endParaRPr kumimoji="1" lang="ja-JP" altLang="en-US" baseline="30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053816" y="2182445"/>
              <a:ext cx="573967" cy="3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kumimoji="1" lang="en-US" altLang="ja-JP" dirty="0" smtClean="0"/>
                <a:t>e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411760" y="2780928"/>
              <a:ext cx="595911" cy="38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</a:t>
              </a:r>
              <a:r>
                <a:rPr kumimoji="1" lang="en-US" altLang="ja-JP" dirty="0" smtClean="0"/>
                <a:t>e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</p:grpSp>
      <p:sp>
        <p:nvSpPr>
          <p:cNvPr id="34" name="AutoShape 2" descr="https://midas.psi.ch/elogs/pixTC+Test/130907_182333/charge_langau_fit.png?lb=pixTC+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AutoShape 4" descr="https://midas.psi.ch/elogs/pixTC+Test/130907_182333/charge_langau_fit.png?lb=pixTC+T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AutoShape 6" descr="https://midas.psi.ch/elogs/pixTC+Test/130907_182333/charge_langau_fit.png?lb=pixTC+T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AutoShape 8" descr="https://midas.psi.ch/elogs/pixTC+Test/130907_182333/charge_langau_fit.png?lb=pixTC+T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AutoShape 10" descr="https://midas.psi.ch/elogs/pixTC+Test/130907_182333/charge_langau_fit.png?lb=pixTC+Tes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AutoShape 12" descr="charge_langau_fit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" name="AutoShape 14" descr="charge_langau_fit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93500" y="4311758"/>
            <a:ext cx="325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After cutting the 2 or more positrons events, Landau shape charge distribution is obtained.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786" y="784056"/>
            <a:ext cx="35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Charge distribution of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counter</a:t>
            </a:r>
            <a:endParaRPr kumimoji="1" lang="ja-JP" altLang="en-US" dirty="0"/>
          </a:p>
        </p:txBody>
      </p:sp>
      <p:sp>
        <p:nvSpPr>
          <p:cNvPr id="12" name="下矢印 11"/>
          <p:cNvSpPr/>
          <p:nvPr/>
        </p:nvSpPr>
        <p:spPr>
          <a:xfrm rot="16200000">
            <a:off x="4225684" y="2270592"/>
            <a:ext cx="54861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1187624" y="3987611"/>
            <a:ext cx="3869418" cy="2736304"/>
          </a:xfrm>
          <a:prstGeom prst="wedgeRoundRectCallout">
            <a:avLst>
              <a:gd name="adj1" fmla="val 35758"/>
              <a:gd name="adj2" fmla="val -8585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1484267" y="4077072"/>
            <a:ext cx="3229237" cy="2557383"/>
            <a:chOff x="4788024" y="1268760"/>
            <a:chExt cx="3229237" cy="255738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268760"/>
              <a:ext cx="3229237" cy="2557383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873419" y="209179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2</a:t>
              </a:r>
              <a:r>
                <a:rPr kumimoji="1" lang="en-US" altLang="ja-JP" dirty="0" smtClean="0"/>
                <a:t>e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28184" y="181311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</a:t>
              </a:r>
              <a:r>
                <a:rPr kumimoji="1" lang="en-US" altLang="ja-JP" dirty="0" smtClean="0"/>
                <a:t>e</a:t>
              </a:r>
              <a:endParaRPr kumimoji="1" lang="ja-JP" altLang="en-US" dirty="0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5940152" y="1484784"/>
              <a:ext cx="0" cy="13894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5940152" y="2874238"/>
              <a:ext cx="1790868" cy="95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>
              <a:off x="5958813" y="1503446"/>
              <a:ext cx="1772207" cy="1380123"/>
            </a:xfrm>
            <a:prstGeom prst="rect">
              <a:avLst/>
            </a:pr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rgbClr val="FF0000"/>
                  </a:solidFill>
                </a:rPr>
                <a:t>Cut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637443" y="5212176"/>
            <a:ext cx="59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1e</a:t>
            </a:r>
            <a:r>
              <a:rPr kumimoji="1" lang="en-US" altLang="ja-JP" baseline="30000" dirty="0" smtClean="0"/>
              <a:t>+ </a:t>
            </a:r>
            <a:r>
              <a:rPr kumimoji="1" lang="en-US" altLang="ja-JP" dirty="0" smtClean="0"/>
              <a:t> </a:t>
            </a:r>
            <a:endParaRPr kumimoji="1" lang="ja-JP" altLang="en-US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72961" y="5805264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Select 1 positron events</a:t>
            </a:r>
            <a:endParaRPr kumimoji="1" lang="ja-JP" altLang="en-US" sz="2800" b="1" dirty="0"/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Single </a:t>
            </a:r>
            <a:r>
              <a:rPr kumimoji="1" lang="en-US" altLang="ja-JP" dirty="0" smtClean="0"/>
              <a:t>counter performance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7975" y="5085184"/>
            <a:ext cx="8584505" cy="144016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Single counter resolution is consistent one with </a:t>
            </a:r>
            <a:r>
              <a:rPr kumimoji="1" lang="en-US" altLang="ja-JP" dirty="0" err="1" smtClean="0"/>
              <a:t>Sr</a:t>
            </a:r>
            <a:r>
              <a:rPr kumimoji="1" lang="en-US" altLang="ja-JP" dirty="0" smtClean="0"/>
              <a:t> source in the lab.</a:t>
            </a:r>
          </a:p>
          <a:p>
            <a:r>
              <a:rPr lang="en-US" altLang="ja-JP" dirty="0" smtClean="0"/>
              <a:t>All counter have the similar resolution </a:t>
            </a:r>
            <a:r>
              <a:rPr lang="en-US" altLang="ja-JP" dirty="0" smtClean="0"/>
              <a:t>~</a:t>
            </a:r>
            <a:r>
              <a:rPr lang="en-US" altLang="ja-JP" dirty="0" smtClean="0"/>
              <a:t>75</a:t>
            </a:r>
            <a:r>
              <a:rPr lang="en-US" altLang="ja-JP" dirty="0" smtClean="0"/>
              <a:t> </a:t>
            </a:r>
            <a:r>
              <a:rPr lang="en-US" altLang="ja-JP" dirty="0" smtClean="0"/>
              <a:t>ps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4" name="AutoShape 2" descr="BTCresolution.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 descr="https://midas.psi.ch/elogs/pixTC+Test/130911_212046/BTCresolution.pdf?lb=pixTC+Test&amp;thumb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/>
          <a:stretch/>
        </p:blipFill>
        <p:spPr>
          <a:xfrm>
            <a:off x="3938834" y="1124744"/>
            <a:ext cx="4987154" cy="3682447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79512" y="1755248"/>
            <a:ext cx="3759321" cy="817992"/>
            <a:chOff x="1371465" y="1602370"/>
            <a:chExt cx="4786072" cy="905499"/>
          </a:xfrm>
        </p:grpSpPr>
        <p:sp>
          <p:nvSpPr>
            <p:cNvPr id="9" name="正方形/長方形 8"/>
            <p:cNvSpPr/>
            <p:nvPr/>
          </p:nvSpPr>
          <p:spPr>
            <a:xfrm rot="5400000">
              <a:off x="1837844" y="2041728"/>
              <a:ext cx="792088" cy="14019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 rot="5400000">
              <a:off x="2388351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 rot="5400000">
              <a:off x="2938859" y="2041728"/>
              <a:ext cx="792088" cy="14019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 rot="5400000">
              <a:off x="3489366" y="2041728"/>
              <a:ext cx="792088" cy="14019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5400000">
              <a:off x="4039874" y="2041728"/>
              <a:ext cx="792088" cy="14019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 rot="5400000">
              <a:off x="4590382" y="2041728"/>
              <a:ext cx="792088" cy="14019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 rot="5400000">
              <a:off x="5691397" y="2041728"/>
              <a:ext cx="792088" cy="14019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5400000">
              <a:off x="5140889" y="2041728"/>
              <a:ext cx="792088" cy="14019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5569890" y="1602370"/>
              <a:ext cx="46623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8" name="正方形/長方形 17"/>
            <p:cNvSpPr/>
            <p:nvPr/>
          </p:nvSpPr>
          <p:spPr>
            <a:xfrm rot="5400000">
              <a:off x="1371362" y="2054870"/>
              <a:ext cx="140400" cy="14019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485220" y="2771636"/>
            <a:ext cx="122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chemeClr val="accent6"/>
                </a:solidFill>
              </a:rPr>
              <a:t>t</a:t>
            </a:r>
            <a:r>
              <a:rPr lang="en-US" altLang="ja-JP" b="1" baseline="-25000" dirty="0" err="1" smtClean="0">
                <a:solidFill>
                  <a:schemeClr val="accent6"/>
                </a:solidFill>
              </a:rPr>
              <a:t>counter</a:t>
            </a:r>
            <a:r>
              <a:rPr lang="en-US" altLang="ja-JP" b="1" baseline="-25000" dirty="0" smtClean="0"/>
              <a:t> </a:t>
            </a:r>
            <a:r>
              <a:rPr lang="en-US" altLang="ja-JP" b="1" dirty="0" smtClean="0"/>
              <a:t>-</a:t>
            </a:r>
            <a:r>
              <a:rPr lang="en-US" altLang="ja-JP" b="1" dirty="0" err="1" smtClean="0">
                <a:solidFill>
                  <a:srgbClr val="00B0F0"/>
                </a:solidFill>
              </a:rPr>
              <a:t>t</a:t>
            </a:r>
            <a:r>
              <a:rPr lang="en-US" altLang="ja-JP" b="1" baseline="-25000" dirty="0" err="1" smtClean="0">
                <a:solidFill>
                  <a:srgbClr val="00B0F0"/>
                </a:solidFill>
              </a:rPr>
              <a:t>ref</a:t>
            </a:r>
            <a:endParaRPr lang="en-US" altLang="ja-JP" b="1" baseline="-25000" dirty="0">
              <a:solidFill>
                <a:srgbClr val="00B0F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3303182" y="1887778"/>
            <a:ext cx="1906151" cy="3172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Resolution (</a:t>
            </a:r>
            <a:r>
              <a:rPr kumimoji="1" lang="en-US" altLang="ja-JP" b="1" dirty="0" err="1" smtClean="0">
                <a:latin typeface="Times New Roman" pitchFamily="18" charset="0"/>
                <a:cs typeface="Times New Roman" pitchFamily="18" charset="0"/>
              </a:rPr>
              <a:t>psec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44309" y="4519441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Counter #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9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Multiple Scattering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51520" y="714913"/>
            <a:ext cx="3043704" cy="2074107"/>
            <a:chOff x="178051" y="4205171"/>
            <a:chExt cx="3043704" cy="207410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78051" y="4205171"/>
              <a:ext cx="3043704" cy="2074107"/>
              <a:chOff x="5731842" y="908724"/>
              <a:chExt cx="3043704" cy="2074107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5731842" y="908724"/>
                <a:ext cx="3043704" cy="1566339"/>
                <a:chOff x="2719622" y="2182408"/>
                <a:chExt cx="3320403" cy="1707392"/>
              </a:xfrm>
            </p:grpSpPr>
            <p:grpSp>
              <p:nvGrpSpPr>
                <p:cNvPr id="22" name="グループ化 21"/>
                <p:cNvGrpSpPr/>
                <p:nvPr/>
              </p:nvGrpSpPr>
              <p:grpSpPr>
                <a:xfrm>
                  <a:off x="2719622" y="2182408"/>
                  <a:ext cx="3320403" cy="1707392"/>
                  <a:chOff x="4356854" y="2706546"/>
                  <a:chExt cx="1572822" cy="1017253"/>
                </a:xfrm>
              </p:grpSpPr>
              <p:sp>
                <p:nvSpPr>
                  <p:cNvPr id="25" name="フローチャート: 処理 24"/>
                  <p:cNvSpPr>
                    <a:spLocks noChangeAspect="1"/>
                  </p:cNvSpPr>
                  <p:nvPr/>
                </p:nvSpPr>
                <p:spPr>
                  <a:xfrm>
                    <a:off x="4589977" y="3256198"/>
                    <a:ext cx="1116172" cy="467601"/>
                  </a:xfrm>
                  <a:prstGeom prst="flowChartProcess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テキスト ボックス 25"/>
                      <p:cNvSpPr txBox="1"/>
                      <p:nvPr/>
                    </p:nvSpPr>
                    <p:spPr>
                      <a:xfrm>
                        <a:off x="4356854" y="3280743"/>
                        <a:ext cx="216024" cy="23986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en-US" altLang="ja-JP" dirty="0" smtClean="0"/>
                      </a:p>
                    </p:txBody>
                  </p:sp>
                </mc:Choice>
                <mc:Fallback xmlns="">
                  <p:sp>
                    <p:nvSpPr>
                      <p:cNvPr id="29" name="テキスト ボックス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56854" y="3280743"/>
                        <a:ext cx="216024" cy="239862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7" name="直線矢印コネクタ 26"/>
                  <p:cNvCxnSpPr/>
                  <p:nvPr/>
                </p:nvCxnSpPr>
                <p:spPr>
                  <a:xfrm flipH="1">
                    <a:off x="5293037" y="2706546"/>
                    <a:ext cx="217115" cy="78719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テキスト ボックス 27"/>
                      <p:cNvSpPr txBox="1"/>
                      <p:nvPr/>
                    </p:nvSpPr>
                    <p:spPr>
                      <a:xfrm>
                        <a:off x="5713652" y="3270502"/>
                        <a:ext cx="216024" cy="23986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en-US" altLang="ja-JP" dirty="0" smtClean="0"/>
                      </a:p>
                    </p:txBody>
                  </p:sp>
                </mc:Choice>
                <mc:Fallback xmlns="">
                  <p:sp>
                    <p:nvSpPr>
                      <p:cNvPr id="31" name="テキスト ボックス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13652" y="3270502"/>
                        <a:ext cx="216024" cy="239861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3" name="右矢印 22"/>
                <p:cNvSpPr/>
                <p:nvPr/>
              </p:nvSpPr>
              <p:spPr>
                <a:xfrm>
                  <a:off x="4856761" y="3330267"/>
                  <a:ext cx="697318" cy="289473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chemeClr val="accent6"/>
                    </a:gs>
                    <a:gs pos="85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左矢印 23"/>
                <p:cNvSpPr/>
                <p:nvPr/>
              </p:nvSpPr>
              <p:spPr>
                <a:xfrm>
                  <a:off x="3211772" y="3330536"/>
                  <a:ext cx="1378407" cy="308794"/>
                </a:xfrm>
                <a:prstGeom prst="leftArrow">
                  <a:avLst/>
                </a:prstGeom>
                <a:gradFill flip="none" rotWithShape="1">
                  <a:gsLst>
                    <a:gs pos="0">
                      <a:schemeClr val="accent6"/>
                    </a:gs>
                    <a:gs pos="32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6344105" y="2475063"/>
                    <a:ext cx="1745825" cy="5077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5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1500" i="1">
                              <a:latin typeface="Cambria Math"/>
                            </a:rPr>
                            <m:t>=</m:t>
                          </m:r>
                          <m:r>
                            <a:rPr lang="en-US" altLang="ja-JP" sz="1500" i="1">
                              <a:latin typeface="Cambria Math"/>
                            </a:rPr>
                            <m:t>𝑣</m:t>
                          </m:r>
                          <m:r>
                            <a:rPr lang="en-US" altLang="ja-JP" sz="1500" i="1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ja-JP" sz="15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1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5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1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5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1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5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15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15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1" lang="ja-JP" altLang="en-US" sz="1500" dirty="0"/>
                  </a:p>
                </p:txBody>
              </p:sp>
            </mc:Choice>
            <mc:Fallback xmlns="">
              <p:sp>
                <p:nvSpPr>
                  <p:cNvPr id="18" name="テキスト ボックス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4105" y="2475063"/>
                    <a:ext cx="1745825" cy="50776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361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直線コネクタ 17"/>
              <p:cNvCxnSpPr/>
              <p:nvPr/>
            </p:nvCxnSpPr>
            <p:spPr>
              <a:xfrm>
                <a:off x="7260371" y="1415927"/>
                <a:ext cx="0" cy="1034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7288569" y="1270430"/>
                    <a:ext cx="2293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20" name="テキスト ボックス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8569" y="1270430"/>
                    <a:ext cx="229364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r="-2162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直線矢印コネクタ 19"/>
              <p:cNvCxnSpPr/>
              <p:nvPr/>
            </p:nvCxnSpPr>
            <p:spPr>
              <a:xfrm>
                <a:off x="7262977" y="1639762"/>
                <a:ext cx="28054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7543528" y="1455096"/>
                <a:ext cx="0" cy="66572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/>
            <p:cNvSpPr txBox="1"/>
            <p:nvPr/>
          </p:nvSpPr>
          <p:spPr>
            <a:xfrm>
              <a:off x="2332722" y="4255447"/>
              <a:ext cx="30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789420" y="5089304"/>
              <a:ext cx="45719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789420" y="5312936"/>
              <a:ext cx="45719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789420" y="5545256"/>
              <a:ext cx="45719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83470" y="5098692"/>
              <a:ext cx="45719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83470" y="5322324"/>
              <a:ext cx="45719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83470" y="5554644"/>
              <a:ext cx="45719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720871" y="1094408"/>
            <a:ext cx="5048355" cy="2695306"/>
            <a:chOff x="115796" y="3789040"/>
            <a:chExt cx="5412826" cy="3029633"/>
          </a:xfrm>
        </p:grpSpPr>
        <p:pic>
          <p:nvPicPr>
            <p:cNvPr id="30" name="コンテンツ プレースホルダー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6" y="3789040"/>
              <a:ext cx="4853928" cy="3029633"/>
            </a:xfrm>
            <a:prstGeom prst="rect">
              <a:avLst/>
            </a:prstGeom>
          </p:spPr>
        </p:pic>
        <p:grpSp>
          <p:nvGrpSpPr>
            <p:cNvPr id="31" name="グループ化 30"/>
            <p:cNvGrpSpPr/>
            <p:nvPr/>
          </p:nvGrpSpPr>
          <p:grpSpPr>
            <a:xfrm>
              <a:off x="3491880" y="4967567"/>
              <a:ext cx="2036742" cy="1433875"/>
              <a:chOff x="2932983" y="5157756"/>
              <a:chExt cx="2036742" cy="1433875"/>
            </a:xfrm>
          </p:grpSpPr>
          <p:sp>
            <p:nvSpPr>
              <p:cNvPr id="32" name="四角形吹き出し 31"/>
              <p:cNvSpPr/>
              <p:nvPr/>
            </p:nvSpPr>
            <p:spPr>
              <a:xfrm>
                <a:off x="2932983" y="5157756"/>
                <a:ext cx="2036742" cy="1433875"/>
              </a:xfrm>
              <a:prstGeom prst="wedgeRectCallout">
                <a:avLst>
                  <a:gd name="adj1" fmla="val -84549"/>
                  <a:gd name="adj2" fmla="val -28565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2413" y="5217428"/>
                <a:ext cx="1656184" cy="1311608"/>
              </a:xfrm>
              <a:prstGeom prst="rect">
                <a:avLst/>
              </a:prstGeom>
            </p:spPr>
          </p:pic>
          <p:sp>
            <p:nvSpPr>
              <p:cNvPr id="34" name="正方形/長方形 33"/>
              <p:cNvSpPr/>
              <p:nvPr/>
            </p:nvSpPr>
            <p:spPr>
              <a:xfrm>
                <a:off x="3790968" y="5295156"/>
                <a:ext cx="1158747" cy="6527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500" b="1" dirty="0" smtClean="0">
                    <a:solidFill>
                      <a:schemeClr val="tx1"/>
                    </a:solidFill>
                  </a:rPr>
                  <a:t>resolution</a:t>
                </a:r>
              </a:p>
              <a:p>
                <a:pPr algn="ctr"/>
                <a:r>
                  <a:rPr kumimoji="1" lang="en-US" altLang="ja-JP" sz="1500" b="1" dirty="0" smtClean="0">
                    <a:solidFill>
                      <a:schemeClr val="tx1"/>
                    </a:solidFill>
                  </a:rPr>
                  <a:t>~8mm</a:t>
                </a:r>
                <a:endParaRPr kumimoji="1" lang="ja-JP" altLang="en-US" sz="1500" b="1" dirty="0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354350" y="2772080"/>
                <a:ext cx="336652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ea typeface="Cambria Math" pitchFamily="18" charset="0"/>
                  </a:rPr>
                  <a:t>Reconstruct hit position by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i="1" baseline="-25000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i="1" baseline="-25000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)/2</m:t>
                    </m:r>
                  </m:oMath>
                </a14:m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𝑣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/>
                  <a:t>; scintillation light speed)</a:t>
                </a: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0" y="2772080"/>
                <a:ext cx="3366521" cy="923330"/>
              </a:xfrm>
              <a:prstGeom prst="rect">
                <a:avLst/>
              </a:prstGeom>
              <a:blipFill rotWithShape="1">
                <a:blip r:embed="rId13"/>
                <a:stretch>
                  <a:fillRect l="-1449" t="-3311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6097556" y="1043444"/>
            <a:ext cx="2817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Measurement with source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9" y="3972851"/>
            <a:ext cx="3207372" cy="2540066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70736"/>
            <a:ext cx="4466828" cy="3029228"/>
          </a:xfrm>
        </p:spPr>
      </p:pic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18</a:t>
            </a:fld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8028384" y="429309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8210201" y="4185954"/>
            <a:ext cx="78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spot size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0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" y="2465731"/>
            <a:ext cx="4635867" cy="31438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8" y="2490163"/>
            <a:ext cx="4595447" cy="31164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multiple counter resolution</a:t>
            </a:r>
            <a:endParaRPr kumimoji="1" lang="ja-JP" altLang="en-US" dirty="0"/>
          </a:p>
        </p:txBody>
      </p:sp>
      <p:sp>
        <p:nvSpPr>
          <p:cNvPr id="4" name="AutoShape 2" descr="8counter_resolu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79512" y="1317736"/>
            <a:ext cx="3759321" cy="817992"/>
            <a:chOff x="1371465" y="1602370"/>
            <a:chExt cx="4786072" cy="905499"/>
          </a:xfrm>
        </p:grpSpPr>
        <p:sp>
          <p:nvSpPr>
            <p:cNvPr id="11" name="正方形/長方形 10"/>
            <p:cNvSpPr/>
            <p:nvPr/>
          </p:nvSpPr>
          <p:spPr>
            <a:xfrm rot="5400000">
              <a:off x="1837844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 rot="5400000">
              <a:off x="2388351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5400000">
              <a:off x="2938859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 rot="5400000">
              <a:off x="3489366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 rot="5400000">
              <a:off x="4039874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5400000">
              <a:off x="4590382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 rot="5400000">
              <a:off x="5691397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 rot="5400000">
              <a:off x="5140889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5569890" y="1602370"/>
              <a:ext cx="46623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1" name="正方形/長方形 20"/>
            <p:cNvSpPr/>
            <p:nvPr/>
          </p:nvSpPr>
          <p:spPr>
            <a:xfrm rot="5400000">
              <a:off x="1371362" y="2054870"/>
              <a:ext cx="140400" cy="14019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860032" y="1341799"/>
            <a:ext cx="3817078" cy="817992"/>
            <a:chOff x="1371465" y="1602370"/>
            <a:chExt cx="4786072" cy="905499"/>
          </a:xfrm>
        </p:grpSpPr>
        <p:sp>
          <p:nvSpPr>
            <p:cNvPr id="23" name="正方形/長方形 22"/>
            <p:cNvSpPr/>
            <p:nvPr/>
          </p:nvSpPr>
          <p:spPr>
            <a:xfrm rot="5400000">
              <a:off x="1837844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 rot="5400000">
              <a:off x="2388351" y="2041728"/>
              <a:ext cx="792088" cy="14019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 rot="5400000">
              <a:off x="2938859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 rot="5400000">
              <a:off x="3489366" y="2041728"/>
              <a:ext cx="792088" cy="14019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 rot="5400000">
              <a:off x="4039874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 rot="5400000">
              <a:off x="4590382" y="2041728"/>
              <a:ext cx="792088" cy="14019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 rot="5400000">
              <a:off x="5691397" y="2041728"/>
              <a:ext cx="792088" cy="14019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 rot="5400000">
              <a:off x="5140889" y="2041728"/>
              <a:ext cx="792088" cy="140193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>
              <a:off x="5569890" y="1602370"/>
              <a:ext cx="46623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2" name="正方形/長方形 31"/>
            <p:cNvSpPr/>
            <p:nvPr/>
          </p:nvSpPr>
          <p:spPr>
            <a:xfrm rot="5400000">
              <a:off x="1371362" y="2054870"/>
              <a:ext cx="140400" cy="14019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619672" y="2173887"/>
            <a:ext cx="122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chemeClr val="accent6"/>
                </a:solidFill>
              </a:rPr>
              <a:t>t</a:t>
            </a:r>
            <a:r>
              <a:rPr lang="en-US" altLang="ja-JP" b="1" baseline="-25000" dirty="0" err="1" smtClean="0">
                <a:solidFill>
                  <a:schemeClr val="accent6"/>
                </a:solidFill>
              </a:rPr>
              <a:t>counters</a:t>
            </a:r>
            <a:r>
              <a:rPr lang="en-US" altLang="ja-JP" b="1" baseline="-25000" dirty="0" smtClean="0"/>
              <a:t> </a:t>
            </a:r>
            <a:r>
              <a:rPr lang="en-US" altLang="ja-JP" b="1" dirty="0" smtClean="0"/>
              <a:t>-</a:t>
            </a:r>
            <a:r>
              <a:rPr lang="en-US" altLang="ja-JP" b="1" dirty="0" err="1" smtClean="0">
                <a:solidFill>
                  <a:srgbClr val="00B0F0"/>
                </a:solidFill>
              </a:rPr>
              <a:t>t</a:t>
            </a:r>
            <a:r>
              <a:rPr lang="en-US" altLang="ja-JP" b="1" baseline="-25000" dirty="0" err="1" smtClean="0">
                <a:solidFill>
                  <a:srgbClr val="00B0F0"/>
                </a:solidFill>
              </a:rPr>
              <a:t>ref</a:t>
            </a:r>
            <a:endParaRPr lang="en-US" altLang="ja-JP" b="1" baseline="-25000" dirty="0">
              <a:solidFill>
                <a:srgbClr val="00B0F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10602" y="2276872"/>
            <a:ext cx="161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(</a:t>
            </a:r>
            <a:r>
              <a:rPr lang="en-US" altLang="ja-JP" b="1" dirty="0" err="1" smtClean="0">
                <a:solidFill>
                  <a:schemeClr val="accent6"/>
                </a:solidFill>
              </a:rPr>
              <a:t>t</a:t>
            </a:r>
            <a:r>
              <a:rPr lang="en-US" altLang="ja-JP" b="1" baseline="-25000" dirty="0" err="1" smtClean="0">
                <a:solidFill>
                  <a:schemeClr val="accent6"/>
                </a:solidFill>
              </a:rPr>
              <a:t>odd</a:t>
            </a:r>
            <a:r>
              <a:rPr lang="en-US" altLang="ja-JP" b="1" baseline="-25000" dirty="0" smtClean="0"/>
              <a:t> </a:t>
            </a:r>
            <a:r>
              <a:rPr lang="en-US" altLang="ja-JP" b="1" dirty="0" smtClean="0"/>
              <a:t>–</a:t>
            </a:r>
            <a:r>
              <a:rPr lang="en-US" altLang="ja-JP" b="1" dirty="0" err="1" smtClean="0">
                <a:solidFill>
                  <a:srgbClr val="00B0F0"/>
                </a:solidFill>
              </a:rPr>
              <a:t>t</a:t>
            </a:r>
            <a:r>
              <a:rPr lang="en-US" altLang="ja-JP" b="1" baseline="-25000" dirty="0" err="1" smtClean="0">
                <a:solidFill>
                  <a:srgbClr val="00B0F0"/>
                </a:solidFill>
              </a:rPr>
              <a:t>even</a:t>
            </a:r>
            <a:r>
              <a:rPr lang="en-US" altLang="ja-JP" b="1" dirty="0" smtClean="0"/>
              <a:t>)/2</a:t>
            </a:r>
            <a:endParaRPr lang="en-US" altLang="ja-JP" b="1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4427984" y="1288808"/>
            <a:ext cx="10344" cy="548173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5575" y="5304690"/>
            <a:ext cx="427240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500" b="1" dirty="0" smtClean="0">
                <a:latin typeface="Times New Roman" pitchFamily="18" charset="0"/>
                <a:cs typeface="Times New Roman" pitchFamily="18" charset="0"/>
              </a:rPr>
              <a:t>-2.5         -2       -1.5        -1         -0.5         0       0.5                                     </a:t>
            </a:r>
          </a:p>
          <a:p>
            <a:r>
              <a:rPr lang="en-US" altLang="ja-JP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(ns)</a:t>
            </a:r>
            <a:endParaRPr kumimoji="1" lang="ja-JP" alt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967498"/>
            <a:ext cx="411752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we can obtain the resolution of </a:t>
            </a:r>
            <a:r>
              <a:rPr lang="en-US" altLang="ja-JP" b="1" dirty="0"/>
              <a:t>47.0 ps </a:t>
            </a:r>
            <a:r>
              <a:rPr lang="en-US" altLang="ja-JP" dirty="0"/>
              <a:t>with 8 counters and reference counter.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4211960" y="5157192"/>
            <a:ext cx="157081" cy="14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8607835" y="5157192"/>
            <a:ext cx="396326" cy="14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716016" y="5301208"/>
            <a:ext cx="427240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500" b="1" dirty="0" smtClean="0">
                <a:latin typeface="Times New Roman" pitchFamily="18" charset="0"/>
                <a:cs typeface="Times New Roman" pitchFamily="18" charset="0"/>
              </a:rPr>
              <a:t>-2.5         -2       -1.5        -1         -0.5         0       0.5                                     </a:t>
            </a:r>
          </a:p>
          <a:p>
            <a:r>
              <a:rPr lang="en-US" altLang="ja-JP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(ns)</a:t>
            </a:r>
            <a:endParaRPr kumimoji="1" lang="ja-JP" alt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00175" y="5818038"/>
            <a:ext cx="4417841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From ( </a:t>
            </a:r>
            <a:r>
              <a:rPr lang="en-US" altLang="ja-JP" dirty="0"/>
              <a:t>even counter average time - odd counter average time </a:t>
            </a:r>
            <a:r>
              <a:rPr lang="en-US" altLang="ja-JP" dirty="0" smtClean="0"/>
              <a:t>), resolution </a:t>
            </a:r>
            <a:r>
              <a:rPr lang="en-US" altLang="ja-JP" dirty="0"/>
              <a:t>with 8 counters </a:t>
            </a:r>
            <a:r>
              <a:rPr lang="en-US" altLang="ja-JP" dirty="0" smtClean="0"/>
              <a:t> of </a:t>
            </a:r>
            <a:r>
              <a:rPr lang="en-US" altLang="ja-JP" b="1" dirty="0" smtClean="0"/>
              <a:t>27.5 </a:t>
            </a:r>
            <a:r>
              <a:rPr lang="en-US" altLang="ja-JP" b="1" dirty="0" smtClean="0"/>
              <a:t>ps </a:t>
            </a:r>
            <a:r>
              <a:rPr lang="en-US" altLang="ja-JP" dirty="0" smtClean="0"/>
              <a:t>can </a:t>
            </a:r>
            <a:r>
              <a:rPr lang="en-US" altLang="ja-JP" dirty="0"/>
              <a:t>be obtained.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96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ja-JP" dirty="0"/>
              <a:t>μ → </a:t>
            </a:r>
            <a:r>
              <a:rPr lang="en-US" altLang="ja-JP" dirty="0"/>
              <a:t>e</a:t>
            </a:r>
            <a:r>
              <a:rPr lang="el-GR" altLang="ja-JP" dirty="0" smtClean="0"/>
              <a:t>γ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7643192" cy="201503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dirty="0" smtClean="0"/>
                  <a:t> Search for charged lepton flavor violation (cLFV), μ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err="1" smtClean="0"/>
                  <a:t>eγ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Forbidden </a:t>
                </a:r>
                <a:r>
                  <a:rPr lang="en-US" altLang="ja-JP" dirty="0"/>
                  <a:t>in the </a:t>
                </a:r>
                <a:r>
                  <a:rPr lang="en-US" altLang="ja-JP" dirty="0" smtClean="0"/>
                  <a:t>SM</a:t>
                </a:r>
                <a:endParaRPr lang="en-US" altLang="ja-JP" dirty="0"/>
              </a:p>
              <a:p>
                <a:pPr lvl="1"/>
                <a:r>
                  <a:rPr lang="en-US" altLang="ja-JP" dirty="0" smtClean="0"/>
                  <a:t>Many BSM </a:t>
                </a:r>
                <a:r>
                  <a:rPr lang="en-US" altLang="ja-JP" dirty="0"/>
                  <a:t>predict large branching ratios </a:t>
                </a:r>
              </a:p>
              <a:p>
                <a:r>
                  <a:rPr lang="en-US" altLang="ja-JP" dirty="0" smtClean="0"/>
                  <a:t>Current best upper </a:t>
                </a:r>
                <a:r>
                  <a:rPr lang="en-US" altLang="ja-JP" dirty="0"/>
                  <a:t>limit </a:t>
                </a:r>
                <a:r>
                  <a:rPr lang="en-US" altLang="ja-JP" dirty="0" smtClean="0"/>
                  <a:t>set by MEG:</a:t>
                </a:r>
              </a:p>
              <a:p>
                <a:pPr marL="0" indent="0" algn="ctr">
                  <a:buNone/>
                </a:pPr>
                <a:r>
                  <a:rPr lang="en-US" altLang="ja-JP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.7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200" dirty="0" smtClean="0"/>
                  <a:t> </a:t>
                </a:r>
                <a:r>
                  <a:rPr lang="en-US" altLang="ja-JP" sz="3100" dirty="0" smtClean="0">
                    <a:solidFill>
                      <a:srgbClr val="FF0000"/>
                    </a:solidFill>
                  </a:rPr>
                  <a:t>90% C.L. </a:t>
                </a:r>
                <a:r>
                  <a:rPr lang="en-US" altLang="ja-JP" sz="2200" dirty="0" smtClean="0"/>
                  <a:t>(</a:t>
                </a:r>
                <a:r>
                  <a:rPr lang="en-US" altLang="ja-JP" sz="2400" dirty="0" smtClean="0"/>
                  <a:t>Phys</a:t>
                </a:r>
                <a:r>
                  <a:rPr lang="en-US" altLang="ja-JP" sz="2400" dirty="0"/>
                  <a:t>. Rev. </a:t>
                </a:r>
                <a:r>
                  <a:rPr lang="en-US" altLang="ja-JP" sz="2400" dirty="0" err="1"/>
                  <a:t>Lett</a:t>
                </a:r>
                <a:r>
                  <a:rPr lang="en-US" altLang="ja-JP" sz="2400" dirty="0"/>
                  <a:t>. </a:t>
                </a:r>
                <a:r>
                  <a:rPr lang="en-US" altLang="ja-JP" sz="2400" dirty="0" smtClean="0"/>
                  <a:t>110(2013) 201801)</a:t>
                </a:r>
                <a:endParaRPr lang="en-US" altLang="ja-JP" sz="2400" dirty="0" smtClean="0"/>
              </a:p>
              <a:p>
                <a:pPr marL="0" indent="0" algn="r">
                  <a:buNone/>
                </a:pPr>
                <a:r>
                  <a:rPr lang="en-US" altLang="ja-JP" dirty="0" smtClean="0"/>
                  <a:t>                                                </a:t>
                </a:r>
                <a:r>
                  <a:rPr lang="en-US" altLang="ja-JP" dirty="0"/>
                  <a:t>upgrade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dirty="0" smtClean="0"/>
                  <a:t> 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7643192" cy="2015030"/>
              </a:xfrm>
              <a:blipFill rotWithShape="1">
                <a:blip r:embed="rId3"/>
                <a:stretch>
                  <a:fillRect l="-877" t="-4848"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299351" y="2897199"/>
            <a:ext cx="8593129" cy="3844169"/>
            <a:chOff x="79258" y="2636912"/>
            <a:chExt cx="8693383" cy="4544099"/>
          </a:xfrm>
        </p:grpSpPr>
        <p:sp>
          <p:nvSpPr>
            <p:cNvPr id="19" name="角丸四角形 18"/>
            <p:cNvSpPr/>
            <p:nvPr/>
          </p:nvSpPr>
          <p:spPr>
            <a:xfrm>
              <a:off x="79258" y="2636912"/>
              <a:ext cx="3635629" cy="31954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82" y="2904794"/>
              <a:ext cx="2078375" cy="1714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1342135" y="2838535"/>
              <a:ext cx="7430506" cy="2857940"/>
              <a:chOff x="1690770" y="695110"/>
              <a:chExt cx="7430506" cy="2862492"/>
            </a:xfrm>
          </p:grpSpPr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6059" y="695110"/>
                <a:ext cx="1959840" cy="1274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9496" y="829260"/>
                <a:ext cx="1632960" cy="125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2263673" y="1926315"/>
                <a:ext cx="917239" cy="369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a</a:t>
                </a:r>
                <a:r>
                  <a:rPr kumimoji="1"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t rest</a:t>
                </a:r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1690770" y="2261368"/>
                <a:ext cx="2239231" cy="1193650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r>
                  <a:rPr kumimoji="1" lang="en-US" altLang="ja-JP" b="1" u="sng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Signal</a:t>
                </a: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kumimoji="1"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52.8MeV</a:t>
                </a: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Back-to-back</a:t>
                </a: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Time coincidence</a:t>
                </a:r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036298" y="2086512"/>
                <a:ext cx="2794576" cy="1471090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r>
                  <a:rPr lang="en-US" altLang="ja-JP" b="1" u="sng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Physics BG</a:t>
                </a:r>
                <a:endParaRPr kumimoji="1" lang="en-US" altLang="ja-JP" b="1" u="sng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(radiative muon decay)</a:t>
                </a:r>
                <a:endParaRPr kumimoji="1"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&lt;52.8MeV</a:t>
                </a: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Any angle</a:t>
                </a: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Time coincidence</a:t>
                </a:r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750049" y="2044837"/>
                <a:ext cx="1853421" cy="1193650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r>
                  <a:rPr lang="en-US" altLang="ja-JP" b="1" u="sng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Accidental BG</a:t>
                </a:r>
                <a:endParaRPr kumimoji="1"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&lt;52.8MeV</a:t>
                </a: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Any angle</a:t>
                </a:r>
              </a:p>
              <a:p>
                <a:pPr marL="32656" indent="-130622">
                  <a:buFont typeface="Arial" pitchFamily="34" charset="0"/>
                  <a:buChar char="•"/>
                </a:pPr>
                <a:r>
                  <a:rPr lang="en-US" altLang="ja-JP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Random</a:t>
                </a:r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2" name="角丸四角形吹き出し 31"/>
              <p:cNvSpPr/>
              <p:nvPr/>
            </p:nvSpPr>
            <p:spPr>
              <a:xfrm>
                <a:off x="8053230" y="1540024"/>
                <a:ext cx="1068046" cy="351693"/>
              </a:xfrm>
              <a:prstGeom prst="wedgeRoundRectCallout">
                <a:avLst>
                  <a:gd name="adj1" fmla="val -34663"/>
                  <a:gd name="adj2" fmla="val 9481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rtlCol="0" anchor="ctr"/>
              <a:lstStyle/>
              <a:p>
                <a:pPr algn="ctr"/>
                <a:r>
                  <a:rPr kumimoji="1" lang="en-US" altLang="ja-JP" sz="1600" dirty="0" smtClean="0"/>
                  <a:t>Dominant</a:t>
                </a:r>
                <a:endParaRPr kumimoji="1" lang="ja-JP" altLang="en-US" sz="1600" dirty="0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2337527" y="6129695"/>
              <a:ext cx="5917308" cy="1051316"/>
              <a:chOff x="2293765" y="4797152"/>
              <a:chExt cx="5917308" cy="864096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3765" y="4797152"/>
                <a:ext cx="5886450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5" name="グループ化 34"/>
              <p:cNvGrpSpPr/>
              <p:nvPr/>
            </p:nvGrpSpPr>
            <p:grpSpPr>
              <a:xfrm>
                <a:off x="2293765" y="4861148"/>
                <a:ext cx="5917308" cy="800100"/>
                <a:chOff x="2293765" y="4797152"/>
                <a:chExt cx="5917308" cy="800100"/>
              </a:xfrm>
            </p:grpSpPr>
            <p:sp>
              <p:nvSpPr>
                <p:cNvPr id="36" name="四角形吹き出し 35"/>
                <p:cNvSpPr/>
                <p:nvPr/>
              </p:nvSpPr>
              <p:spPr>
                <a:xfrm>
                  <a:off x="2293765" y="4797152"/>
                  <a:ext cx="5917308" cy="800100"/>
                </a:xfrm>
                <a:prstGeom prst="wedgeRectCallout">
                  <a:avLst>
                    <a:gd name="adj1" fmla="val 29010"/>
                    <a:gd name="adj2" fmla="val -118548"/>
                  </a:avLst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6809117" y="4878186"/>
                  <a:ext cx="720080" cy="638031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5" name="右矢印 4"/>
          <p:cNvSpPr/>
          <p:nvPr/>
        </p:nvSpPr>
        <p:spPr>
          <a:xfrm>
            <a:off x="5024142" y="2739827"/>
            <a:ext cx="561841" cy="228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0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32"/>
    </mc:Choice>
    <mc:Fallback xmlns="">
      <p:transition spd="slow" advTm="578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Multiple </a:t>
            </a:r>
            <a:r>
              <a:rPr kumimoji="1" lang="en-US" altLang="ja-JP" dirty="0" smtClean="0"/>
              <a:t>hit resolution</a:t>
            </a:r>
            <a:endParaRPr kumimoji="1" lang="ja-JP" altLang="en-US" dirty="0"/>
          </a:p>
        </p:txBody>
      </p:sp>
      <p:sp>
        <p:nvSpPr>
          <p:cNvPr id="4" name="AutoShape 2" descr="counter_resolu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67271" y="5310336"/>
            <a:ext cx="820891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580526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ea typeface="Cambria Math" pitchFamily="18" charset="0"/>
              </a:rPr>
              <a:t>Multiple hit scheme works.</a:t>
            </a:r>
          </a:p>
          <a:p>
            <a:r>
              <a:rPr kumimoji="1" lang="en-US" altLang="ja-JP" sz="2400" dirty="0" smtClean="0">
                <a:ea typeface="Cambria Math" pitchFamily="18" charset="0"/>
              </a:rPr>
              <a:t>We </a:t>
            </a:r>
            <a:r>
              <a:rPr kumimoji="1" lang="en-US" altLang="ja-JP" sz="2400" dirty="0" smtClean="0">
                <a:ea typeface="Cambria Math" pitchFamily="18" charset="0"/>
              </a:rPr>
              <a:t>obtained the better resolution with 8 counters.</a:t>
            </a:r>
            <a:endParaRPr kumimoji="1" lang="ja-JP" altLang="en-US" sz="2400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4" name="コンテンツ プレースホルダー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6074096" cy="4525963"/>
          </a:xfr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61" y="1858679"/>
            <a:ext cx="514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221111" y="1828276"/>
                <a:ext cx="1011673" cy="3570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1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4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1" i="1" smtClean="0">
                                  <a:latin typeface="Cambria Math"/>
                                  <a:cs typeface="Times New Roman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latin typeface="Cambria Math"/>
                                  <a:cs typeface="Times New Roman" pitchFamily="18" charset="0"/>
                                </a:rPr>
                                <m:t>𝒔𝒊𝒏𝒈𝒍𝒆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ja-JP" altLang="en-US" sz="14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1400" b="1" i="1" smtClean="0">
                                  <a:latin typeface="Cambria Math"/>
                                  <a:cs typeface="Times New Roman" pitchFamily="18" charset="0"/>
                                </a:rPr>
                                <m:t>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111" y="1828276"/>
                <a:ext cx="1011673" cy="357085"/>
              </a:xfrm>
              <a:prstGeom prst="rect">
                <a:avLst/>
              </a:prstGeom>
              <a:blipFill rotWithShape="1">
                <a:blip r:embed="rId5"/>
                <a:stretch>
                  <a:fillRect t="-74138" r="-25301" b="-1293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6561647" y="249289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ref. analysis</a:t>
            </a:r>
            <a:endParaRPr lang="ja-JP" alt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ja-JP" dirty="0" smtClean="0"/>
              <a:t>Subtract reference resolution and DRS jitter which is not similar our experiment.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6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5795739" cy="43185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SiPM</a:t>
            </a:r>
            <a:r>
              <a:rPr kumimoji="1" lang="en-US" altLang="ja-JP" dirty="0" smtClean="0"/>
              <a:t> comparison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17352" y="1182452"/>
            <a:ext cx="5266928" cy="748679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u="sng" dirty="0" smtClean="0"/>
              <a:t>HAMAMATSU</a:t>
            </a:r>
            <a:r>
              <a:rPr lang="en-US" altLang="ja-JP" dirty="0" smtClean="0"/>
              <a:t>: high PDE</a:t>
            </a:r>
          </a:p>
          <a:p>
            <a:r>
              <a:rPr lang="en-US" altLang="ja-JP" u="sng" dirty="0" err="1" smtClean="0"/>
              <a:t>AdvanSiD</a:t>
            </a:r>
            <a:r>
              <a:rPr lang="en-US" altLang="ja-JP" dirty="0"/>
              <a:t>:</a:t>
            </a:r>
            <a:r>
              <a:rPr lang="en-US" altLang="ja-JP" dirty="0" smtClean="0"/>
              <a:t> stable with temperature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2415" y="56612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Jitter reduction from multiple hit does not depend on </a:t>
            </a:r>
            <a:r>
              <a:rPr kumimoji="1" lang="en-US" altLang="ja-JP" sz="2400" dirty="0" err="1" smtClean="0"/>
              <a:t>SiPM</a:t>
            </a:r>
            <a:r>
              <a:rPr kumimoji="1" lang="en-US" altLang="ja-JP" sz="2400" dirty="0" smtClean="0"/>
              <a:t>.</a:t>
            </a:r>
          </a:p>
          <a:p>
            <a:r>
              <a:rPr lang="en-US" altLang="ja-JP" sz="2400" dirty="0" smtClean="0"/>
              <a:t>We must employ the counter which single resolution is better.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58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and Prospects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8457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Pixelated TC is employed for MEG experiment upgrade</a:t>
            </a:r>
          </a:p>
          <a:p>
            <a:pPr lvl="1"/>
            <a:r>
              <a:rPr lang="en-US" altLang="ja-JP" sz="2000" dirty="0" smtClean="0"/>
              <a:t>5-8 hits pixels information gives good resolution of 30-35 ps.</a:t>
            </a:r>
            <a:endParaRPr lang="en-US" altLang="ja-JP" sz="2000" dirty="0" smtClean="0"/>
          </a:p>
          <a:p>
            <a:r>
              <a:rPr lang="en-US" altLang="ja-JP" sz="2400" dirty="0" smtClean="0"/>
              <a:t>Beam test with 8counters in </a:t>
            </a:r>
            <a:r>
              <a:rPr lang="en-US" altLang="ja-JP" sz="2400" dirty="0" err="1" smtClean="0"/>
              <a:t>Frascati</a:t>
            </a:r>
            <a:r>
              <a:rPr lang="en-US" altLang="ja-JP" sz="2400" dirty="0" smtClean="0"/>
              <a:t>. </a:t>
            </a:r>
          </a:p>
          <a:p>
            <a:pPr lvl="1"/>
            <a:r>
              <a:rPr lang="en-US" altLang="ja-JP" sz="2000" dirty="0" smtClean="0"/>
              <a:t>obtain better resolution of ~30 ps with 8 counter</a:t>
            </a:r>
            <a:endParaRPr lang="en-US" altLang="ja-JP" sz="2000" dirty="0" smtClean="0"/>
          </a:p>
          <a:p>
            <a:pPr lvl="1"/>
            <a:r>
              <a:rPr lang="en-US" altLang="ja-JP" sz="2000" b="1" dirty="0" smtClean="0"/>
              <a:t>Multiple hit scheme is confirmed. </a:t>
            </a:r>
          </a:p>
          <a:p>
            <a:pPr lvl="1"/>
            <a:endParaRPr lang="en-US" altLang="ja-JP" sz="2000" dirty="0"/>
          </a:p>
          <a:p>
            <a:pPr lvl="1"/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400" u="sng" dirty="0" smtClean="0"/>
              <a:t>Prospect </a:t>
            </a:r>
            <a:endParaRPr lang="en-US" altLang="ja-JP" sz="2400" dirty="0" smtClean="0"/>
          </a:p>
          <a:p>
            <a:r>
              <a:rPr lang="en-US" altLang="ja-JP" sz="2400" dirty="0" smtClean="0"/>
              <a:t>2013 Counter assemble optimization </a:t>
            </a:r>
          </a:p>
          <a:p>
            <a:r>
              <a:rPr lang="en-US" altLang="ja-JP" sz="2400" dirty="0" smtClean="0"/>
              <a:t>2014 Calibration R&amp;D</a:t>
            </a:r>
          </a:p>
          <a:p>
            <a:r>
              <a:rPr lang="en-US" altLang="ja-JP" sz="2400" dirty="0" smtClean="0"/>
              <a:t>2014  Construct</a:t>
            </a:r>
            <a:r>
              <a:rPr lang="en-US" altLang="ja-JP" sz="2000" dirty="0" smtClean="0"/>
              <a:t> 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4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26"/>
    </mc:Choice>
    <mc:Fallback xmlns="">
      <p:transition spd="slow" advTm="7972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5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TOF pixel dependence</a:t>
            </a:r>
            <a:r>
              <a:rPr kumimoji="1" lang="en-US" altLang="ja-JP" dirty="0" smtClean="0"/>
              <a:t>(MC)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823-C312-49D3-A53E-EAE30B8F6F8C}" type="slidenum">
              <a:rPr lang="en-US" altLang="ja-JP" smtClean="0"/>
              <a:pPr/>
              <a:t>24</a:t>
            </a:fld>
            <a:endParaRPr lang="en-US" altLang="ja-JP">
              <a:latin typeface="ＭＳ ゴシック" charset="-12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4" y="1052736"/>
            <a:ext cx="65055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2" y="2924944"/>
            <a:ext cx="65527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2" y="4821996"/>
            <a:ext cx="6624735" cy="172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876256" y="5157192"/>
            <a:ext cx="217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mbria Math" pitchFamily="18" charset="0"/>
              </a:rPr>
              <a:t>Time difference is ~5ps.</a:t>
            </a:r>
          </a:p>
          <a:p>
            <a:r>
              <a:rPr lang="en-US" altLang="ja-JP" dirty="0" smtClean="0">
                <a:latin typeface="Cambria Math" pitchFamily="18" charset="0"/>
              </a:rPr>
              <a:t>(</a:t>
            </a:r>
            <a:r>
              <a:rPr lang="en-US" altLang="ja-JP" dirty="0" smtClean="0">
                <a:latin typeface="Cambria Math" pitchFamily="18" charset="0"/>
              </a:rPr>
              <a:t>without </a:t>
            </a:r>
            <a:r>
              <a:rPr lang="en-US" altLang="ja-JP" dirty="0" smtClean="0">
                <a:latin typeface="Cambria Math" pitchFamily="18" charset="0"/>
              </a:rPr>
              <a:t>effect of support </a:t>
            </a:r>
            <a:r>
              <a:rPr lang="en-US" altLang="ja-JP" dirty="0" smtClean="0">
                <a:latin typeface="Cambria Math" pitchFamily="18" charset="0"/>
              </a:rPr>
              <a:t>structure)</a:t>
            </a:r>
            <a:endParaRPr lang="en-US" altLang="ja-JP" dirty="0" smtClean="0">
              <a:latin typeface="Cambria Math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808" y="63399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Cambria Math" pitchFamily="18" charset="0"/>
                <a:ea typeface="Cambria Math" pitchFamily="18" charset="0"/>
              </a:rPr>
              <a:t>Time difference</a:t>
            </a:r>
            <a:endParaRPr kumimoji="1" lang="ja-JP" altLang="en-US" sz="1800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65646"/>
            <a:ext cx="4932040" cy="173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Single Pixel Study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Test Counter</a:t>
            </a:r>
          </a:p>
          <a:p>
            <a:pPr lvl="1"/>
            <a:r>
              <a:rPr lang="en-US" altLang="ja-JP" dirty="0" err="1" smtClean="0"/>
              <a:t>SiPM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dirty="0" smtClean="0"/>
              <a:t>HAMAMATSU MPPC (S10362-33-050C, 3x3 mm2, 50</a:t>
            </a:r>
            <a:r>
              <a:rPr lang="el-GR" altLang="ja-JP" dirty="0" smtClean="0"/>
              <a:t>μ</a:t>
            </a:r>
            <a:r>
              <a:rPr lang="en-US" altLang="ja-JP" dirty="0" smtClean="0"/>
              <a:t>m-3600 pixels)</a:t>
            </a:r>
          </a:p>
          <a:p>
            <a:pPr lvl="1"/>
            <a:r>
              <a:rPr lang="en-US" altLang="ja-JP" dirty="0" smtClean="0"/>
              <a:t>Fast plastic scintillator</a:t>
            </a:r>
          </a:p>
          <a:p>
            <a:pPr lvl="2"/>
            <a:r>
              <a:rPr lang="en-US" altLang="ja-JP" dirty="0" smtClean="0"/>
              <a:t>90x30x5mm, BC422</a:t>
            </a:r>
          </a:p>
          <a:p>
            <a:pPr lvl="1"/>
            <a:r>
              <a:rPr lang="en-US" altLang="ja-JP" dirty="0" smtClean="0"/>
              <a:t>glued with optical grease (OKEN6262A) </a:t>
            </a:r>
          </a:p>
          <a:p>
            <a:r>
              <a:rPr lang="en-US" altLang="ja-JP" dirty="0" smtClean="0"/>
              <a:t>Source </a:t>
            </a:r>
            <a:r>
              <a:rPr lang="en-US" altLang="ja-JP" dirty="0">
                <a:solidFill>
                  <a:srgbClr val="FF0000"/>
                </a:solidFill>
              </a:rPr>
              <a:t>Sr90</a:t>
            </a:r>
            <a:r>
              <a:rPr lang="en-US" altLang="ja-JP" dirty="0"/>
              <a:t> </a:t>
            </a:r>
            <a:r>
              <a:rPr lang="en-US" altLang="ja-JP" dirty="0" smtClean="0"/>
              <a:t>(&lt;2.28MeV, β-ray)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Reference </a:t>
            </a:r>
            <a:r>
              <a:rPr lang="en-US" altLang="ja-JP" dirty="0" smtClean="0">
                <a:solidFill>
                  <a:srgbClr val="FF0000"/>
                </a:solidFill>
              </a:rPr>
              <a:t>counter</a:t>
            </a:r>
          </a:p>
          <a:p>
            <a:pPr lvl="1"/>
            <a:r>
              <a:rPr lang="en-US" altLang="ja-JP" dirty="0" smtClean="0"/>
              <a:t>5×5×5 mm scintillator BC422</a:t>
            </a:r>
          </a:p>
          <a:p>
            <a:pPr lvl="1"/>
            <a:r>
              <a:rPr lang="en-US" altLang="ja-JP" dirty="0" smtClean="0"/>
              <a:t>Readout by a MPPC	</a:t>
            </a:r>
            <a:endParaRPr lang="en-US" altLang="ja-JP" dirty="0"/>
          </a:p>
          <a:p>
            <a:pPr lvl="1"/>
            <a:r>
              <a:rPr lang="en-US" altLang="ja-JP" dirty="0" smtClean="0"/>
              <a:t>Trigger, Collimate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Waveform digitizer </a:t>
            </a:r>
            <a:r>
              <a:rPr lang="en-US" altLang="ja-JP" dirty="0" smtClean="0"/>
              <a:t>sampling (DRS developed at PSI) @5GSPS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Voltage </a:t>
            </a:r>
            <a:r>
              <a:rPr lang="en-US" altLang="ja-JP" dirty="0" smtClean="0">
                <a:solidFill>
                  <a:srgbClr val="FF0000"/>
                </a:solidFill>
              </a:rPr>
              <a:t>amplifier </a:t>
            </a:r>
            <a:r>
              <a:rPr lang="en-US" altLang="ja-JP" dirty="0"/>
              <a:t>developed by </a:t>
            </a:r>
            <a:r>
              <a:rPr lang="en-US" altLang="ja-JP" dirty="0" smtClean="0"/>
              <a:t>PSI (</a:t>
            </a:r>
            <a:r>
              <a:rPr lang="en-US" altLang="ja-JP" dirty="0"/>
              <a:t>Gain~20, 600 MHz bandwidth)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Shaping</a:t>
            </a:r>
            <a:r>
              <a:rPr lang="en-US" altLang="ja-JP" dirty="0" smtClean="0"/>
              <a:t> </a:t>
            </a:r>
            <a:r>
              <a:rPr lang="en-US" altLang="ja-JP" dirty="0"/>
              <a:t>with high-pass filter &amp; pole-zero cancellation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Long cable</a:t>
            </a:r>
            <a:r>
              <a:rPr lang="en-US" altLang="ja-JP" dirty="0"/>
              <a:t> </a:t>
            </a:r>
            <a:r>
              <a:rPr lang="en-US" altLang="ja-JP" dirty="0" smtClean="0"/>
              <a:t>(7.4m) before amplifier</a:t>
            </a:r>
            <a:endParaRPr lang="en-US" altLang="ja-JP" dirty="0"/>
          </a:p>
          <a:p>
            <a:r>
              <a:rPr lang="en-US" altLang="ja-JP" dirty="0"/>
              <a:t>KEITHLEY </a:t>
            </a:r>
            <a:r>
              <a:rPr lang="en-US" altLang="ja-JP" dirty="0" smtClean="0"/>
              <a:t>Pico ammeter </a:t>
            </a:r>
            <a:r>
              <a:rPr lang="en-US" altLang="ja-JP" dirty="0"/>
              <a:t>for MPPC bias (HV</a:t>
            </a:r>
            <a:r>
              <a:rPr lang="en-US" altLang="ja-JP" dirty="0" smtClean="0"/>
              <a:t>), Bias 218V~222V (for series connection)</a:t>
            </a:r>
            <a:endParaRPr lang="en-US" altLang="ja-JP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6444208" y="2204864"/>
            <a:ext cx="2316261" cy="529476"/>
          </a:xfrm>
          <a:prstGeom prst="wedgeRoundRectCallout">
            <a:avLst>
              <a:gd name="adj1" fmla="val -48718"/>
              <a:gd name="adj2" fmla="val 139013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3 or 4 SiPM</a:t>
            </a:r>
            <a:r>
              <a:rPr kumimoji="1" lang="en-US" altLang="ja-JP" b="1" dirty="0" smtClean="0"/>
              <a:t>s </a:t>
            </a:r>
          </a:p>
          <a:p>
            <a:pPr algn="ctr"/>
            <a:r>
              <a:rPr lang="en-US" altLang="ja-JP" b="1" dirty="0" smtClean="0"/>
              <a:t>Series connection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6042" y="1068225"/>
            <a:ext cx="9090248" cy="2626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Parallel connection</a:t>
            </a: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272522" y="1233830"/>
            <a:ext cx="57886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6042" y="4294236"/>
            <a:ext cx="9090248" cy="2520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Series connection</a:t>
            </a: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waveform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6155" y="3766901"/>
            <a:ext cx="197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Before shaping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4128" y="3748235"/>
            <a:ext cx="197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After shaping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0"/>
          <a:stretch/>
        </p:blipFill>
        <p:spPr bwMode="auto">
          <a:xfrm>
            <a:off x="199418" y="4900053"/>
            <a:ext cx="2929230" cy="136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6" t="1408"/>
          <a:stretch/>
        </p:blipFill>
        <p:spPr bwMode="auto">
          <a:xfrm>
            <a:off x="199418" y="1805259"/>
            <a:ext cx="2932421" cy="127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3347864" y="1331542"/>
            <a:ext cx="5768425" cy="2224737"/>
            <a:chOff x="3923928" y="1450604"/>
            <a:chExt cx="5284826" cy="222473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450604"/>
              <a:ext cx="5231426" cy="1986614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6062102" y="1560009"/>
              <a:ext cx="28433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ja-JP" dirty="0" smtClean="0"/>
                <a:t>Capacitance is larger </a:t>
              </a:r>
            </a:p>
            <a:p>
              <a:pPr lvl="1"/>
              <a:r>
                <a:rPr lang="en-US" altLang="ja-JP" dirty="0" smtClean="0"/>
                <a:t>-&gt;waveform </a:t>
              </a:r>
              <a:r>
                <a:rPr lang="en-US" altLang="ja-JP" dirty="0"/>
                <a:t>wider 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925303" y="3266760"/>
              <a:ext cx="523291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341240" y="3306009"/>
              <a:ext cx="71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[ns]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881974" y="3179072"/>
              <a:ext cx="601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-60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21313" y="3179072"/>
              <a:ext cx="601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-120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832200" y="3168097"/>
              <a:ext cx="376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</p:grpSp>
      <p:grpSp>
        <p:nvGrpSpPr>
          <p:cNvPr id="2049" name="グループ化 2048"/>
          <p:cNvGrpSpPr/>
          <p:nvPr/>
        </p:nvGrpSpPr>
        <p:grpSpPr>
          <a:xfrm>
            <a:off x="3128648" y="4394169"/>
            <a:ext cx="5987641" cy="2407601"/>
            <a:chOff x="3240646" y="4394169"/>
            <a:chExt cx="5875643" cy="2407601"/>
          </a:xfrm>
        </p:grpSpPr>
        <p:sp>
          <p:nvSpPr>
            <p:cNvPr id="49" name="正方形/長方形 48"/>
            <p:cNvSpPr/>
            <p:nvPr/>
          </p:nvSpPr>
          <p:spPr>
            <a:xfrm>
              <a:off x="3365138" y="4394169"/>
              <a:ext cx="569286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166" y="4514888"/>
              <a:ext cx="5575966" cy="2047309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3309980" y="6374141"/>
              <a:ext cx="57511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170144" y="6432438"/>
              <a:ext cx="777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[ns]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578611" y="6305501"/>
              <a:ext cx="656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-60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331172" y="6305501"/>
              <a:ext cx="656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-120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705604" y="6294526"/>
              <a:ext cx="410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036480" y="4751239"/>
              <a:ext cx="3911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ja-JP" dirty="0"/>
                <a:t>Waveform is sharper</a:t>
              </a:r>
              <a:r>
                <a:rPr lang="en-US" altLang="ja-JP" dirty="0" smtClean="0"/>
                <a:t>.</a:t>
              </a:r>
            </a:p>
            <a:p>
              <a:pPr lvl="1"/>
              <a:r>
                <a:rPr lang="en-US" altLang="ja-JP" dirty="0" smtClean="0"/>
                <a:t>We can obtain good resolution.</a:t>
              </a:r>
            </a:p>
          </p:txBody>
        </p:sp>
        <p:grpSp>
          <p:nvGrpSpPr>
            <p:cNvPr id="2048" name="グループ化 2047"/>
            <p:cNvGrpSpPr/>
            <p:nvPr/>
          </p:nvGrpSpPr>
          <p:grpSpPr>
            <a:xfrm>
              <a:off x="3240646" y="4394169"/>
              <a:ext cx="697657" cy="2085023"/>
              <a:chOff x="3240646" y="4394169"/>
              <a:chExt cx="697657" cy="2085023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3309980" y="4394170"/>
                <a:ext cx="424706" cy="1990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3501325" y="5945288"/>
                <a:ext cx="328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3309979" y="5446202"/>
                <a:ext cx="519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100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274539" y="4900053"/>
                <a:ext cx="629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2</a:t>
                </a:r>
                <a:r>
                  <a:rPr lang="en-US" altLang="ja-JP" dirty="0" smtClean="0"/>
                  <a:t>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254802" y="4394169"/>
                <a:ext cx="629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300</a:t>
                </a:r>
                <a:endParaRPr kumimoji="1" lang="ja-JP" altLang="en-US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3240646" y="6156027"/>
                <a:ext cx="69765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dirty="0" smtClean="0"/>
                  <a:t>[mV]</a:t>
                </a:r>
                <a:endParaRPr kumimoji="1" lang="ja-JP" altLang="en-US" sz="1500" dirty="0"/>
              </a:p>
            </p:txBody>
          </p:sp>
        </p:grpSp>
      </p:grpSp>
      <p:grpSp>
        <p:nvGrpSpPr>
          <p:cNvPr id="42" name="グループ化 41"/>
          <p:cNvGrpSpPr/>
          <p:nvPr/>
        </p:nvGrpSpPr>
        <p:grpSpPr>
          <a:xfrm>
            <a:off x="3128648" y="1236888"/>
            <a:ext cx="697657" cy="2280141"/>
            <a:chOff x="3240646" y="4394169"/>
            <a:chExt cx="697657" cy="2280141"/>
          </a:xfrm>
        </p:grpSpPr>
        <p:sp>
          <p:nvSpPr>
            <p:cNvPr id="43" name="正方形/長方形 42"/>
            <p:cNvSpPr/>
            <p:nvPr/>
          </p:nvSpPr>
          <p:spPr>
            <a:xfrm>
              <a:off x="3311622" y="4394169"/>
              <a:ext cx="423063" cy="2280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501325" y="5945288"/>
              <a:ext cx="328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295823" y="5297464"/>
              <a:ext cx="519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100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274538" y="4639793"/>
              <a:ext cx="629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2</a:t>
              </a:r>
              <a:r>
                <a:rPr lang="en-US" altLang="ja-JP" dirty="0" smtClean="0"/>
                <a:t>00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240646" y="6156027"/>
              <a:ext cx="6976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/>
                <a:t>[mV]</a:t>
              </a:r>
              <a:endParaRPr kumimoji="1" lang="ja-JP" altLang="en-US" sz="1500" dirty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3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Series vs. parallel connection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" y="1268760"/>
            <a:ext cx="3826768" cy="54006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Parallel 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We can’t apply bias voltage to each MPPC. We should choose MPPCs which have the same characteristic</a:t>
            </a:r>
            <a:r>
              <a:rPr lang="en-US" altLang="ja-JP" dirty="0" smtClean="0"/>
              <a:t>.</a:t>
            </a:r>
          </a:p>
          <a:p>
            <a:pPr marL="457200" lvl="1" indent="0">
              <a:buNone/>
            </a:pPr>
            <a:r>
              <a:rPr lang="en-US" altLang="ja-JP" dirty="0" smtClean="0"/>
              <a:t>Capacitance </a:t>
            </a:r>
            <a:r>
              <a:rPr lang="ja-JP" altLang="en-US" dirty="0" smtClean="0"/>
              <a:t>↑ 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-&gt; waveform wider </a:t>
            </a:r>
            <a:endParaRPr lang="en-US" altLang="ja-JP" dirty="0"/>
          </a:p>
          <a:p>
            <a:r>
              <a:rPr lang="en-US" altLang="ja-JP" dirty="0"/>
              <a:t>Series</a:t>
            </a:r>
          </a:p>
          <a:p>
            <a:pPr marL="457200" lvl="1" indent="0">
              <a:buNone/>
            </a:pPr>
            <a:r>
              <a:rPr lang="en-US" altLang="ja-JP" dirty="0"/>
              <a:t>Automatically bias voltage is adjusted</a:t>
            </a:r>
            <a:r>
              <a:rPr lang="en-US" altLang="ja-JP" dirty="0" smtClean="0"/>
              <a:t>.</a:t>
            </a:r>
          </a:p>
          <a:p>
            <a:pPr marL="457200" lvl="1" indent="0">
              <a:buNone/>
            </a:pPr>
            <a:r>
              <a:rPr lang="en-US" altLang="ja-JP" dirty="0" smtClean="0"/>
              <a:t>Waveform is sharper.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Series connection gives us better results.</a:t>
            </a:r>
          </a:p>
        </p:txBody>
      </p:sp>
      <p:pic>
        <p:nvPicPr>
          <p:cNvPr id="2050" name="Picture 2" descr="HAMAMATSU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751471" cy="38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10" y="4967744"/>
            <a:ext cx="1915269" cy="18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9" y="4982122"/>
            <a:ext cx="1728192" cy="181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8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  <a:ea typeface="Cambria Math" pitchFamily="18" charset="0"/>
              </a:rPr>
              <a:t>Analysis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63272" cy="237899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kumimoji="1" lang="en-US" altLang="ja-JP" b="0" dirty="0" smtClean="0">
                    <a:latin typeface="+mn-lt"/>
                    <a:ea typeface="Cambria Math" pitchFamily="18" charset="0"/>
                  </a:rPr>
                  <a:t>Signal time is picked-off by </a:t>
                </a:r>
                <a:r>
                  <a:rPr kumimoji="1" lang="en-US" altLang="ja-JP" b="0" dirty="0" smtClean="0">
                    <a:solidFill>
                      <a:srgbClr val="FF0000"/>
                    </a:solidFill>
                    <a:latin typeface="+mn-lt"/>
                    <a:ea typeface="Cambria Math" pitchFamily="18" charset="0"/>
                  </a:rPr>
                  <a:t>Constant-Fraction</a:t>
                </a:r>
                <a:r>
                  <a:rPr kumimoji="1" lang="en-US" altLang="ja-JP" b="0" dirty="0" smtClean="0">
                    <a:latin typeface="+mn-lt"/>
                    <a:ea typeface="Cambria Math" pitchFamily="18" charset="0"/>
                  </a:rPr>
                  <a:t> method (~10%) </a:t>
                </a:r>
              </a:p>
              <a:p>
                <a:pPr lvl="1"/>
                <a:r>
                  <a:rPr kumimoji="1" lang="en-US" altLang="ja-JP" b="0" dirty="0" smtClean="0">
                    <a:latin typeface="+mn-lt"/>
                    <a:ea typeface="Cambria Math" pitchFamily="18" charset="0"/>
                  </a:rPr>
                  <a:t>very leading-edge is relevant to precise timing</a:t>
                </a:r>
              </a:p>
              <a:p>
                <a:r>
                  <a:rPr kumimoji="1" lang="en-US" altLang="ja-JP" b="0" i="1" dirty="0" smtClean="0">
                    <a:latin typeface="+mn-lt"/>
                    <a:ea typeface="Cambria Math" pitchFamily="18" charset="0"/>
                  </a:rPr>
                  <a:t>e</a:t>
                </a:r>
                <a:r>
                  <a:rPr kumimoji="1" lang="en-US" altLang="ja-JP" b="0" dirty="0" smtClean="0">
                    <a:latin typeface="+mn-lt"/>
                    <a:ea typeface="Cambria Math" pitchFamily="18" charset="0"/>
                  </a:rPr>
                  <a:t> hit time is reconstructed by the average of times measured at the both ends</a:t>
                </a:r>
              </a:p>
              <a:p>
                <a:r>
                  <a:rPr kumimoji="1" lang="en-US" altLang="ja-JP" b="0" dirty="0" smtClean="0">
                    <a:latin typeface="+mn-lt"/>
                    <a:ea typeface="Cambria Math" pitchFamily="18" charset="0"/>
                  </a:rPr>
                  <a:t>Resolution of test counter is evaluated from </a:t>
                </a:r>
                <a:r>
                  <a:rPr kumimoji="1" lang="en-US" altLang="ja-JP" b="0" i="1" dirty="0" smtClean="0">
                    <a:solidFill>
                      <a:srgbClr val="FF0000"/>
                    </a:solidFill>
                    <a:latin typeface="+mn-lt"/>
                    <a:ea typeface="Cambria Math" pitchFamily="18" charset="0"/>
                  </a:rPr>
                  <a:t>(t</a:t>
                </a:r>
                <a:r>
                  <a:rPr kumimoji="1" lang="en-US" altLang="ja-JP" b="0" i="1" baseline="-25000" dirty="0" smtClean="0">
                    <a:solidFill>
                      <a:srgbClr val="FF0000"/>
                    </a:solidFill>
                    <a:latin typeface="+mn-lt"/>
                    <a:ea typeface="Cambria Math" pitchFamily="18" charset="0"/>
                  </a:rPr>
                  <a:t>0</a:t>
                </a:r>
                <a:r>
                  <a:rPr kumimoji="1" lang="en-US" altLang="ja-JP" b="0" i="1" dirty="0" smtClean="0">
                    <a:solidFill>
                      <a:srgbClr val="FF0000"/>
                    </a:solidFill>
                    <a:latin typeface="+mn-lt"/>
                    <a:ea typeface="Cambria Math" pitchFamily="18" charset="0"/>
                  </a:rPr>
                  <a:t> + t</a:t>
                </a:r>
                <a:r>
                  <a:rPr kumimoji="1" lang="en-US" altLang="ja-JP" b="0" i="1" baseline="-25000" dirty="0" smtClean="0">
                    <a:solidFill>
                      <a:srgbClr val="FF0000"/>
                    </a:solidFill>
                    <a:latin typeface="+mn-lt"/>
                    <a:ea typeface="Cambria Math" pitchFamily="18" charset="0"/>
                  </a:rPr>
                  <a:t>1</a:t>
                </a:r>
                <a:r>
                  <a:rPr kumimoji="1" lang="en-US" altLang="ja-JP" b="0" i="1" dirty="0" smtClean="0">
                    <a:solidFill>
                      <a:srgbClr val="FF0000"/>
                    </a:solidFill>
                    <a:latin typeface="+mn-lt"/>
                    <a:ea typeface="Cambria Math" pitchFamily="18" charset="0"/>
                  </a:rPr>
                  <a:t>)/2 – </a:t>
                </a:r>
                <a:r>
                  <a:rPr kumimoji="1" lang="en-US" altLang="ja-JP" b="0" i="1" dirty="0" err="1" smtClean="0">
                    <a:solidFill>
                      <a:srgbClr val="FF0000"/>
                    </a:solidFill>
                    <a:latin typeface="+mn-lt"/>
                    <a:ea typeface="Cambria Math" pitchFamily="18" charset="0"/>
                  </a:rPr>
                  <a:t>t</a:t>
                </a:r>
                <a:r>
                  <a:rPr kumimoji="1" lang="en-US" altLang="ja-JP" b="0" i="1" baseline="-25000" dirty="0" err="1" smtClean="0">
                    <a:solidFill>
                      <a:srgbClr val="FF0000"/>
                    </a:solidFill>
                    <a:latin typeface="+mn-lt"/>
                    <a:ea typeface="Cambria Math" pitchFamily="18" charset="0"/>
                  </a:rPr>
                  <a:t>ref</a:t>
                </a:r>
                <a:endParaRPr kumimoji="1" lang="en-US" altLang="ja-JP" b="0" i="1" baseline="-25000" dirty="0" smtClean="0">
                  <a:solidFill>
                    <a:srgbClr val="FF0000"/>
                  </a:solidFill>
                  <a:latin typeface="+mn-lt"/>
                  <a:ea typeface="Cambria Math" pitchFamily="18" charset="0"/>
                </a:endParaRPr>
              </a:p>
              <a:p>
                <a:r>
                  <a:rPr kumimoji="1" lang="en-US" altLang="ja-JP" b="0" dirty="0" smtClean="0">
                    <a:latin typeface="+mn-lt"/>
                    <a:ea typeface="Cambria Math" pitchFamily="18" charset="0"/>
                  </a:rPr>
                  <a:t>Reconstruct hit position by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b="0" i="1" baseline="-25000" dirty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b="0" i="1" dirty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b="0" i="1" baseline="-25000" dirty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ja-JP" i="1" dirty="0">
                        <a:solidFill>
                          <a:srgbClr val="FF0000"/>
                        </a:solidFill>
                        <a:ea typeface="Cambria Math" pitchFamily="18" charset="0"/>
                      </a:rPr>
                      <m:t>)/2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/>
                  <a:t>; scintillation </a:t>
                </a:r>
                <a:r>
                  <a:rPr lang="en-US" altLang="ja-JP" dirty="0"/>
                  <a:t>light </a:t>
                </a:r>
                <a:r>
                  <a:rPr lang="en-US" altLang="ja-JP" dirty="0" smtClean="0"/>
                  <a:t>speed)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 b="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63272" cy="2378998"/>
              </a:xfrm>
              <a:blipFill rotWithShape="1">
                <a:blip r:embed="rId2"/>
                <a:stretch>
                  <a:fillRect l="-802" t="-4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960158" y="3725499"/>
            <a:ext cx="7507525" cy="2878801"/>
            <a:chOff x="1051403" y="3979199"/>
            <a:chExt cx="7507525" cy="287880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03" y="3979199"/>
              <a:ext cx="7356940" cy="2878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1939562" y="5284901"/>
              <a:ext cx="1337702" cy="42231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altLang="ja-JP" sz="2200" dirty="0">
                  <a:ea typeface="Cambria Math" pitchFamily="18" charset="0"/>
                </a:rPr>
                <a:t>t</a:t>
              </a:r>
              <a:r>
                <a:rPr lang="en-US" altLang="ja-JP" sz="2200" baseline="-25000" dirty="0">
                  <a:ea typeface="Cambria Math" pitchFamily="18" charset="0"/>
                </a:rPr>
                <a:t>rise</a:t>
              </a:r>
              <a:r>
                <a:rPr lang="en-US" altLang="ja-JP" sz="2200" dirty="0">
                  <a:ea typeface="Cambria Math" pitchFamily="18" charset="0"/>
                </a:rPr>
                <a:t>~1.7 ns</a:t>
              </a:r>
              <a:endParaRPr lang="ja-JP" altLang="en-US" sz="22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114880" y="4489154"/>
              <a:ext cx="3444048" cy="637754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kumimoji="1" lang="en-US" altLang="ja-JP" dirty="0" smtClean="0">
                  <a:ea typeface="Cambria Math" pitchFamily="18" charset="0"/>
                </a:rPr>
                <a:t>baseline restoration by the</a:t>
              </a:r>
            </a:p>
            <a:p>
              <a:r>
                <a:rPr lang="en-US" altLang="ja-JP" dirty="0" smtClean="0">
                  <a:ea typeface="Cambria Math" pitchFamily="18" charset="0"/>
                </a:rPr>
                <a:t>pole-zero cancellation @ preamp</a:t>
              </a:r>
              <a:endParaRPr kumimoji="1" lang="ja-JP" altLang="en-US" dirty="0" smtClean="0"/>
            </a:p>
          </p:txBody>
        </p:sp>
        <p:sp>
          <p:nvSpPr>
            <p:cNvPr id="22" name="上矢印 21"/>
            <p:cNvSpPr/>
            <p:nvPr/>
          </p:nvSpPr>
          <p:spPr>
            <a:xfrm rot="5400000">
              <a:off x="3073938" y="4387203"/>
              <a:ext cx="161000" cy="330641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3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Single Pixel R&amp;D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6089" y="1268760"/>
            <a:ext cx="8229600" cy="434908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Position scan</a:t>
            </a:r>
          </a:p>
          <a:p>
            <a:r>
              <a:rPr lang="en-US" altLang="ja-JP" dirty="0" smtClean="0"/>
              <a:t>Optimization</a:t>
            </a:r>
            <a:endParaRPr lang="ja-JP" altLang="en-US" dirty="0"/>
          </a:p>
          <a:p>
            <a:pPr lvl="1"/>
            <a:r>
              <a:rPr kumimoji="1" lang="en-US" altLang="ja-JP" dirty="0" smtClean="0"/>
              <a:t>Size</a:t>
            </a:r>
          </a:p>
          <a:p>
            <a:pPr lvl="2"/>
            <a:r>
              <a:rPr lang="en-US" altLang="ja-JP" dirty="0"/>
              <a:t>l</a:t>
            </a:r>
            <a:r>
              <a:rPr lang="en-US" altLang="ja-JP" dirty="0" smtClean="0"/>
              <a:t>ength(60-120mm), width(3.5-5 mm), height(30, 40 mm)</a:t>
            </a:r>
          </a:p>
          <a:p>
            <a:pPr lvl="1"/>
            <a:r>
              <a:rPr kumimoji="1" lang="en-US" altLang="ja-JP" dirty="0" smtClean="0"/>
              <a:t>Scintillators</a:t>
            </a:r>
          </a:p>
          <a:p>
            <a:pPr lvl="2"/>
            <a:r>
              <a:rPr kumimoji="1" lang="en-US" altLang="ja-JP" u="sng" dirty="0" smtClean="0"/>
              <a:t>BC422</a:t>
            </a:r>
            <a:r>
              <a:rPr kumimoji="1" lang="en-US" altLang="ja-JP" dirty="0" smtClean="0"/>
              <a:t>, BC420, BC418</a:t>
            </a:r>
          </a:p>
          <a:p>
            <a:pPr lvl="1"/>
            <a:r>
              <a:rPr lang="en-US" altLang="ja-JP" dirty="0" smtClean="0"/>
              <a:t>Manufacture of </a:t>
            </a:r>
            <a:r>
              <a:rPr lang="en-US" altLang="ja-JP" dirty="0" err="1" smtClean="0"/>
              <a:t>SiPM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HAMAMATSU, KETEK, </a:t>
            </a:r>
            <a:r>
              <a:rPr lang="en-US" altLang="ja-JP" dirty="0" err="1" smtClean="0"/>
              <a:t>AdvanSiD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Reflector</a:t>
            </a:r>
          </a:p>
          <a:p>
            <a:pPr lvl="2"/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Aluminized </a:t>
            </a:r>
            <a:r>
              <a:rPr lang="en-US" altLang="ja-JP" dirty="0">
                <a:latin typeface="Cambria Math" pitchFamily="18" charset="0"/>
                <a:ea typeface="Cambria Math" pitchFamily="18" charset="0"/>
              </a:rPr>
              <a:t>Mylar, Teflon tape, </a:t>
            </a:r>
            <a:r>
              <a:rPr lang="en-US" altLang="ja-JP" u="sng" dirty="0">
                <a:latin typeface="Cambria Math" pitchFamily="18" charset="0"/>
                <a:ea typeface="Cambria Math" pitchFamily="18" charset="0"/>
              </a:rPr>
              <a:t>3M radiant mirror </a:t>
            </a:r>
            <a:endParaRPr kumimoji="1" lang="en-US" altLang="ja-JP" u="sng" dirty="0" smtClean="0"/>
          </a:p>
          <a:p>
            <a:pPr lvl="2"/>
            <a:endParaRPr kumimoji="1" lang="en-US" altLang="ja-JP" dirty="0" smtClean="0"/>
          </a:p>
        </p:txBody>
      </p:sp>
      <p:sp>
        <p:nvSpPr>
          <p:cNvPr id="21" name="角丸四角形 20"/>
          <p:cNvSpPr/>
          <p:nvPr/>
        </p:nvSpPr>
        <p:spPr>
          <a:xfrm>
            <a:off x="108618" y="5517232"/>
            <a:ext cx="8964488" cy="1243209"/>
          </a:xfrm>
          <a:prstGeom prst="roundRect">
            <a:avLst>
              <a:gd name="adj" fmla="val 340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/>
              <a:t>Single Pixel R&amp;D </a:t>
            </a:r>
            <a:r>
              <a:rPr lang="en-US" altLang="ja-JP" sz="2800" dirty="0" smtClean="0"/>
              <a:t>with </a:t>
            </a:r>
            <a:r>
              <a:rPr lang="en-US" altLang="ja-JP" sz="2800" dirty="0"/>
              <a:t>source is almost done</a:t>
            </a:r>
            <a:r>
              <a:rPr lang="en-US" altLang="ja-JP" sz="2800" dirty="0" smtClean="0"/>
              <a:t>!!</a:t>
            </a:r>
          </a:p>
          <a:p>
            <a:r>
              <a:rPr lang="en-US" altLang="ja-JP" sz="2800" dirty="0" smtClean="0"/>
              <a:t>We could obtain the satisfying result about single pixel.</a:t>
            </a:r>
            <a:endParaRPr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80528" y="-315416"/>
            <a:ext cx="9433048" cy="713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827585" y="-387424"/>
            <a:ext cx="7435945" cy="6916046"/>
            <a:chOff x="-1313562" y="11279575"/>
            <a:chExt cx="19817921" cy="1769689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-1313562" y="11279575"/>
              <a:ext cx="19817921" cy="17696890"/>
              <a:chOff x="-521455" y="11316248"/>
              <a:chExt cx="18552738" cy="17156335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-521455" y="11316248"/>
                <a:ext cx="18552738" cy="17156335"/>
                <a:chOff x="-521455" y="11316248"/>
                <a:chExt cx="18552738" cy="17156335"/>
              </a:xfrm>
            </p:grpSpPr>
            <p:pic>
              <p:nvPicPr>
                <p:cNvPr id="15" name="図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68" t="8892" r="7120" b="11306"/>
                <a:stretch/>
              </p:blipFill>
              <p:spPr>
                <a:xfrm>
                  <a:off x="-521455" y="11316248"/>
                  <a:ext cx="18552738" cy="17156335"/>
                </a:xfrm>
                <a:prstGeom prst="rect">
                  <a:avLst/>
                </a:prstGeom>
              </p:spPr>
            </p:pic>
            <p:cxnSp>
              <p:nvCxnSpPr>
                <p:cNvPr id="16" name="直線コネクタ 15"/>
                <p:cNvCxnSpPr/>
                <p:nvPr/>
              </p:nvCxnSpPr>
              <p:spPr>
                <a:xfrm flipH="1" flipV="1">
                  <a:off x="6106766" y="18303452"/>
                  <a:ext cx="4642494" cy="2808312"/>
                </a:xfrm>
                <a:prstGeom prst="line">
                  <a:avLst/>
                </a:prstGeom>
                <a:ln w="28575">
                  <a:solidFill>
                    <a:srgbClr val="E91D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グループ化 10"/>
              <p:cNvGrpSpPr/>
              <p:nvPr/>
            </p:nvGrpSpPr>
            <p:grpSpPr>
              <a:xfrm>
                <a:off x="11315561" y="16884000"/>
                <a:ext cx="5048562" cy="3800182"/>
                <a:chOff x="11315561" y="16884000"/>
                <a:chExt cx="5048562" cy="3800182"/>
              </a:xfrm>
            </p:grpSpPr>
            <p:cxnSp>
              <p:nvCxnSpPr>
                <p:cNvPr id="12" name="直線矢印コネクタ 11"/>
                <p:cNvCxnSpPr/>
                <p:nvPr/>
              </p:nvCxnSpPr>
              <p:spPr>
                <a:xfrm flipV="1">
                  <a:off x="11467579" y="17299806"/>
                  <a:ext cx="4311971" cy="3240360"/>
                </a:xfrm>
                <a:prstGeom prst="straightConnector1">
                  <a:avLst/>
                </a:prstGeom>
                <a:ln w="155575">
                  <a:solidFill>
                    <a:srgbClr val="FF0000">
                      <a:alpha val="35000"/>
                    </a:srgbClr>
                  </a:solidFill>
                  <a:prstDash val="sys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/>
                <p:nvPr/>
              </p:nvCxnSpPr>
              <p:spPr>
                <a:xfrm flipH="1">
                  <a:off x="15275850" y="16884000"/>
                  <a:ext cx="1088273" cy="792000"/>
                </a:xfrm>
                <a:prstGeom prst="line">
                  <a:avLst/>
                </a:prstGeom>
                <a:ln w="155575">
                  <a:solidFill>
                    <a:srgbClr val="FF0000">
                      <a:alpha val="76000"/>
                    </a:srgb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/>
                <p:nvPr/>
              </p:nvCxnSpPr>
              <p:spPr>
                <a:xfrm flipH="1">
                  <a:off x="11315561" y="19768015"/>
                  <a:ext cx="1206042" cy="916167"/>
                </a:xfrm>
                <a:prstGeom prst="line">
                  <a:avLst/>
                </a:prstGeom>
                <a:ln w="155575">
                  <a:solidFill>
                    <a:srgbClr val="FF0000">
                      <a:alpha val="91000"/>
                    </a:srgbClr>
                  </a:solidFill>
                  <a:headEnd type="none" w="med" len="med"/>
                  <a:tailEnd type="triangle" w="med" len="me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テキスト ボックス 6"/>
            <p:cNvSpPr txBox="1"/>
            <p:nvPr/>
          </p:nvSpPr>
          <p:spPr>
            <a:xfrm>
              <a:off x="15707410" y="16507902"/>
              <a:ext cx="849045" cy="214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µ</a:t>
              </a:r>
              <a:endParaRPr lang="ja-JP" altLang="en-US" sz="5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740409" y="18782376"/>
              <a:ext cx="849045" cy="214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5400" dirty="0">
                  <a:solidFill>
                    <a:srgbClr val="E91DD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γ</a:t>
              </a:r>
              <a:endParaRPr lang="ja-JP" altLang="en-US" sz="5400" dirty="0">
                <a:solidFill>
                  <a:srgbClr val="E91DD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765159" y="21562646"/>
              <a:ext cx="849045" cy="21438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ja-JP" sz="5400" dirty="0" smtClean="0">
                  <a:solidFill>
                    <a:srgbClr val="66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</a:t>
              </a:r>
              <a:endParaRPr lang="ja-JP" altLang="en-US" sz="5400" dirty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539552" y="1494253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 smtClean="0">
                <a:latin typeface="HGP明朝E" pitchFamily="18" charset="-128"/>
                <a:ea typeface="HGP明朝E" pitchFamily="18" charset="-128"/>
              </a:rPr>
              <a:t>液体キセノンガンマ線</a:t>
            </a:r>
            <a:r>
              <a:rPr lang="ja-JP" altLang="ja-JP" sz="1500" dirty="0" smtClean="0">
                <a:latin typeface="HGP明朝E" pitchFamily="18" charset="-128"/>
                <a:ea typeface="HGP明朝E" pitchFamily="18" charset="-128"/>
              </a:rPr>
              <a:t>検出器</a:t>
            </a:r>
            <a:endParaRPr kumimoji="1" lang="ja-JP" altLang="en-US" sz="15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339767" y="2135664"/>
            <a:ext cx="16026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 smtClean="0">
                <a:latin typeface="HGP明朝E" pitchFamily="18" charset="-128"/>
                <a:ea typeface="HGP明朝E" pitchFamily="18" charset="-128"/>
              </a:rPr>
              <a:t>立体交差ワイヤーポジトロン飛跡</a:t>
            </a:r>
            <a:r>
              <a:rPr lang="ja-JP" altLang="ja-JP" sz="1500" dirty="0" smtClean="0">
                <a:latin typeface="HGP明朝E" pitchFamily="18" charset="-128"/>
                <a:ea typeface="HGP明朝E" pitchFamily="18" charset="-128"/>
              </a:rPr>
              <a:t>検出器</a:t>
            </a:r>
            <a:endParaRPr lang="ja-JP" altLang="en-US" sz="1500" dirty="0"/>
          </a:p>
        </p:txBody>
      </p:sp>
      <p:sp>
        <p:nvSpPr>
          <p:cNvPr id="19" name="正方形/長方形 18"/>
          <p:cNvSpPr/>
          <p:nvPr/>
        </p:nvSpPr>
        <p:spPr>
          <a:xfrm>
            <a:off x="3916103" y="5733256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500" b="1" u="sng" dirty="0" smtClean="0">
                <a:latin typeface="HGP明朝E" pitchFamily="18" charset="-128"/>
                <a:ea typeface="HGP明朝E" pitchFamily="18" charset="-128"/>
              </a:rPr>
              <a:t>細分型ポジトロン時間測定器</a:t>
            </a:r>
            <a:endParaRPr lang="ja-JP" altLang="en-US" sz="25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正方形/長方形 3"/>
              <p:cNvSpPr/>
              <p:nvPr/>
            </p:nvSpPr>
            <p:spPr>
              <a:xfrm>
                <a:off x="5575377" y="4474168"/>
                <a:ext cx="3508653" cy="5644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3000" b="1" dirty="0"/>
                  <a:t>upgrade  </a:t>
                </a:r>
                <a14:m>
                  <m:oMath xmlns:m="http://schemas.openxmlformats.org/officeDocument/2006/math">
                    <m:r>
                      <a:rPr lang="en-US" altLang="ja-JP" sz="30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altLang="ja-JP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en-US" altLang="ja-JP" sz="3000" b="1" dirty="0"/>
                  <a:t> </a:t>
                </a:r>
              </a:p>
            </p:txBody>
          </p:sp>
        </mc:Choice>
        <mc:Fallback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77" y="4474168"/>
                <a:ext cx="3508653" cy="564450"/>
              </a:xfrm>
              <a:prstGeom prst="rect">
                <a:avLst/>
              </a:prstGeom>
              <a:blipFill rotWithShape="1">
                <a:blip r:embed="rId3"/>
                <a:stretch>
                  <a:fillRect l="-3120" t="-9474"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65" y="-50313"/>
            <a:ext cx="8332454" cy="103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4927827" y="799770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(detail of MEG upgrade; </a:t>
            </a:r>
            <a:r>
              <a:rPr lang="en-US" altLang="ja-JP" b="1" dirty="0"/>
              <a:t>arXiv:1301.7225</a:t>
            </a:r>
            <a:r>
              <a:rPr lang="en-US" altLang="ja-JP" dirty="0"/>
              <a:t>)</a:t>
            </a:r>
            <a:endParaRPr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 flipH="1" flipV="1">
            <a:off x="4768540" y="5373216"/>
            <a:ext cx="1173920" cy="36004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rgbClr val="000000"/>
                    </a:solidFill>
                  </a:rPr>
                  <a:t>resolution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9860" y="2598908"/>
                <a:ext cx="5785638" cy="3598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3000" dirty="0" smtClean="0"/>
                  <a:t>track </a:t>
                </a:r>
                <a:r>
                  <a:rPr lang="en-US" altLang="ja-JP" sz="3000" dirty="0"/>
                  <a:t>length: 75 ps</a:t>
                </a:r>
                <a:r>
                  <a:rPr lang="ja-JP" altLang="en-US" sz="3000" dirty="0"/>
                  <a:t>→</a:t>
                </a:r>
                <a:r>
                  <a:rPr lang="en-US" altLang="ja-JP" sz="3000" dirty="0"/>
                  <a:t> 11</a:t>
                </a:r>
                <a:r>
                  <a:rPr lang="ja-JP" altLang="en-US" sz="3000" dirty="0"/>
                  <a:t> </a:t>
                </a:r>
                <a:r>
                  <a:rPr lang="en-US" altLang="ja-JP" sz="3000" dirty="0"/>
                  <a:t>ps  </a:t>
                </a:r>
              </a:p>
              <a:p>
                <a:pPr algn="ctr"/>
                <a:r>
                  <a:rPr lang="en-US" altLang="ja-JP" sz="3000" dirty="0"/>
                  <a:t>gamma side: 67 ps </a:t>
                </a:r>
                <a:r>
                  <a:rPr lang="ja-JP" altLang="en-US" sz="3000" dirty="0"/>
                  <a:t>→</a:t>
                </a:r>
                <a:r>
                  <a:rPr lang="en-US" altLang="ja-JP" sz="3000" dirty="0"/>
                  <a:t>76 ps</a:t>
                </a:r>
              </a:p>
              <a:p>
                <a:pPr algn="ctr"/>
                <a:r>
                  <a:rPr lang="en-US" altLang="ja-JP" sz="3000" dirty="0"/>
                  <a:t>Timing counter: 76ps </a:t>
                </a:r>
                <a:r>
                  <a:rPr lang="ja-JP" altLang="en-US" sz="3000" dirty="0"/>
                  <a:t>→</a:t>
                </a:r>
                <a:r>
                  <a:rPr lang="en-US" altLang="ja-JP" sz="3000" dirty="0"/>
                  <a:t> 30-35ps</a:t>
                </a:r>
                <a:endParaRPr lang="en-US" altLang="ja-JP" sz="3000" dirty="0" smtClean="0"/>
              </a:p>
              <a:p>
                <a:pPr algn="ctr"/>
                <a:endParaRPr lang="en-US" altLang="ja-JP" sz="3500" b="1" i="1" dirty="0">
                  <a:latin typeface="Cambria Math"/>
                </a:endParaRPr>
              </a:p>
              <a:p>
                <a:pPr algn="ctr"/>
                <a:endParaRPr lang="en-US" altLang="ja-JP" sz="3500" b="1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5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35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ja-JP" sz="3500" b="1" i="1">
                            <a:latin typeface="Cambria Math"/>
                          </a:rPr>
                          <m:t>𝒆</m:t>
                        </m:r>
                        <m:r>
                          <a:rPr lang="ja-JP" altLang="en-US" sz="3500" b="1" i="1">
                            <a:latin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sz="3500" b="1" i="1">
                        <a:latin typeface="Cambria Math"/>
                      </a:rPr>
                      <m:t>= </m:t>
                    </m:r>
                  </m:oMath>
                </a14:m>
                <a:r>
                  <a:rPr lang="en-US" altLang="ja-JP" sz="3500" b="1" dirty="0"/>
                  <a:t>130 ps </a:t>
                </a:r>
                <a:r>
                  <a:rPr lang="ja-JP" altLang="en-US" sz="3500" b="1" dirty="0"/>
                  <a:t>→</a:t>
                </a:r>
                <a:r>
                  <a:rPr lang="en-US" altLang="ja-JP" sz="3500" b="1" dirty="0"/>
                  <a:t> </a:t>
                </a:r>
                <a:r>
                  <a:rPr lang="en-US" altLang="ja-JP" sz="3500" b="1" dirty="0">
                    <a:solidFill>
                      <a:srgbClr val="FF0000"/>
                    </a:solidFill>
                  </a:rPr>
                  <a:t>84 ps </a:t>
                </a:r>
                <a:r>
                  <a:rPr lang="en-US" altLang="ja-JP" sz="3500" b="1" dirty="0"/>
                  <a:t>(35% </a:t>
                </a:r>
                <a:r>
                  <a:rPr lang="ja-JP" altLang="en-US" sz="3500" b="1" dirty="0"/>
                  <a:t>↓</a:t>
                </a:r>
                <a:r>
                  <a:rPr lang="en-US" altLang="ja-JP" sz="3500" b="1" dirty="0"/>
                  <a:t>)</a:t>
                </a:r>
              </a:p>
              <a:p>
                <a:pPr algn="ctr"/>
                <a:endParaRPr lang="en-US" altLang="ja-JP" sz="3000" u="sng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" y="2598908"/>
                <a:ext cx="5785638" cy="3598549"/>
              </a:xfrm>
              <a:prstGeom prst="rect">
                <a:avLst/>
              </a:prstGeom>
              <a:blipFill rotWithShape="1">
                <a:blip r:embed="rId3"/>
                <a:stretch>
                  <a:fillRect t="-2876" r="-31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90" y="1865485"/>
            <a:ext cx="2376823" cy="290811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089055" y="2210065"/>
            <a:ext cx="1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present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19006" y="3395660"/>
            <a:ext cx="124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upgrade</a:t>
            </a:r>
            <a:endParaRPr kumimoji="1" lang="ja-JP" altLang="en-US" sz="2000" b="1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5686290" y="3315364"/>
            <a:ext cx="3426083" cy="417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255315" y="1721575"/>
            <a:ext cx="96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COBRA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71328" y="2441549"/>
            <a:ext cx="48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DC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3802" y="2810881"/>
            <a:ext cx="66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TC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5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Resolution </a:t>
            </a:r>
            <a:r>
              <a:rPr lang="en-US" altLang="ja-JP" dirty="0" smtClean="0"/>
              <a:t>and efficiencies </a:t>
            </a:r>
            <a:br>
              <a:rPr lang="en-US" altLang="ja-JP" dirty="0" smtClean="0"/>
            </a:br>
            <a:r>
              <a:rPr lang="en-US" altLang="ja-JP" dirty="0" smtClean="0"/>
              <a:t>for </a:t>
            </a:r>
            <a:r>
              <a:rPr lang="en-US" altLang="ja-JP" dirty="0"/>
              <a:t>MEG </a:t>
            </a:r>
            <a:r>
              <a:rPr lang="en-US" altLang="ja-JP" dirty="0" smtClean="0"/>
              <a:t>upgrade</a:t>
            </a:r>
            <a:endParaRPr kumimoji="1" lang="ja-JP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70885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0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Upgrade summary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540020" cy="503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8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539552" y="1229021"/>
            <a:ext cx="4032448" cy="2905250"/>
            <a:chOff x="614538" y="1535765"/>
            <a:chExt cx="3528392" cy="2794297"/>
          </a:xfrm>
        </p:grpSpPr>
        <p:pic>
          <p:nvPicPr>
            <p:cNvPr id="1028" name="Picture 4" descr="BiasScan_HAMAMATSU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38" y="1535765"/>
              <a:ext cx="3528392" cy="2794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378734" y="2036854"/>
              <a:ext cx="1581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HAMAMATSU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dirty="0"/>
              <a:t>Manufacture of </a:t>
            </a:r>
            <a:r>
              <a:rPr lang="en-US" altLang="ja-JP" dirty="0" err="1" smtClean="0"/>
              <a:t>SiPM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(Preliminary)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88843" y="4586419"/>
            <a:ext cx="4402832" cy="2049091"/>
          </a:xfrm>
        </p:spPr>
        <p:txBody>
          <a:bodyPr/>
          <a:lstStyle/>
          <a:p>
            <a:r>
              <a:rPr lang="en-US" altLang="ja-JP" dirty="0" smtClean="0"/>
              <a:t>HAMAMATSU SiPMs give us the best resolution.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39552" y="4129038"/>
            <a:ext cx="3739170" cy="2728962"/>
            <a:chOff x="716435" y="4356380"/>
            <a:chExt cx="3445892" cy="2728962"/>
          </a:xfrm>
        </p:grpSpPr>
        <p:pic>
          <p:nvPicPr>
            <p:cNvPr id="1026" name="Picture 2" descr="BiasScan_KETEK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5" y="4356380"/>
              <a:ext cx="3445892" cy="272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876675" y="5018467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KETEK</a:t>
              </a:r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364088" y="1339973"/>
            <a:ext cx="3528392" cy="2794298"/>
            <a:chOff x="5076056" y="1576130"/>
            <a:chExt cx="3199110" cy="2585661"/>
          </a:xfrm>
        </p:grpSpPr>
        <p:pic>
          <p:nvPicPr>
            <p:cNvPr id="1030" name="Picture 6" descr="AdvanSiD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576130"/>
              <a:ext cx="3199110" cy="2585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733704" y="2301670"/>
              <a:ext cx="1280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AdvanSiD</a:t>
              </a:r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473082" y="2358480"/>
            <a:ext cx="1658806" cy="6463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Best resolution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~ 58 ps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07831" y="2617830"/>
            <a:ext cx="980594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~ 65 ps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71326" y="5493519"/>
            <a:ext cx="86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~ 75 ps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1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Scintillator </a:t>
            </a:r>
            <a:r>
              <a:rPr lang="en-US" altLang="ja-JP" dirty="0"/>
              <a:t>Type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smtClean="0">
                <a:latin typeface="Cambria Math" pitchFamily="18" charset="0"/>
                <a:ea typeface="Cambria Math" pitchFamily="18" charset="0"/>
              </a:rPr>
              <a:t>Test BC418, 420, and 422 which is 90x40x5mm with 4MPPCs</a:t>
            </a:r>
            <a:endParaRPr kumimoji="1" lang="ja-JP" altLang="en-US" sz="2000" dirty="0">
              <a:latin typeface="Cambria Math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823-C312-49D3-A53E-EAE30B8F6F8C}" type="slidenum">
              <a:rPr lang="en-US" altLang="ja-JP" smtClean="0"/>
              <a:pPr/>
              <a:t>34</a:t>
            </a:fld>
            <a:endParaRPr lang="en-US" altLang="ja-JP">
              <a:latin typeface="ＭＳ ゴシック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73703"/>
              </p:ext>
            </p:extLst>
          </p:nvPr>
        </p:nvGraphicFramePr>
        <p:xfrm>
          <a:off x="1977166" y="4653136"/>
          <a:ext cx="5184577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1974"/>
                <a:gridCol w="2372603"/>
              </a:tblGrid>
              <a:tr h="765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Scintillator Type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Single Resolution (ps)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BC422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51.2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BC420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57.7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BC418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55.8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564"/>
            <a:ext cx="4997671" cy="18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555776" y="3985838"/>
            <a:ext cx="4179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Properties of ultra-fast plastic scintillators from Saint-Gobain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6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Waveform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25083"/>
            <a:ext cx="16561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 smtClean="0"/>
              <a:t> signal -&gt;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sine wave -&gt;</a:t>
            </a:r>
            <a:endParaRPr kumimoji="1" lang="ja-JP" alt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7296" r="576" b="4534"/>
          <a:stretch/>
        </p:blipFill>
        <p:spPr bwMode="auto">
          <a:xfrm>
            <a:off x="1979712" y="1124744"/>
            <a:ext cx="7085162" cy="54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Size Optimization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97" y="1268760"/>
            <a:ext cx="4032448" cy="317901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1268760"/>
            <a:ext cx="4730074" cy="2952328"/>
          </a:xfrm>
          <a:prstGeom prst="rect">
            <a:avLst/>
          </a:prstGeom>
        </p:spPr>
      </p:pic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539552" y="5373216"/>
            <a:ext cx="8147248" cy="1184995"/>
          </a:xfrm>
        </p:spPr>
        <p:txBody>
          <a:bodyPr>
            <a:normAutofit/>
          </a:bodyPr>
          <a:lstStyle/>
          <a:p>
            <a:r>
              <a:rPr lang="en-US" altLang="ja-JP" sz="2500" dirty="0" smtClean="0">
                <a:latin typeface="Cambria Math" pitchFamily="18" charset="0"/>
                <a:ea typeface="Cambria Math" pitchFamily="18" charset="0"/>
              </a:rPr>
              <a:t>Single resolution is </a:t>
            </a:r>
            <a:r>
              <a:rPr lang="en-US" altLang="ja-JP" sz="2500" dirty="0">
                <a:latin typeface="Cambria Math" pitchFamily="18" charset="0"/>
                <a:ea typeface="Cambria Math" pitchFamily="18" charset="0"/>
              </a:rPr>
              <a:t>worse with </a:t>
            </a:r>
            <a:r>
              <a:rPr lang="en-US" altLang="ja-JP" sz="2500" dirty="0" smtClean="0">
                <a:latin typeface="Cambria Math" pitchFamily="18" charset="0"/>
                <a:ea typeface="Cambria Math" pitchFamily="18" charset="0"/>
              </a:rPr>
              <a:t>larger </a:t>
            </a:r>
            <a:r>
              <a:rPr lang="en-US" altLang="ja-JP" sz="2500" dirty="0">
                <a:latin typeface="Cambria Math" pitchFamily="18" charset="0"/>
                <a:ea typeface="Cambria Math" pitchFamily="18" charset="0"/>
              </a:rPr>
              <a:t>pixel</a:t>
            </a:r>
            <a:r>
              <a:rPr lang="en-US" altLang="ja-JP" sz="25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altLang="ja-JP" sz="2500" dirty="0" smtClean="0">
                <a:latin typeface="Cambria Math" pitchFamily="18" charset="0"/>
              </a:rPr>
              <a:t>However # of hit pixel increases with larger pixels. </a:t>
            </a:r>
            <a:endParaRPr lang="ja-JP" altLang="en-US" sz="2500" dirty="0">
              <a:latin typeface="Cambria Math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95421" y="1556792"/>
            <a:ext cx="130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3cm height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67540" y="3353017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measured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88324" y="3541658"/>
            <a:ext cx="612068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MC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of size optimization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7744" y="5589240"/>
            <a:ext cx="5219617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/>
              <a:t>Larger pixel is better.</a:t>
            </a:r>
          </a:p>
          <a:p>
            <a:pPr marL="0" indent="0" algn="r">
              <a:buNone/>
            </a:pPr>
            <a:r>
              <a:rPr lang="en-US" altLang="ja-JP" sz="2500" dirty="0" smtClean="0"/>
              <a:t>(Effect of high rate is not included.)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1547664" y="1268760"/>
            <a:ext cx="6144150" cy="4320480"/>
            <a:chOff x="1935598" y="1412776"/>
            <a:chExt cx="5029768" cy="3139385"/>
          </a:xfrm>
        </p:grpSpPr>
        <p:pic>
          <p:nvPicPr>
            <p:cNvPr id="4" name="コンテンツ プレースホルダ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598" y="1412776"/>
              <a:ext cx="5029768" cy="3139385"/>
            </a:xfrm>
            <a:prstGeom prst="rect">
              <a:avLst/>
            </a:prstGeom>
          </p:spPr>
        </p:pic>
        <p:sp>
          <p:nvSpPr>
            <p:cNvPr id="5" name="下矢印 4"/>
            <p:cNvSpPr/>
            <p:nvPr/>
          </p:nvSpPr>
          <p:spPr>
            <a:xfrm>
              <a:off x="2843808" y="2779345"/>
              <a:ext cx="360040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795740" y="3462281"/>
              <a:ext cx="8162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/>
                <a:t>better</a:t>
              </a:r>
              <a:endParaRPr kumimoji="1" lang="ja-JP" altLang="en-US" sz="1500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6372200" y="4563274"/>
            <a:ext cx="612068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MC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7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Counter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Height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946" y="1052736"/>
            <a:ext cx="4500062" cy="100811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Pixels;  z </a:t>
            </a:r>
            <a:r>
              <a:rPr lang="en-US" altLang="ja-JP" dirty="0" smtClean="0"/>
              <a:t>21-120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=&gt; Change pixel height 3 cm – 5 cm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A823-C312-49D3-A53E-EAE30B8F6F8C}" type="slidenum">
              <a:rPr lang="en-US" altLang="ja-JP" smtClean="0"/>
              <a:pPr/>
              <a:t>38</a:t>
            </a:fld>
            <a:endParaRPr lang="en-US" altLang="ja-JP">
              <a:latin typeface="ＭＳ 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10948" r="4853" b="1407"/>
          <a:stretch/>
        </p:blipFill>
        <p:spPr bwMode="auto">
          <a:xfrm>
            <a:off x="323528" y="2146474"/>
            <a:ext cx="2753763" cy="267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0949" r="3247" b="1717"/>
          <a:stretch/>
        </p:blipFill>
        <p:spPr bwMode="auto">
          <a:xfrm>
            <a:off x="3090917" y="2137902"/>
            <a:ext cx="2785340" cy="26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90862" y="2165328"/>
            <a:ext cx="80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ambria Math" pitchFamily="18" charset="0"/>
                <a:ea typeface="Cambria Math" pitchFamily="18" charset="0"/>
              </a:rPr>
              <a:t>3 cm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74040" y="2181225"/>
            <a:ext cx="80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kumimoji="1" lang="en-US" altLang="ja-JP" sz="2000" dirty="0" smtClean="0">
                <a:latin typeface="Cambria Math" pitchFamily="18" charset="0"/>
                <a:ea typeface="Cambria Math" pitchFamily="18" charset="0"/>
              </a:rPr>
              <a:t> cm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0897" r="3889" b="1562"/>
          <a:stretch/>
        </p:blipFill>
        <p:spPr bwMode="auto">
          <a:xfrm>
            <a:off x="5847893" y="2165328"/>
            <a:ext cx="2798099" cy="2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437395" y="2174864"/>
            <a:ext cx="80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kumimoji="1" lang="en-US" altLang="ja-JP" sz="2000" dirty="0" smtClean="0">
                <a:latin typeface="Cambria Math" pitchFamily="18" charset="0"/>
                <a:ea typeface="Cambria Math" pitchFamily="18" charset="0"/>
              </a:rPr>
              <a:t> cm</a:t>
            </a:r>
          </a:p>
        </p:txBody>
      </p:sp>
      <p:sp>
        <p:nvSpPr>
          <p:cNvPr id="8" name="右矢印 7"/>
          <p:cNvSpPr/>
          <p:nvPr/>
        </p:nvSpPr>
        <p:spPr>
          <a:xfrm>
            <a:off x="7092280" y="3778635"/>
            <a:ext cx="288032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2051720" y="5169588"/>
            <a:ext cx="6415761" cy="73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2"/>
                </a:solidFill>
                <a:latin typeface="Cambria Math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mbria Math" pitchFamily="18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mbria Math" pitchFamily="18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Cambria Math" pitchFamily="18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mbria Math" pitchFamily="18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chemeClr val="tx1"/>
                </a:solidFill>
              </a:rPr>
              <a:t>Pixel height affects small z hit number.</a:t>
            </a:r>
          </a:p>
          <a:p>
            <a:pPr marL="0" indent="0">
              <a:buNone/>
            </a:pPr>
            <a:r>
              <a:rPr lang="en-US" altLang="ja-JP" sz="2000" dirty="0" smtClean="0">
                <a:solidFill>
                  <a:schemeClr val="tx1"/>
                </a:solidFill>
              </a:rPr>
              <a:t>=&gt; It is good to change the </a:t>
            </a:r>
            <a:r>
              <a:rPr lang="en-US" altLang="ja-JP" sz="2000" dirty="0" smtClean="0">
                <a:solidFill>
                  <a:schemeClr val="tx1"/>
                </a:solidFill>
              </a:rPr>
              <a:t>counter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height with z position. 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704394" y="3391448"/>
            <a:ext cx="111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upgrade</a:t>
            </a:r>
            <a:endParaRPr kumimoji="1" lang="ja-JP" altLang="en-US" sz="2000" b="1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4938602" y="3998667"/>
            <a:ext cx="4033695" cy="2382661"/>
            <a:chOff x="4502693" y="3853837"/>
            <a:chExt cx="4696222" cy="2748446"/>
          </a:xfrm>
          <a:solidFill>
            <a:schemeClr val="bg1"/>
          </a:solidFill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693" y="3853837"/>
              <a:ext cx="4620053" cy="26333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6" name="直線矢印コネクタ 45"/>
            <p:cNvCxnSpPr/>
            <p:nvPr/>
          </p:nvCxnSpPr>
          <p:spPr>
            <a:xfrm flipV="1">
              <a:off x="6228184" y="5180682"/>
              <a:ext cx="723308" cy="390879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H="1" flipV="1">
              <a:off x="4860033" y="5170516"/>
              <a:ext cx="700348" cy="401045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4892465" y="5504726"/>
              <a:ext cx="19526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3 SiPMs</a:t>
              </a:r>
              <a:r>
                <a:rPr lang="en-US" altLang="ja-JP" dirty="0"/>
                <a:t> 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series connection</a:t>
              </a:r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 flipH="1" flipV="1">
              <a:off x="8006259" y="4853401"/>
              <a:ext cx="230346" cy="550291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7744744" y="5403691"/>
              <a:ext cx="1454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Plastic </a:t>
              </a:r>
            </a:p>
            <a:p>
              <a:r>
                <a:rPr kumimoji="1" lang="en-US" altLang="ja-JP" dirty="0" smtClean="0"/>
                <a:t>scintillator</a:t>
              </a:r>
              <a:endParaRPr kumimoji="1" lang="ja-JP" altLang="en-US" dirty="0"/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H="1" flipV="1">
              <a:off x="7409783" y="6156934"/>
              <a:ext cx="596476" cy="184666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7852994" y="6176251"/>
              <a:ext cx="767224" cy="42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PCB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500" dirty="0"/>
              <a:t>Pixelated Timing </a:t>
            </a:r>
            <a:r>
              <a:rPr lang="en-US" altLang="ja-JP" sz="3500" dirty="0" smtClean="0"/>
              <a:t>Counter</a:t>
            </a:r>
            <a:r>
              <a:rPr lang="ja-JP" altLang="en-US" sz="3500" dirty="0"/>
              <a:t> </a:t>
            </a:r>
            <a:r>
              <a:rPr lang="en-US" altLang="ja-JP" sz="3500" dirty="0" smtClean="0"/>
              <a:t>for MEG upgrade</a:t>
            </a:r>
            <a:endParaRPr kumimoji="1" lang="ja-JP" altLang="en-US" sz="35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80241" y="3388930"/>
            <a:ext cx="144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present</a:t>
            </a:r>
            <a:endParaRPr kumimoji="1" lang="ja-JP" altLang="en-US" sz="20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9032" y="3849892"/>
            <a:ext cx="4130193" cy="8002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300" dirty="0" smtClean="0"/>
              <a:t>For</a:t>
            </a:r>
            <a:r>
              <a:rPr kumimoji="1" lang="en-US" altLang="ja-JP" sz="2300" dirty="0" smtClean="0"/>
              <a:t> </a:t>
            </a:r>
            <a:r>
              <a:rPr kumimoji="1" lang="en-US" altLang="ja-JP" sz="2300" dirty="0" smtClean="0"/>
              <a:t>good time </a:t>
            </a:r>
            <a:r>
              <a:rPr kumimoji="1" lang="en-US" altLang="ja-JP" sz="2300" dirty="0" smtClean="0"/>
              <a:t>resolution</a:t>
            </a:r>
          </a:p>
          <a:p>
            <a:pPr algn="ctr"/>
            <a:r>
              <a:rPr lang="en-US" altLang="ja-JP" sz="2300" dirty="0" smtClean="0"/>
              <a:t>Pixelated TC is employed.</a:t>
            </a:r>
            <a:endParaRPr kumimoji="1" lang="ja-JP" altLang="en-US" sz="23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697397" y="3837084"/>
            <a:ext cx="79483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/>
              <a:t>90 mm</a:t>
            </a:r>
            <a:endParaRPr kumimoji="1" lang="ja-JP" altLang="en-US" sz="1500" dirty="0"/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4831023" y="4802520"/>
            <a:ext cx="4311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4</a:t>
            </a:r>
            <a:r>
              <a:rPr lang="en-US" altLang="ja-JP" sz="1100" dirty="0" smtClean="0"/>
              <a:t>0</a:t>
            </a:r>
            <a:r>
              <a:rPr kumimoji="1" lang="en-US" altLang="ja-JP" sz="1100" dirty="0" smtClean="0"/>
              <a:t> </a:t>
            </a:r>
            <a:endParaRPr kumimoji="1" lang="ja-JP" altLang="en-US" sz="1100" dirty="0"/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7154456" y="4171036"/>
            <a:ext cx="300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34" name="正方形/長方形 33"/>
          <p:cNvSpPr/>
          <p:nvPr/>
        </p:nvSpPr>
        <p:spPr>
          <a:xfrm>
            <a:off x="146992" y="5733256"/>
            <a:ext cx="4641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2200" dirty="0">
                <a:solidFill>
                  <a:srgbClr val="FF0000"/>
                </a:solidFill>
              </a:rPr>
              <a:t>a</a:t>
            </a:r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higher level of segmentation </a:t>
            </a:r>
          </a:p>
          <a:p>
            <a:pPr lvl="1"/>
            <a:r>
              <a:rPr lang="en-US" altLang="ja-JP" sz="2200" dirty="0"/>
              <a:t>Using </a:t>
            </a:r>
            <a:r>
              <a:rPr lang="en-US" altLang="ja-JP" sz="2200" u="sng" dirty="0"/>
              <a:t>multiple hit time</a:t>
            </a:r>
          </a:p>
          <a:p>
            <a:pPr lvl="1"/>
            <a:r>
              <a:rPr lang="en-US" altLang="ja-JP" sz="2200" dirty="0"/>
              <a:t>Flexible detector </a:t>
            </a:r>
            <a:r>
              <a:rPr lang="en-US" altLang="ja-JP" sz="2200" dirty="0" smtClean="0"/>
              <a:t>layout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129736" y="4697268"/>
            <a:ext cx="4658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2200" dirty="0">
                <a:solidFill>
                  <a:srgbClr val="FF0000"/>
                </a:solidFill>
              </a:rPr>
              <a:t>small counter with </a:t>
            </a:r>
            <a:r>
              <a:rPr lang="en-US" altLang="ja-JP" sz="2200" dirty="0" err="1" smtClean="0">
                <a:solidFill>
                  <a:srgbClr val="FF0000"/>
                </a:solidFill>
              </a:rPr>
              <a:t>SiPM</a:t>
            </a:r>
            <a:endParaRPr lang="en-US" altLang="ja-JP" sz="22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200" dirty="0" smtClean="0"/>
              <a:t>A good timing resolution </a:t>
            </a:r>
          </a:p>
          <a:p>
            <a:pPr lvl="1"/>
            <a:r>
              <a:rPr lang="en-US" altLang="ja-JP" sz="2200" dirty="0" smtClean="0"/>
              <a:t>Less pileup</a:t>
            </a:r>
            <a:endParaRPr lang="en-US" altLang="ja-JP" sz="2200" dirty="0"/>
          </a:p>
        </p:txBody>
      </p: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332527" y="1052736"/>
            <a:ext cx="8669704" cy="2374735"/>
            <a:chOff x="7084937" y="19240397"/>
            <a:chExt cx="13056783" cy="3576409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2" t="18757" r="19506" b="3126"/>
            <a:stretch/>
          </p:blipFill>
          <p:spPr bwMode="auto">
            <a:xfrm>
              <a:off x="7084937" y="19574709"/>
              <a:ext cx="4081727" cy="3037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8" name="グループ化 57"/>
            <p:cNvGrpSpPr/>
            <p:nvPr/>
          </p:nvGrpSpPr>
          <p:grpSpPr>
            <a:xfrm>
              <a:off x="9019931" y="19240397"/>
              <a:ext cx="3034885" cy="1435726"/>
              <a:chOff x="12979747" y="17710717"/>
              <a:chExt cx="3034885" cy="1435726"/>
            </a:xfrm>
          </p:grpSpPr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9747" y="17851146"/>
                <a:ext cx="3034885" cy="1160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0" name="直線コネクタ 59"/>
              <p:cNvCxnSpPr>
                <a:endCxn id="61" idx="1"/>
              </p:cNvCxnSpPr>
              <p:nvPr/>
            </p:nvCxnSpPr>
            <p:spPr>
              <a:xfrm>
                <a:off x="13531738" y="18543282"/>
                <a:ext cx="197767" cy="3785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テキスト ボックス 60"/>
              <p:cNvSpPr txBox="1"/>
              <p:nvPr/>
            </p:nvSpPr>
            <p:spPr>
              <a:xfrm>
                <a:off x="13729504" y="18697250"/>
                <a:ext cx="828961" cy="44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PMT</a:t>
                </a:r>
                <a:endParaRPr kumimoji="1" lang="ja-JP" altLang="en-US" sz="1400" dirty="0"/>
              </a:p>
            </p:txBody>
          </p:sp>
          <p:cxnSp>
            <p:nvCxnSpPr>
              <p:cNvPr id="62" name="直線コネクタ 61"/>
              <p:cNvCxnSpPr/>
              <p:nvPr/>
            </p:nvCxnSpPr>
            <p:spPr>
              <a:xfrm>
                <a:off x="14409103" y="18020438"/>
                <a:ext cx="1" cy="437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テキスト ボックス 62"/>
              <p:cNvSpPr txBox="1"/>
              <p:nvPr/>
            </p:nvSpPr>
            <p:spPr>
              <a:xfrm>
                <a:off x="13822788" y="17710717"/>
                <a:ext cx="1763135" cy="46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/>
                  <a:t>Scintillator</a:t>
                </a:r>
                <a:endParaRPr kumimoji="1" lang="ja-JP" altLang="en-US" sz="1400" dirty="0"/>
              </a:p>
            </p:txBody>
          </p:sp>
        </p:grpSp>
        <p:pic>
          <p:nvPicPr>
            <p:cNvPr id="64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25167" r="1400" b="8221"/>
            <a:stretch/>
          </p:blipFill>
          <p:spPr bwMode="auto">
            <a:xfrm>
              <a:off x="12204261" y="19915150"/>
              <a:ext cx="7937459" cy="290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12392011" y="19454760"/>
                  <a:ext cx="7367530" cy="509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~</a:t>
                  </a:r>
                  <a:r>
                    <a:rPr lang="en-US" altLang="ja-JP" sz="1600" dirty="0" smtClean="0"/>
                    <a:t>2</a:t>
                  </a:r>
                  <a:r>
                    <a:rPr lang="en-US" altLang="ja-JP" sz="1600" dirty="0"/>
                    <a:t>5</a:t>
                  </a:r>
                  <a:r>
                    <a:rPr lang="en-US" altLang="ja-JP" sz="1600" dirty="0" smtClean="0"/>
                    <a:t>0</a:t>
                  </a:r>
                  <a:r>
                    <a:rPr kumimoji="1" lang="en-US" altLang="ja-JP" sz="1600" dirty="0" smtClean="0"/>
                    <a:t> counters </a:t>
                  </a:r>
                  <a14:m>
                    <m:oMath xmlns:m="http://schemas.openxmlformats.org/officeDocument/2006/math">
                      <m:r>
                        <a:rPr lang="en-US" altLang="ja-JP" sz="1600" i="1">
                          <a:latin typeface="Cambria Math"/>
                          <a:ea typeface="Cambria Math"/>
                        </a:rPr>
                        <m:t>×2</m:t>
                      </m:r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sz="1600" dirty="0"/>
                    <a:t>(upstream, downstream side</a:t>
                  </a:r>
                  <a:r>
                    <a:rPr lang="en-US" altLang="ja-JP" sz="1600" dirty="0" smtClean="0"/>
                    <a:t>)</a:t>
                  </a:r>
                  <a:endParaRPr lang="ja-JP" altLang="en-US" sz="1600" dirty="0"/>
                </a:p>
              </p:txBody>
            </p:sp>
          </mc:Choice>
          <mc:Fallback>
            <p:sp>
              <p:nvSpPr>
                <p:cNvPr id="65" name="テキスト ボックス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2011" y="19454760"/>
                  <a:ext cx="7367530" cy="5098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48" t="-5357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8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108520" y="0"/>
            <a:ext cx="9505056" cy="7101408"/>
            <a:chOff x="1658938" y="1489075"/>
            <a:chExt cx="6762750" cy="458650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658938" y="1489075"/>
              <a:ext cx="6762750" cy="4586502"/>
              <a:chOff x="1658938" y="1489075"/>
              <a:chExt cx="6762750" cy="4586502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938" y="1489075"/>
                <a:ext cx="6762750" cy="4581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フリーフォーム 1"/>
              <p:cNvSpPr/>
              <p:nvPr/>
            </p:nvSpPr>
            <p:spPr>
              <a:xfrm>
                <a:off x="1663829" y="3374797"/>
                <a:ext cx="3420066" cy="2700780"/>
              </a:xfrm>
              <a:custGeom>
                <a:avLst/>
                <a:gdLst>
                  <a:gd name="connsiteX0" fmla="*/ 3403076 w 3403076"/>
                  <a:gd name="connsiteY0" fmla="*/ 0 h 2691353"/>
                  <a:gd name="connsiteX1" fmla="*/ 3195687 w 3403076"/>
                  <a:gd name="connsiteY1" fmla="*/ 452487 h 2691353"/>
                  <a:gd name="connsiteX2" fmla="*/ 2714920 w 3403076"/>
                  <a:gd name="connsiteY2" fmla="*/ 278091 h 2691353"/>
                  <a:gd name="connsiteX3" fmla="*/ 2427402 w 3403076"/>
                  <a:gd name="connsiteY3" fmla="*/ 84842 h 2691353"/>
                  <a:gd name="connsiteX4" fmla="*/ 1923068 w 3403076"/>
                  <a:gd name="connsiteY4" fmla="*/ 1357460 h 2691353"/>
                  <a:gd name="connsiteX5" fmla="*/ 527901 w 3403076"/>
                  <a:gd name="connsiteY5" fmla="*/ 1168924 h 2691353"/>
                  <a:gd name="connsiteX6" fmla="*/ 0 w 3403076"/>
                  <a:gd name="connsiteY6" fmla="*/ 2691353 h 2691353"/>
                  <a:gd name="connsiteX0" fmla="*/ 3403076 w 3403076"/>
                  <a:gd name="connsiteY0" fmla="*/ 0 h 2691353"/>
                  <a:gd name="connsiteX1" fmla="*/ 3195687 w 3403076"/>
                  <a:gd name="connsiteY1" fmla="*/ 452487 h 2691353"/>
                  <a:gd name="connsiteX2" fmla="*/ 2427402 w 3403076"/>
                  <a:gd name="connsiteY2" fmla="*/ 84842 h 2691353"/>
                  <a:gd name="connsiteX3" fmla="*/ 1923068 w 3403076"/>
                  <a:gd name="connsiteY3" fmla="*/ 1357460 h 2691353"/>
                  <a:gd name="connsiteX4" fmla="*/ 527901 w 3403076"/>
                  <a:gd name="connsiteY4" fmla="*/ 1168924 h 2691353"/>
                  <a:gd name="connsiteX5" fmla="*/ 0 w 3403076"/>
                  <a:gd name="connsiteY5" fmla="*/ 2691353 h 2691353"/>
                  <a:gd name="connsiteX0" fmla="*/ 3403076 w 3406495"/>
                  <a:gd name="connsiteY0" fmla="*/ 0 h 2691353"/>
                  <a:gd name="connsiteX1" fmla="*/ 3195687 w 3406495"/>
                  <a:gd name="connsiteY1" fmla="*/ 452487 h 2691353"/>
                  <a:gd name="connsiteX2" fmla="*/ 2427402 w 3406495"/>
                  <a:gd name="connsiteY2" fmla="*/ 84842 h 2691353"/>
                  <a:gd name="connsiteX3" fmla="*/ 1923068 w 3406495"/>
                  <a:gd name="connsiteY3" fmla="*/ 1357460 h 2691353"/>
                  <a:gd name="connsiteX4" fmla="*/ 527901 w 3406495"/>
                  <a:gd name="connsiteY4" fmla="*/ 1168924 h 2691353"/>
                  <a:gd name="connsiteX5" fmla="*/ 0 w 3406495"/>
                  <a:gd name="connsiteY5" fmla="*/ 2691353 h 2691353"/>
                  <a:gd name="connsiteX0" fmla="*/ 3403076 w 3427535"/>
                  <a:gd name="connsiteY0" fmla="*/ 0 h 2691353"/>
                  <a:gd name="connsiteX1" fmla="*/ 3195687 w 3427535"/>
                  <a:gd name="connsiteY1" fmla="*/ 452487 h 2691353"/>
                  <a:gd name="connsiteX2" fmla="*/ 2427402 w 3427535"/>
                  <a:gd name="connsiteY2" fmla="*/ 84842 h 2691353"/>
                  <a:gd name="connsiteX3" fmla="*/ 1923068 w 3427535"/>
                  <a:gd name="connsiteY3" fmla="*/ 1357460 h 2691353"/>
                  <a:gd name="connsiteX4" fmla="*/ 527901 w 3427535"/>
                  <a:gd name="connsiteY4" fmla="*/ 1168924 h 2691353"/>
                  <a:gd name="connsiteX5" fmla="*/ 0 w 3427535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8449"/>
                  <a:gd name="connsiteY0" fmla="*/ 0 h 2691353"/>
                  <a:gd name="connsiteX1" fmla="*/ 3195687 w 3408449"/>
                  <a:gd name="connsiteY1" fmla="*/ 452487 h 2691353"/>
                  <a:gd name="connsiteX2" fmla="*/ 2427402 w 3408449"/>
                  <a:gd name="connsiteY2" fmla="*/ 84842 h 2691353"/>
                  <a:gd name="connsiteX3" fmla="*/ 1923068 w 3408449"/>
                  <a:gd name="connsiteY3" fmla="*/ 1357460 h 2691353"/>
                  <a:gd name="connsiteX4" fmla="*/ 527901 w 3408449"/>
                  <a:gd name="connsiteY4" fmla="*/ 1168924 h 2691353"/>
                  <a:gd name="connsiteX5" fmla="*/ 0 w 3408449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03076 w 3405700"/>
                  <a:gd name="connsiteY0" fmla="*/ 0 h 2691353"/>
                  <a:gd name="connsiteX1" fmla="*/ 3195687 w 3405700"/>
                  <a:gd name="connsiteY1" fmla="*/ 452487 h 2691353"/>
                  <a:gd name="connsiteX2" fmla="*/ 2427402 w 3405700"/>
                  <a:gd name="connsiteY2" fmla="*/ 84842 h 2691353"/>
                  <a:gd name="connsiteX3" fmla="*/ 1923068 w 3405700"/>
                  <a:gd name="connsiteY3" fmla="*/ 1357460 h 2691353"/>
                  <a:gd name="connsiteX4" fmla="*/ 527901 w 3405700"/>
                  <a:gd name="connsiteY4" fmla="*/ 1168924 h 2691353"/>
                  <a:gd name="connsiteX5" fmla="*/ 0 w 3405700"/>
                  <a:gd name="connsiteY5" fmla="*/ 2691353 h 2691353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841"/>
                  <a:gd name="connsiteY0" fmla="*/ 0 h 2700780"/>
                  <a:gd name="connsiteX1" fmla="*/ 3209828 w 3419841"/>
                  <a:gd name="connsiteY1" fmla="*/ 452487 h 2700780"/>
                  <a:gd name="connsiteX2" fmla="*/ 2441543 w 3419841"/>
                  <a:gd name="connsiteY2" fmla="*/ 84842 h 2700780"/>
                  <a:gd name="connsiteX3" fmla="*/ 1937209 w 3419841"/>
                  <a:gd name="connsiteY3" fmla="*/ 1357460 h 2700780"/>
                  <a:gd name="connsiteX4" fmla="*/ 542042 w 3419841"/>
                  <a:gd name="connsiteY4" fmla="*/ 1168924 h 2700780"/>
                  <a:gd name="connsiteX5" fmla="*/ 0 w 3419841"/>
                  <a:gd name="connsiteY5" fmla="*/ 2700780 h 2700780"/>
                  <a:gd name="connsiteX0" fmla="*/ 3417217 w 3419478"/>
                  <a:gd name="connsiteY0" fmla="*/ 0 h 2700780"/>
                  <a:gd name="connsiteX1" fmla="*/ 3209828 w 3419478"/>
                  <a:gd name="connsiteY1" fmla="*/ 452487 h 2700780"/>
                  <a:gd name="connsiteX2" fmla="*/ 2441543 w 3419478"/>
                  <a:gd name="connsiteY2" fmla="*/ 84842 h 2700780"/>
                  <a:gd name="connsiteX3" fmla="*/ 1937209 w 3419478"/>
                  <a:gd name="connsiteY3" fmla="*/ 1357460 h 2700780"/>
                  <a:gd name="connsiteX4" fmla="*/ 542042 w 3419478"/>
                  <a:gd name="connsiteY4" fmla="*/ 1168924 h 2700780"/>
                  <a:gd name="connsiteX5" fmla="*/ 0 w 3419478"/>
                  <a:gd name="connsiteY5" fmla="*/ 2700780 h 2700780"/>
                  <a:gd name="connsiteX0" fmla="*/ 3417217 w 3420066"/>
                  <a:gd name="connsiteY0" fmla="*/ 0 h 2700780"/>
                  <a:gd name="connsiteX1" fmla="*/ 3209828 w 3420066"/>
                  <a:gd name="connsiteY1" fmla="*/ 452487 h 2700780"/>
                  <a:gd name="connsiteX2" fmla="*/ 2441543 w 3420066"/>
                  <a:gd name="connsiteY2" fmla="*/ 84842 h 2700780"/>
                  <a:gd name="connsiteX3" fmla="*/ 1937209 w 3420066"/>
                  <a:gd name="connsiteY3" fmla="*/ 1357460 h 2700780"/>
                  <a:gd name="connsiteX4" fmla="*/ 542042 w 3420066"/>
                  <a:gd name="connsiteY4" fmla="*/ 1168924 h 2700780"/>
                  <a:gd name="connsiteX5" fmla="*/ 0 w 3420066"/>
                  <a:gd name="connsiteY5" fmla="*/ 2700780 h 27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0066" h="2700780">
                    <a:moveTo>
                      <a:pt x="3417217" y="0"/>
                    </a:moveTo>
                    <a:cubicBezTo>
                      <a:pt x="3436857" y="254916"/>
                      <a:pt x="3353586" y="433634"/>
                      <a:pt x="3209828" y="452487"/>
                    </a:cubicBezTo>
                    <a:cubicBezTo>
                      <a:pt x="2886960" y="485479"/>
                      <a:pt x="2535811" y="47135"/>
                      <a:pt x="2441543" y="84842"/>
                    </a:cubicBezTo>
                    <a:cubicBezTo>
                      <a:pt x="2356702" y="235671"/>
                      <a:pt x="2527169" y="903403"/>
                      <a:pt x="1937209" y="1357460"/>
                    </a:cubicBezTo>
                    <a:cubicBezTo>
                      <a:pt x="1361389" y="1608842"/>
                      <a:pt x="655164" y="1191705"/>
                      <a:pt x="542042" y="1168924"/>
                    </a:cubicBezTo>
                    <a:cubicBezTo>
                      <a:pt x="391213" y="1348820"/>
                      <a:pt x="579748" y="1791486"/>
                      <a:pt x="0" y="2700780"/>
                    </a:cubicBezTo>
                  </a:path>
                </a:pathLst>
              </a:custGeom>
              <a:noFill/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2371713" y="4605293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428873" y="4631500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94189" y="4655693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632075" y="4701657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99810" y="4723431"/>
              <a:ext cx="18000" cy="1800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749090" y="1501954"/>
              <a:ext cx="1653890" cy="37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>
                      <a:lumMod val="75000"/>
                    </a:schemeClr>
                  </a:solidFill>
                  <a:latin typeface="Times" pitchFamily="18" charset="0"/>
                </a:rPr>
                <a:t>MC simulation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120035" y="2028511"/>
              <a:ext cx="1786055" cy="347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900" b="1" dirty="0" smtClean="0">
                  <a:solidFill>
                    <a:srgbClr val="FF0000"/>
                  </a:solidFill>
                  <a:latin typeface="Times" pitchFamily="18" charset="0"/>
                </a:rPr>
                <a:t>5-8 counter </a:t>
              </a:r>
              <a:r>
                <a:rPr lang="en-US" altLang="ja-JP" sz="2900" b="1" dirty="0">
                  <a:solidFill>
                    <a:srgbClr val="FF0000"/>
                  </a:solidFill>
                  <a:latin typeface="Times" pitchFamily="18" charset="0"/>
                </a:rPr>
                <a:t>hit</a:t>
              </a:r>
              <a:endParaRPr lang="ja-JP" altLang="en-US" sz="2200" b="1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691680" y="3059668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FFFF"/>
                </a:solidFill>
                <a:latin typeface="Times" pitchFamily="18" charset="0"/>
              </a:rPr>
              <a:t>Signal positron</a:t>
            </a:r>
            <a:endParaRPr lang="ja-JP" altLang="en-US" b="1" dirty="0">
              <a:solidFill>
                <a:srgbClr val="00FFFF"/>
              </a:solidFill>
              <a:latin typeface="Times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076056" y="4176464"/>
            <a:ext cx="3779911" cy="2780928"/>
            <a:chOff x="5364088" y="4077072"/>
            <a:chExt cx="3779911" cy="2780928"/>
          </a:xfrm>
        </p:grpSpPr>
        <p:sp>
          <p:nvSpPr>
            <p:cNvPr id="3" name="正方形/長方形 2"/>
            <p:cNvSpPr/>
            <p:nvPr/>
          </p:nvSpPr>
          <p:spPr>
            <a:xfrm>
              <a:off x="5364088" y="4077072"/>
              <a:ext cx="3779911" cy="2780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5364088" y="4077072"/>
              <a:ext cx="3766516" cy="2750476"/>
              <a:chOff x="5364088" y="4077072"/>
              <a:chExt cx="3766516" cy="2750476"/>
            </a:xfrm>
            <a:solidFill>
              <a:schemeClr val="bg1"/>
            </a:solidFill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5364088" y="4331315"/>
                <a:ext cx="3311199" cy="2315224"/>
                <a:chOff x="5160862" y="4357537"/>
                <a:chExt cx="2554386" cy="2285454"/>
              </a:xfrm>
              <a:grpFill/>
            </p:grpSpPr>
            <p:cxnSp>
              <p:nvCxnSpPr>
                <p:cNvPr id="23" name="直線コネクタ 22"/>
                <p:cNvCxnSpPr/>
                <p:nvPr/>
              </p:nvCxnSpPr>
              <p:spPr>
                <a:xfrm flipV="1">
                  <a:off x="7713261" y="4432502"/>
                  <a:ext cx="0" cy="193930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2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06" t="13628" r="34499" b="2858"/>
                <a:stretch/>
              </p:blipFill>
              <p:spPr bwMode="auto">
                <a:xfrm>
                  <a:off x="5160862" y="4357537"/>
                  <a:ext cx="2554386" cy="228545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8" name="正方形/長方形 17"/>
              <p:cNvSpPr/>
              <p:nvPr/>
            </p:nvSpPr>
            <p:spPr>
              <a:xfrm>
                <a:off x="7205309" y="5458282"/>
                <a:ext cx="1836999" cy="5760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Average # of hit </a:t>
                </a:r>
              </a:p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6.6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正方形/長方形 18"/>
                  <p:cNvSpPr/>
                  <p:nvPr/>
                </p:nvSpPr>
                <p:spPr>
                  <a:xfrm>
                    <a:off x="8403893" y="6550549"/>
                    <a:ext cx="726711" cy="276999"/>
                  </a:xfrm>
                  <a:prstGeom prst="rect">
                    <a:avLst/>
                  </a:prstGeom>
                  <a:grpFill/>
                </p:spPr>
                <p:txBody>
                  <a:bodyPr wrap="square" t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500" b="1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15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𝒉𝒊𝒕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500" b="1" dirty="0"/>
                  </a:p>
                </p:txBody>
              </p:sp>
            </mc:Choice>
            <mc:Fallback>
              <p:sp>
                <p:nvSpPr>
                  <p:cNvPr id="19" name="正方形/長方形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893" y="6550549"/>
                    <a:ext cx="726711" cy="27699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正方形/長方形 19"/>
              <p:cNvSpPr/>
              <p:nvPr/>
            </p:nvSpPr>
            <p:spPr>
              <a:xfrm>
                <a:off x="5364088" y="4407256"/>
                <a:ext cx="451098" cy="21322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5569319" y="4077072"/>
                <a:ext cx="34671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Number of hit </a:t>
                </a:r>
                <a:r>
                  <a:rPr lang="en-US" altLang="ja-JP" sz="2000" dirty="0" smtClean="0"/>
                  <a:t>counter</a:t>
                </a:r>
                <a:r>
                  <a:rPr lang="en-US" altLang="ja-JP" sz="2000" dirty="0" smtClean="0"/>
                  <a:t>s </a:t>
                </a:r>
                <a:r>
                  <a:rPr lang="en-US" altLang="ja-JP" sz="2000" dirty="0" smtClean="0"/>
                  <a:t>(MC)</a:t>
                </a:r>
                <a:endParaRPr kumimoji="1" lang="ja-JP" alt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8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グループ化 50"/>
          <p:cNvGrpSpPr/>
          <p:nvPr/>
        </p:nvGrpSpPr>
        <p:grpSpPr>
          <a:xfrm>
            <a:off x="5077916" y="1478421"/>
            <a:ext cx="4070163" cy="2640043"/>
            <a:chOff x="1884783" y="2160292"/>
            <a:chExt cx="4738310" cy="2744202"/>
          </a:xfrm>
        </p:grpSpPr>
        <p:pic>
          <p:nvPicPr>
            <p:cNvPr id="52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" t="13250" r="44606" b="5098"/>
            <a:stretch/>
          </p:blipFill>
          <p:spPr bwMode="auto">
            <a:xfrm>
              <a:off x="1884783" y="2163505"/>
              <a:ext cx="4187907" cy="2624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t="13250" r="83633" b="5698"/>
            <a:stretch/>
          </p:blipFill>
          <p:spPr bwMode="auto">
            <a:xfrm>
              <a:off x="2132255" y="2160292"/>
              <a:ext cx="635548" cy="26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5" name="直線コネクタ 54"/>
            <p:cNvCxnSpPr/>
            <p:nvPr/>
          </p:nvCxnSpPr>
          <p:spPr>
            <a:xfrm flipV="1">
              <a:off x="6072690" y="2276872"/>
              <a:ext cx="0" cy="226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正方形/長方形 55"/>
                <p:cNvSpPr/>
                <p:nvPr/>
              </p:nvSpPr>
              <p:spPr>
                <a:xfrm>
                  <a:off x="5868144" y="4581329"/>
                  <a:ext cx="754949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5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500" i="1">
                                <a:latin typeface="Cambria Math" pitchFamily="18" charset="0"/>
                                <a:ea typeface="Cambria Math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500" i="1">
                                <a:latin typeface="Cambria Math" pitchFamily="18" charset="0"/>
                                <a:ea typeface="Cambria Math" pitchFamily="18" charset="0"/>
                              </a:rPr>
                              <m:t>h𝑖𝑡</m:t>
                            </m:r>
                          </m:sub>
                        </m:sSub>
                      </m:oMath>
                    </m:oMathPara>
                  </a14:m>
                  <a:endParaRPr lang="ja-JP" altLang="en-US" sz="1500" dirty="0"/>
                </a:p>
              </p:txBody>
            </p:sp>
          </mc:Choice>
          <mc:Fallback>
            <p:sp>
              <p:nvSpPr>
                <p:cNvPr id="56" name="正方形/長方形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4581329"/>
                  <a:ext cx="754949" cy="3231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26" b="17976"/>
            <a:stretch/>
          </p:blipFill>
          <p:spPr bwMode="auto">
            <a:xfrm>
              <a:off x="2927315" y="4571428"/>
              <a:ext cx="3140075" cy="21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Multiple hit scheme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16495" y="3337958"/>
            <a:ext cx="5435625" cy="30931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500" u="sng" dirty="0">
                <a:ea typeface="Cambria Math" pitchFamily="18" charset="0"/>
              </a:rPr>
              <a:t>Requirement</a:t>
            </a:r>
          </a:p>
          <a:p>
            <a:r>
              <a:rPr lang="en-US" altLang="ja-JP" sz="2500" dirty="0">
                <a:ea typeface="Cambria Math" pitchFamily="18" charset="0"/>
              </a:rPr>
              <a:t>Good single </a:t>
            </a:r>
            <a:r>
              <a:rPr lang="en-US" altLang="ja-JP" sz="2500" dirty="0" smtClean="0">
                <a:ea typeface="Cambria Math" pitchFamily="18" charset="0"/>
              </a:rPr>
              <a:t>counter resolution</a:t>
            </a:r>
          </a:p>
          <a:p>
            <a:r>
              <a:rPr lang="en-US" altLang="ja-JP" sz="2500" dirty="0">
                <a:ea typeface="Cambria Math" pitchFamily="18" charset="0"/>
              </a:rPr>
              <a:t>	</a:t>
            </a:r>
            <a:r>
              <a:rPr lang="en-US" altLang="ja-JP" sz="2000" dirty="0" smtClean="0">
                <a:ea typeface="Cambria Math" pitchFamily="18" charset="0"/>
              </a:rPr>
              <a:t>Single counter R&amp;D (Uchiyama’s talk)</a:t>
            </a:r>
            <a:endParaRPr lang="en-US" altLang="ja-JP" sz="2500" dirty="0" smtClean="0">
              <a:ea typeface="Cambria Math" pitchFamily="18" charset="0"/>
            </a:endParaRPr>
          </a:p>
          <a:p>
            <a:r>
              <a:rPr lang="en-US" altLang="ja-JP" sz="2500" dirty="0">
                <a:ea typeface="Cambria Math" pitchFamily="18" charset="0"/>
              </a:rPr>
              <a:t> </a:t>
            </a:r>
            <a:r>
              <a:rPr lang="en-US" altLang="ja-JP" sz="2500" dirty="0" smtClean="0">
                <a:ea typeface="Cambria Math" pitchFamily="18" charset="0"/>
              </a:rPr>
              <a:t>                 </a:t>
            </a:r>
            <a:r>
              <a:rPr lang="en-US" altLang="ja-JP" sz="2500" dirty="0" smtClean="0">
                <a:solidFill>
                  <a:srgbClr val="FF0000"/>
                </a:solidFill>
                <a:ea typeface="Cambria Math" pitchFamily="18" charset="0"/>
              </a:rPr>
              <a:t>smaller counter</a:t>
            </a:r>
            <a:r>
              <a:rPr lang="en-US" altLang="ja-JP" sz="2000" dirty="0" smtClean="0">
                <a:solidFill>
                  <a:srgbClr val="FF0000"/>
                </a:solidFill>
                <a:ea typeface="Cambria Math" pitchFamily="18" charset="0"/>
              </a:rPr>
              <a:t>     </a:t>
            </a:r>
            <a:endParaRPr lang="en-US" altLang="ja-JP" sz="2000" dirty="0">
              <a:solidFill>
                <a:srgbClr val="FF0000"/>
              </a:solidFill>
              <a:ea typeface="Cambria Math" pitchFamily="18" charset="0"/>
            </a:endParaRPr>
          </a:p>
          <a:p>
            <a:endParaRPr lang="en-US" altLang="ja-JP" sz="2000" dirty="0">
              <a:ea typeface="Cambria Math" pitchFamily="18" charset="0"/>
            </a:endParaRPr>
          </a:p>
          <a:p>
            <a:r>
              <a:rPr lang="en-US" altLang="ja-JP" sz="2500" dirty="0">
                <a:ea typeface="Cambria Math" pitchFamily="18" charset="0"/>
              </a:rPr>
              <a:t>Hit many </a:t>
            </a:r>
            <a:r>
              <a:rPr lang="en-US" altLang="ja-JP" sz="2500" dirty="0" smtClean="0">
                <a:ea typeface="Cambria Math" pitchFamily="18" charset="0"/>
              </a:rPr>
              <a:t>counters</a:t>
            </a:r>
          </a:p>
          <a:p>
            <a:r>
              <a:rPr lang="en-US" altLang="ja-JP" sz="2500" dirty="0" smtClean="0">
                <a:ea typeface="Cambria Math" pitchFamily="18" charset="0"/>
              </a:rPr>
              <a:t>	</a:t>
            </a:r>
            <a:r>
              <a:rPr lang="en-US" altLang="ja-JP" sz="2000" dirty="0" smtClean="0">
                <a:ea typeface="Cambria Math" pitchFamily="18" charset="0"/>
              </a:rPr>
              <a:t>optimization counter assembly with MC</a:t>
            </a:r>
            <a:endParaRPr lang="en-US" altLang="ja-JP" sz="2500" dirty="0" smtClean="0">
              <a:ea typeface="Cambria Math" pitchFamily="18" charset="0"/>
            </a:endParaRPr>
          </a:p>
          <a:p>
            <a:r>
              <a:rPr lang="en-US" altLang="ja-JP" sz="2500" dirty="0">
                <a:ea typeface="Cambria Math" pitchFamily="18" charset="0"/>
              </a:rPr>
              <a:t> </a:t>
            </a:r>
            <a:r>
              <a:rPr lang="en-US" altLang="ja-JP" sz="2500" dirty="0" smtClean="0">
                <a:ea typeface="Cambria Math" pitchFamily="18" charset="0"/>
              </a:rPr>
              <a:t>                 </a:t>
            </a:r>
            <a:r>
              <a:rPr lang="en-US" altLang="ja-JP" sz="2500" dirty="0" smtClean="0">
                <a:solidFill>
                  <a:srgbClr val="FF0000"/>
                </a:solidFill>
                <a:ea typeface="Cambria Math" pitchFamily="18" charset="0"/>
              </a:rPr>
              <a:t>larger counter</a:t>
            </a:r>
            <a:endParaRPr lang="en-US" altLang="ja-JP" sz="2500" dirty="0">
              <a:solidFill>
                <a:srgbClr val="FF0000"/>
              </a:solidFill>
              <a:ea typeface="Cambria Math" pitchFamily="18" charset="0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683568" y="4544096"/>
            <a:ext cx="504056" cy="340439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683568" y="5995084"/>
            <a:ext cx="504056" cy="340439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吹き出し 27"/>
          <p:cNvSpPr/>
          <p:nvPr/>
        </p:nvSpPr>
        <p:spPr>
          <a:xfrm>
            <a:off x="2153883" y="1962552"/>
            <a:ext cx="1235833" cy="354918"/>
          </a:xfrm>
          <a:prstGeom prst="wedgeRoundRectCallout">
            <a:avLst>
              <a:gd name="adj1" fmla="val -18657"/>
              <a:gd name="adj2" fmla="val 1381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30-40 ps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4355976" y="1978557"/>
            <a:ext cx="680111" cy="396490"/>
          </a:xfrm>
          <a:prstGeom prst="wedgeRoundRectCallout">
            <a:avLst>
              <a:gd name="adj1" fmla="val -66720"/>
              <a:gd name="adj2" fmla="val 1448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~5</a:t>
            </a:r>
            <a:r>
              <a:rPr kumimoji="1" lang="en-US" altLang="ja-JP" dirty="0" smtClean="0">
                <a:solidFill>
                  <a:schemeClr val="tx1"/>
                </a:solidFill>
              </a:rPr>
              <a:t>ps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076056" y="117072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Resolution vs. # of hit </a:t>
            </a:r>
            <a:r>
              <a:rPr lang="en-US" altLang="ja-JP" sz="2000" dirty="0" smtClean="0"/>
              <a:t>counter</a:t>
            </a:r>
            <a:r>
              <a:rPr kumimoji="1" lang="en-US" altLang="ja-JP" sz="2000" dirty="0" smtClean="0"/>
              <a:t>s (MC)</a:t>
            </a:r>
            <a:endParaRPr kumimoji="1" lang="ja-JP" altLang="en-US" sz="2000" dirty="0"/>
          </a:p>
        </p:txBody>
      </p:sp>
      <p:sp>
        <p:nvSpPr>
          <p:cNvPr id="60" name="テキスト ボックス 59"/>
          <p:cNvSpPr txBox="1"/>
          <p:nvPr/>
        </p:nvSpPr>
        <p:spPr>
          <a:xfrm rot="16200000">
            <a:off x="4508865" y="2373789"/>
            <a:ext cx="1906151" cy="3172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Resolution (</a:t>
            </a:r>
            <a:r>
              <a:rPr kumimoji="1" lang="en-US" altLang="ja-JP" b="1" dirty="0" err="1" smtClean="0">
                <a:latin typeface="Times New Roman" pitchFamily="18" charset="0"/>
                <a:cs typeface="Times New Roman" pitchFamily="18" charset="0"/>
              </a:rPr>
              <a:t>psec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スライド番号プレースホルダー 30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コンテンツ プレースホルダー 2"/>
              <p:cNvSpPr txBox="1">
                <a:spLocks/>
              </p:cNvSpPr>
              <p:nvPr/>
            </p:nvSpPr>
            <p:spPr>
              <a:xfrm>
                <a:off x="107503" y="1388266"/>
                <a:ext cx="5455953" cy="498355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2300" dirty="0" smtClean="0">
                    <a:latin typeface="Cambria Math" pitchFamily="18" charset="0"/>
                    <a:ea typeface="Cambria Math" pitchFamily="18" charset="0"/>
                  </a:rPr>
                  <a:t>Overall</a:t>
                </a:r>
                <a:r>
                  <a:rPr lang="en-US" altLang="ja-JP" sz="23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ja-JP" sz="2300" dirty="0" smtClean="0">
                    <a:latin typeface="Cambria Math" pitchFamily="18" charset="0"/>
                    <a:ea typeface="Cambria Math" pitchFamily="18" charset="0"/>
                  </a:rPr>
                  <a:t>timing counter resolution is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2300" i="1" dirty="0" smtClean="0">
                  <a:latin typeface="Cambria Math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ja-JP" sz="23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300" i="1">
                                  <a:latin typeface="Cambria Math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sz="23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ja-JP" sz="230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𝑡𝑜𝑡𝑎𝑙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h𝑖𝑡</m:t>
                              </m:r>
                            </m:sub>
                          </m:sSub>
                        </m:e>
                      </m:d>
                      <m:r>
                        <a:rPr lang="en-US" altLang="ja-JP" sz="230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300" i="1">
                                          <a:latin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sz="23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𝑠𝑖𝑛𝑔𝑙𝑒</m:t>
                                  </m:r>
                                </m:sub>
                                <m:sup/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h𝑖𝑡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300" i="1" smtClean="0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300" i="1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ja-JP" altLang="en-US" sz="2300" i="1">
                                              <a:latin typeface="Cambria Math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300" i="1">
                                              <a:latin typeface="Cambria Math" pitchFamily="18" charset="0"/>
                                              <a:ea typeface="Cambria Math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𝑖𝑛𝑡𝑒𝑟</m:t>
                                      </m:r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3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𝑐𝑜𝑢𝑛𝑡𝑒𝑟</m:t>
                                      </m:r>
                                    </m:sub>
                                    <m:sup/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30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h𝑖𝑡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sz="23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300" i="1">
                                          <a:latin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sz="23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𝑀𝑆</m:t>
                                  </m:r>
                                </m:sub>
                                <m:sup/>
                              </m:sSubSup>
                            </m:e>
                          </m:box>
                        </m:e>
                      </m:box>
                      <m:d>
                        <m:d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h𝑖𝑡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9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19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19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endParaRPr lang="en-US" altLang="ja-JP" sz="2800" b="1" dirty="0" smtClean="0">
                  <a:solidFill>
                    <a:prstClr val="black"/>
                  </a:solidFill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endParaRPr lang="en-US" altLang="ja-JP" sz="28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3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19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62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1388266"/>
                <a:ext cx="5455953" cy="4983552"/>
              </a:xfrm>
              <a:prstGeom prst="rect">
                <a:avLst/>
              </a:prstGeom>
              <a:blipFill rotWithShape="1">
                <a:blip r:embed="rId8"/>
                <a:stretch>
                  <a:fillRect l="-1676" t="-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9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5076056" y="1170722"/>
            <a:ext cx="4248472" cy="2947742"/>
            <a:chOff x="1882618" y="1840453"/>
            <a:chExt cx="4945889" cy="3064041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" t="13250" r="44606" b="5098"/>
            <a:stretch/>
          </p:blipFill>
          <p:spPr bwMode="auto">
            <a:xfrm>
              <a:off x="1884783" y="2163505"/>
              <a:ext cx="4187907" cy="2624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1882618" y="1840453"/>
              <a:ext cx="4945889" cy="41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Resolution vs. # of hit </a:t>
              </a:r>
              <a:r>
                <a:rPr lang="en-US" altLang="ja-JP" sz="2000" dirty="0" smtClean="0"/>
                <a:t>counter</a:t>
              </a:r>
              <a:r>
                <a:rPr kumimoji="1" lang="en-US" altLang="ja-JP" sz="2000" dirty="0" smtClean="0"/>
                <a:t>s (MC)</a:t>
              </a:r>
              <a:endParaRPr kumimoji="1" lang="ja-JP" altLang="en-US" sz="2000" dirty="0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t="13250" r="83633" b="5698"/>
            <a:stretch/>
          </p:blipFill>
          <p:spPr bwMode="auto">
            <a:xfrm>
              <a:off x="2132255" y="2160292"/>
              <a:ext cx="635548" cy="26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直線コネクタ 24"/>
            <p:cNvCxnSpPr/>
            <p:nvPr/>
          </p:nvCxnSpPr>
          <p:spPr>
            <a:xfrm flipV="1">
              <a:off x="6072690" y="2276872"/>
              <a:ext cx="0" cy="226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5868144" y="4581329"/>
                  <a:ext cx="754949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5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500" i="1">
                                <a:latin typeface="Cambria Math" pitchFamily="18" charset="0"/>
                                <a:ea typeface="Cambria Math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500" i="1">
                                <a:latin typeface="Cambria Math" pitchFamily="18" charset="0"/>
                                <a:ea typeface="Cambria Math" pitchFamily="18" charset="0"/>
                              </a:rPr>
                              <m:t>h𝑖𝑡</m:t>
                            </m:r>
                          </m:sub>
                        </m:sSub>
                      </m:oMath>
                    </m:oMathPara>
                  </a14:m>
                  <a:endParaRPr lang="ja-JP" altLang="en-US" sz="1500" dirty="0"/>
                </a:p>
              </p:txBody>
            </p:sp>
          </mc:Choice>
          <mc:Fallback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4581329"/>
                  <a:ext cx="754949" cy="3231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26" b="17976"/>
            <a:stretch/>
          </p:blipFill>
          <p:spPr bwMode="auto">
            <a:xfrm>
              <a:off x="2927315" y="4571428"/>
              <a:ext cx="3140075" cy="21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 rot="16200000">
              <a:off x="1341170" y="3071204"/>
              <a:ext cx="19813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latin typeface="Times New Roman" pitchFamily="18" charset="0"/>
                  <a:cs typeface="Times New Roman" pitchFamily="18" charset="0"/>
                </a:rPr>
                <a:t>Resolution (</a:t>
              </a:r>
              <a:r>
                <a:rPr kumimoji="1" lang="en-US" altLang="ja-JP" b="1" dirty="0" err="1" smtClean="0">
                  <a:latin typeface="Times New Roman" pitchFamily="18" charset="0"/>
                  <a:cs typeface="Times New Roman" pitchFamily="18" charset="0"/>
                </a:rPr>
                <a:t>psec</a:t>
              </a:r>
              <a:r>
                <a:rPr kumimoji="1" lang="en-US" altLang="ja-JP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Multiple hit scheme</a:t>
            </a:r>
            <a:endParaRPr kumimoji="1" lang="ja-JP" altLang="en-US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2153883" y="1962552"/>
            <a:ext cx="1235833" cy="354918"/>
          </a:xfrm>
          <a:prstGeom prst="wedgeRoundRectCallout">
            <a:avLst>
              <a:gd name="adj1" fmla="val -18657"/>
              <a:gd name="adj2" fmla="val 1381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30-40 ps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4355976" y="1978557"/>
            <a:ext cx="680111" cy="396490"/>
          </a:xfrm>
          <a:prstGeom prst="wedgeRoundRectCallout">
            <a:avLst>
              <a:gd name="adj1" fmla="val -66720"/>
              <a:gd name="adj2" fmla="val 1448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~5</a:t>
            </a:r>
            <a:r>
              <a:rPr kumimoji="1" lang="en-US" altLang="ja-JP" dirty="0" smtClean="0">
                <a:solidFill>
                  <a:schemeClr val="tx1"/>
                </a:solidFill>
              </a:rPr>
              <a:t>ps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コンテンツ プレースホルダー 2"/>
              <p:cNvSpPr txBox="1">
                <a:spLocks/>
              </p:cNvSpPr>
              <p:nvPr/>
            </p:nvSpPr>
            <p:spPr>
              <a:xfrm>
                <a:off x="107503" y="1388266"/>
                <a:ext cx="5455953" cy="498355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2300" dirty="0" smtClean="0">
                    <a:latin typeface="Cambria Math" pitchFamily="18" charset="0"/>
                    <a:ea typeface="Cambria Math" pitchFamily="18" charset="0"/>
                  </a:rPr>
                  <a:t>Overall</a:t>
                </a:r>
                <a:r>
                  <a:rPr lang="en-US" altLang="ja-JP" sz="23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ja-JP" sz="2300" dirty="0" smtClean="0">
                    <a:latin typeface="Cambria Math" pitchFamily="18" charset="0"/>
                    <a:ea typeface="Cambria Math" pitchFamily="18" charset="0"/>
                  </a:rPr>
                  <a:t>timing counter resolution is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2300" i="1" dirty="0" smtClean="0">
                  <a:latin typeface="Cambria Math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ja-JP" sz="23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300" i="1">
                                  <a:latin typeface="Cambria Math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sz="23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ja-JP" sz="230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𝑡𝑜𝑡𝑎𝑙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h𝑖𝑡</m:t>
                              </m:r>
                            </m:sub>
                          </m:sSub>
                        </m:e>
                      </m:d>
                      <m:r>
                        <a:rPr lang="en-US" altLang="ja-JP" sz="230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300" i="1">
                                          <a:latin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sz="23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𝑠𝑖𝑛𝑔𝑙𝑒</m:t>
                                  </m:r>
                                </m:sub>
                                <m:sup/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h𝑖𝑡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300" i="1" smtClean="0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ja-JP" sz="23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300" i="1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ja-JP" altLang="en-US" sz="2300" i="1">
                                              <a:latin typeface="Cambria Math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300" i="1">
                                              <a:latin typeface="Cambria Math" pitchFamily="18" charset="0"/>
                                              <a:ea typeface="Cambria Math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𝑖𝑛𝑡𝑒𝑟</m:t>
                                      </m:r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3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𝑐𝑜𝑢𝑛𝑡𝑒𝑟</m:t>
                                      </m:r>
                                    </m:sub>
                                    <m:sup/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30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300" i="1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h𝑖𝑡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sz="23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altLang="ja-JP" sz="23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300" i="1">
                                          <a:latin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sz="23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ja-JP" sz="230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𝑀𝑆</m:t>
                                  </m:r>
                                </m:sub>
                                <m:sup/>
                              </m:sSubSup>
                            </m:e>
                          </m:box>
                        </m:e>
                      </m:box>
                      <m:d>
                        <m:dPr>
                          <m:ctrlPr>
                            <a:rPr lang="en-US" altLang="ja-JP" sz="23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3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30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h𝑖𝑡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9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19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19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endParaRPr lang="en-US" altLang="ja-JP" sz="2800" b="1" dirty="0" smtClean="0">
                  <a:solidFill>
                    <a:prstClr val="black"/>
                  </a:solidFill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endParaRPr lang="en-US" altLang="ja-JP" sz="2800" b="1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ja-JP" altLang="en-US" sz="2800" b="1" dirty="0" smtClean="0">
                    <a:solidFill>
                      <a:prstClr val="black"/>
                    </a:solidFill>
                  </a:rPr>
                  <a:t>⇒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b="1" dirty="0">
                    <a:solidFill>
                      <a:prstClr val="black"/>
                    </a:solidFill>
                  </a:rPr>
                  <a:t>the average time resolution :</a:t>
                </a: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en-US" altLang="ja-JP" sz="3000" b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000" b="1" dirty="0">
                    <a:solidFill>
                      <a:srgbClr val="FF0000"/>
                    </a:solidFill>
                  </a:rPr>
                  <a:t>30-35 ps </a:t>
                </a:r>
                <a:r>
                  <a:rPr lang="en-US" altLang="ja-JP" sz="3000" dirty="0">
                    <a:solidFill>
                      <a:prstClr val="black"/>
                    </a:solidFill>
                  </a:rPr>
                  <a:t>(current ~76 ps)</a:t>
                </a:r>
                <a:endParaRPr lang="en-US" altLang="ja-JP" sz="3000" u="sng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3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ja-JP" sz="19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1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1388266"/>
                <a:ext cx="5455953" cy="4983552"/>
              </a:xfrm>
              <a:prstGeom prst="rect">
                <a:avLst/>
              </a:prstGeom>
              <a:blipFill rotWithShape="1">
                <a:blip r:embed="rId7"/>
                <a:stretch>
                  <a:fillRect l="-1676" t="-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吹き出し 18"/>
          <p:cNvSpPr/>
          <p:nvPr/>
        </p:nvSpPr>
        <p:spPr>
          <a:xfrm>
            <a:off x="539552" y="3140968"/>
            <a:ext cx="858214" cy="364554"/>
          </a:xfrm>
          <a:prstGeom prst="wedgeRoundRectCallout">
            <a:avLst>
              <a:gd name="adj1" fmla="val 59126"/>
              <a:gd name="adj2" fmla="val -1406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~70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ps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29476" y="348549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90x40x5 mm scintillator</a:t>
            </a:r>
            <a:endParaRPr kumimoji="1" lang="ja-JP" altLang="en-US" sz="1400" b="1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5047058" y="4077072"/>
            <a:ext cx="4086347" cy="2728962"/>
            <a:chOff x="5047058" y="4077072"/>
            <a:chExt cx="4086347" cy="2728962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5047058" y="4331315"/>
              <a:ext cx="3628229" cy="2315224"/>
              <a:chOff x="4916293" y="4357537"/>
              <a:chExt cx="2798955" cy="2285454"/>
            </a:xfrm>
          </p:grpSpPr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2" t="13628" r="34499" b="2858"/>
              <a:stretch/>
            </p:blipFill>
            <p:spPr bwMode="auto">
              <a:xfrm>
                <a:off x="4916293" y="4357537"/>
                <a:ext cx="2798955" cy="2285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9" name="直線コネクタ 28"/>
              <p:cNvCxnSpPr/>
              <p:nvPr/>
            </p:nvCxnSpPr>
            <p:spPr>
              <a:xfrm flipV="1">
                <a:off x="7713261" y="4432502"/>
                <a:ext cx="0" cy="193930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正方形/長方形 30"/>
            <p:cNvSpPr/>
            <p:nvPr/>
          </p:nvSpPr>
          <p:spPr>
            <a:xfrm>
              <a:off x="7205309" y="5458282"/>
              <a:ext cx="1836999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Average # of hit </a:t>
              </a:r>
            </a:p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 6.6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7323256" y="6539489"/>
                  <a:ext cx="1791879" cy="2665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t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5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500" i="1">
                                <a:latin typeface="Cambria Math" pitchFamily="18" charset="0"/>
                                <a:ea typeface="Cambria Math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500" i="1">
                                <a:latin typeface="Cambria Math" pitchFamily="18" charset="0"/>
                                <a:ea typeface="Cambria Math" pitchFamily="18" charset="0"/>
                              </a:rPr>
                              <m:t>h𝑖𝑡</m:t>
                            </m:r>
                          </m:sub>
                        </m:sSub>
                      </m:oMath>
                    </m:oMathPara>
                  </a14:m>
                  <a:endParaRPr lang="ja-JP" altLang="en-US" sz="1500" dirty="0"/>
                </a:p>
              </p:txBody>
            </p:sp>
          </mc:Choice>
          <mc:Fallback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3256" y="6539489"/>
                  <a:ext cx="1791879" cy="26654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正方形/長方形 35"/>
            <p:cNvSpPr/>
            <p:nvPr/>
          </p:nvSpPr>
          <p:spPr>
            <a:xfrm>
              <a:off x="5066108" y="4407256"/>
              <a:ext cx="749078" cy="213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205534" y="4077072"/>
              <a:ext cx="3927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Number of hit </a:t>
              </a:r>
              <a:r>
                <a:rPr lang="en-US" altLang="ja-JP" sz="2000" dirty="0" smtClean="0"/>
                <a:t>counter</a:t>
              </a:r>
              <a:r>
                <a:rPr lang="en-US" altLang="ja-JP" sz="2000" dirty="0" smtClean="0"/>
                <a:t>s </a:t>
              </a:r>
              <a:r>
                <a:rPr lang="en-US" altLang="ja-JP" sz="2000" dirty="0" smtClean="0"/>
                <a:t>(MC)</a:t>
              </a:r>
              <a:endParaRPr kumimoji="1" lang="ja-JP" altLang="en-US" sz="2000" dirty="0"/>
            </a:p>
          </p:txBody>
        </p:sp>
      </p:grpSp>
      <p:sp>
        <p:nvSpPr>
          <p:cNvPr id="38" name="スライド番号プレースホルダー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9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R&amp;D plan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83768" y="1650529"/>
            <a:ext cx="4389931" cy="132343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Single counter R&amp;D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000" dirty="0" smtClean="0"/>
              <a:t>Make prototype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000" dirty="0" smtClean="0"/>
              <a:t>Basic characteristics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000" dirty="0" smtClean="0"/>
              <a:t>Counter geometry optimization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60032" y="3569821"/>
            <a:ext cx="4032448" cy="101566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Timing counter layout study </a:t>
            </a:r>
            <a:endParaRPr kumimoji="1" lang="en-US" altLang="ja-JP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000" b="1" dirty="0" smtClean="0"/>
              <a:t>Size optimization with MC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000" dirty="0" smtClean="0"/>
              <a:t>Optimize counter layout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88546" y="3441410"/>
            <a:ext cx="3456384" cy="1631216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Multi counter prototype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000" b="1" dirty="0" smtClean="0"/>
              <a:t>Prove multiple hit scheme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by beam test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kumimoji="1" lang="en-US" altLang="ja-JP" sz="2000" b="1" dirty="0" smtClean="0"/>
              <a:t>Electronics test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000" dirty="0" smtClean="0"/>
              <a:t>Calibration R&amp;D</a:t>
            </a:r>
            <a:endParaRPr kumimoji="1" lang="en-US" altLang="ja-JP" sz="200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03206" y="5693186"/>
            <a:ext cx="1697569" cy="40011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Construct</a:t>
            </a:r>
          </a:p>
        </p:txBody>
      </p:sp>
      <p:sp>
        <p:nvSpPr>
          <p:cNvPr id="5120" name="テキスト ボックス 5119"/>
          <p:cNvSpPr txBox="1"/>
          <p:nvPr/>
        </p:nvSpPr>
        <p:spPr>
          <a:xfrm>
            <a:off x="6847122" y="2420888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Uchiyama’s talk</a:t>
            </a:r>
            <a:endParaRPr kumimoji="1" lang="ja-JP" altLang="en-US" dirty="0"/>
          </a:p>
        </p:txBody>
      </p:sp>
      <p:sp>
        <p:nvSpPr>
          <p:cNvPr id="5121" name="下矢印 5120"/>
          <p:cNvSpPr/>
          <p:nvPr/>
        </p:nvSpPr>
        <p:spPr>
          <a:xfrm>
            <a:off x="4479954" y="3072079"/>
            <a:ext cx="360040" cy="369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下矢印 37"/>
          <p:cNvSpPr/>
          <p:nvPr/>
        </p:nvSpPr>
        <p:spPr>
          <a:xfrm>
            <a:off x="4479954" y="5153997"/>
            <a:ext cx="344074" cy="416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4" name="スライド番号プレースホルダー 5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126" name="円/楕円 5125"/>
          <p:cNvSpPr/>
          <p:nvPr/>
        </p:nvSpPr>
        <p:spPr>
          <a:xfrm>
            <a:off x="6012160" y="1449915"/>
            <a:ext cx="1080120" cy="49442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done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Counter Size Optimization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308" y="5191750"/>
            <a:ext cx="4366937" cy="1430054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600" dirty="0" smtClean="0"/>
              <a:t>Average number of hit increase with taller counter.</a:t>
            </a:r>
          </a:p>
          <a:p>
            <a:r>
              <a:rPr lang="en-US" altLang="ja-JP" sz="2600" dirty="0"/>
              <a:t>S</a:t>
            </a:r>
            <a:r>
              <a:rPr kumimoji="1" lang="en-US" altLang="ja-JP" sz="2600" dirty="0" smtClean="0"/>
              <a:t>ingle counter resolution is better with lower counter.</a:t>
            </a:r>
            <a:endParaRPr kumimoji="1" lang="ja-JP" altLang="en-US" sz="26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07504" y="1133889"/>
            <a:ext cx="4745468" cy="3587259"/>
            <a:chOff x="1415323" y="1133889"/>
            <a:chExt cx="6541053" cy="4353602"/>
          </a:xfrm>
        </p:grpSpPr>
        <p:graphicFrame>
          <p:nvGraphicFramePr>
            <p:cNvPr id="7" name="グラフ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84078683"/>
                </p:ext>
              </p:extLst>
            </p:nvPr>
          </p:nvGraphicFramePr>
          <p:xfrm>
            <a:off x="1691680" y="1295471"/>
            <a:ext cx="6264696" cy="3828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テキスト ボックス 7"/>
            <p:cNvSpPr txBox="1"/>
            <p:nvPr/>
          </p:nvSpPr>
          <p:spPr>
            <a:xfrm>
              <a:off x="1442657" y="5027556"/>
              <a:ext cx="3347313" cy="459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Cambria Math" pitchFamily="18" charset="0"/>
                  <a:ea typeface="Cambria Math" pitchFamily="18" charset="0"/>
                </a:rPr>
                <a:t>Counter</a:t>
              </a:r>
              <a:r>
                <a:rPr kumimoji="1" lang="en-US" altLang="ja-JP" sz="2000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kumimoji="1" lang="en-US" altLang="ja-JP" sz="2000" dirty="0" smtClean="0">
                  <a:latin typeface="Cambria Math" pitchFamily="18" charset="0"/>
                  <a:ea typeface="Cambria Math" pitchFamily="18" charset="0"/>
                </a:rPr>
                <a:t>height (cm)</a:t>
              </a:r>
              <a:endParaRPr kumimoji="1" lang="ja-JP" altLang="en-US" sz="2000" dirty="0">
                <a:latin typeface="Cambria Math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15323" y="1133889"/>
              <a:ext cx="4863461" cy="459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Cambria Math" pitchFamily="18" charset="0"/>
                  <a:ea typeface="Cambria Math" pitchFamily="18" charset="0"/>
                </a:rPr>
                <a:t>Average # of hit </a:t>
              </a:r>
              <a:r>
                <a:rPr lang="en-US" altLang="ja-JP" sz="2000" dirty="0" smtClean="0">
                  <a:latin typeface="Cambria Math" pitchFamily="18" charset="0"/>
                  <a:ea typeface="Cambria Math" pitchFamily="18" charset="0"/>
                </a:rPr>
                <a:t>counter</a:t>
              </a:r>
              <a:r>
                <a:rPr lang="en-US" altLang="ja-JP" sz="2000" dirty="0" smtClean="0">
                  <a:latin typeface="Cambria Math" pitchFamily="18" charset="0"/>
                  <a:ea typeface="Cambria Math" pitchFamily="18" charset="0"/>
                </a:rPr>
                <a:t>s (MC)</a:t>
              </a:r>
              <a:endParaRPr kumimoji="1" lang="ja-JP" altLang="en-US" sz="2000" dirty="0">
                <a:latin typeface="Cambria Math" pitchFamily="18" charset="0"/>
              </a:endParaRPr>
            </a:p>
          </p:txBody>
        </p:sp>
      </p:grpSp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411748"/>
              </p:ext>
            </p:extLst>
          </p:nvPr>
        </p:nvGraphicFramePr>
        <p:xfrm>
          <a:off x="4974497" y="1264341"/>
          <a:ext cx="4104456" cy="281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スライド番号プレースホルダー 4"/>
          <p:cNvSpPr txBox="1">
            <a:spLocks/>
          </p:cNvSpPr>
          <p:nvPr/>
        </p:nvSpPr>
        <p:spPr>
          <a:xfrm>
            <a:off x="8496465" y="4032447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4EA823-C312-49D3-A53E-EAE30B8F6F8C}" type="slidenum">
              <a:rPr lang="en-US" altLang="ja-JP" smtClean="0"/>
              <a:pPr/>
              <a:t>9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48945" y="1124744"/>
            <a:ext cx="2275656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Single resolution at 1MeV</a:t>
            </a:r>
            <a:endParaRPr kumimoji="1" lang="ja-JP" altLang="en-US" sz="1500" dirty="0">
              <a:latin typeface="Cambria Math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92280" y="3975617"/>
            <a:ext cx="1972339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500" dirty="0" smtClean="0">
                <a:latin typeface="Cambria Math" pitchFamily="18" charset="0"/>
                <a:ea typeface="Cambria Math" pitchFamily="18" charset="0"/>
              </a:rPr>
              <a:t>Counter</a:t>
            </a:r>
            <a:r>
              <a:rPr kumimoji="1" lang="en-US" altLang="ja-JP" sz="15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kumimoji="1" lang="en-US" altLang="ja-JP" sz="1500" dirty="0" smtClean="0">
                <a:latin typeface="Cambria Math" pitchFamily="18" charset="0"/>
                <a:ea typeface="Cambria Math" pitchFamily="18" charset="0"/>
              </a:rPr>
              <a:t>height (cm)</a:t>
            </a:r>
            <a:endParaRPr kumimoji="1" lang="ja-JP" altLang="en-US" sz="1500" dirty="0">
              <a:latin typeface="Cambria Math" pitchFamily="18" charset="0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4938602" y="4376365"/>
            <a:ext cx="4033695" cy="2382661"/>
            <a:chOff x="4502693" y="3853837"/>
            <a:chExt cx="4696222" cy="2748446"/>
          </a:xfrm>
          <a:solidFill>
            <a:schemeClr val="bg1"/>
          </a:solidFill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693" y="3853837"/>
              <a:ext cx="4620053" cy="26333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直線矢印コネクタ 25"/>
            <p:cNvCxnSpPr/>
            <p:nvPr/>
          </p:nvCxnSpPr>
          <p:spPr>
            <a:xfrm flipV="1">
              <a:off x="6228184" y="5180682"/>
              <a:ext cx="723308" cy="390879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H="1" flipV="1">
              <a:off x="4860033" y="5170516"/>
              <a:ext cx="700348" cy="401045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892465" y="5504726"/>
              <a:ext cx="19526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3 SiPMs</a:t>
              </a:r>
              <a:r>
                <a:rPr lang="en-US" altLang="ja-JP" dirty="0"/>
                <a:t> 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series connection</a:t>
              </a: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H="1" flipV="1">
              <a:off x="8006259" y="4853401"/>
              <a:ext cx="230346" cy="550291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7744744" y="5403691"/>
              <a:ext cx="1454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Plastic </a:t>
              </a:r>
            </a:p>
            <a:p>
              <a:r>
                <a:rPr kumimoji="1" lang="en-US" altLang="ja-JP" dirty="0" smtClean="0"/>
                <a:t>scintillator</a:t>
              </a:r>
              <a:endParaRPr kumimoji="1" lang="ja-JP" altLang="en-US" dirty="0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 flipV="1">
              <a:off x="7409783" y="6156934"/>
              <a:ext cx="596476" cy="184666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7852994" y="6176251"/>
              <a:ext cx="767224" cy="42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PCB</a:t>
              </a:r>
              <a:endParaRPr kumimoji="1" lang="ja-JP" altLang="en-US" dirty="0"/>
            </a:p>
          </p:txBody>
        </p:sp>
      </p:grpSp>
      <p:cxnSp>
        <p:nvCxnSpPr>
          <p:cNvPr id="34" name="直線矢印コネクタ 33"/>
          <p:cNvCxnSpPr/>
          <p:nvPr/>
        </p:nvCxnSpPr>
        <p:spPr>
          <a:xfrm>
            <a:off x="4938602" y="4941168"/>
            <a:ext cx="0" cy="750477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8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ユーザー定義 1">
      <a:dk1>
        <a:sysClr val="windowText" lastClr="000000"/>
      </a:dk1>
      <a:lt1>
        <a:sysClr val="window" lastClr="FFFFFF"/>
      </a:lt1>
      <a:dk2>
        <a:srgbClr val="6565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36411</TotalTime>
  <Words>1596</Words>
  <Application>Microsoft Office PowerPoint</Application>
  <PresentationFormat>画面に合わせる (4:3)</PresentationFormat>
  <Paragraphs>460</Paragraphs>
  <Slides>38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​​テーマ</vt:lpstr>
      <vt:lpstr>SiPMを用いたシンチレーションカウンターによる 細分化ポジトロン時間測定器のビーム試験結果</vt:lpstr>
      <vt:lpstr>μ → eγ</vt:lpstr>
      <vt:lpstr>PowerPoint プレゼンテーション</vt:lpstr>
      <vt:lpstr>Pixelated Timing Counter for MEG upgrade</vt:lpstr>
      <vt:lpstr>PowerPoint プレゼンテーション</vt:lpstr>
      <vt:lpstr>Multiple hit scheme</vt:lpstr>
      <vt:lpstr>Multiple hit scheme</vt:lpstr>
      <vt:lpstr>R&amp;D plan</vt:lpstr>
      <vt:lpstr>Counter Size Optimization</vt:lpstr>
      <vt:lpstr>Counter Size Optimization</vt:lpstr>
      <vt:lpstr>Beam Test in Frascati</vt:lpstr>
      <vt:lpstr>Beam test configuration</vt:lpstr>
      <vt:lpstr>PowerPoint プレゼンテーション</vt:lpstr>
      <vt:lpstr>DRS synchronization</vt:lpstr>
      <vt:lpstr>DRS synchronization</vt:lpstr>
      <vt:lpstr>Selection</vt:lpstr>
      <vt:lpstr>Single counter performance</vt:lpstr>
      <vt:lpstr>Multiple Scattering</vt:lpstr>
      <vt:lpstr>multiple counter resolution</vt:lpstr>
      <vt:lpstr>Multiple hit resolution</vt:lpstr>
      <vt:lpstr>SiPM comparison</vt:lpstr>
      <vt:lpstr>Summary and Prospects</vt:lpstr>
      <vt:lpstr>Back up</vt:lpstr>
      <vt:lpstr>TOF pixel dependence(MC)</vt:lpstr>
      <vt:lpstr>　Single Pixel Study</vt:lpstr>
      <vt:lpstr>waveform</vt:lpstr>
      <vt:lpstr>Series vs. parallel connection</vt:lpstr>
      <vt:lpstr>Analysis</vt:lpstr>
      <vt:lpstr>Single Pixel R&amp;D</vt:lpstr>
      <vt:lpstr>t_eγ resolution</vt:lpstr>
      <vt:lpstr>Resolution and efficiencies  for MEG upgrade</vt:lpstr>
      <vt:lpstr>Upgrade summary</vt:lpstr>
      <vt:lpstr>Manufacture of SiPM (Preliminary)</vt:lpstr>
      <vt:lpstr>Scintillator Type</vt:lpstr>
      <vt:lpstr>Waveform</vt:lpstr>
      <vt:lpstr>Size Optimization</vt:lpstr>
      <vt:lpstr>Result of size optimization</vt:lpstr>
      <vt:lpstr>Counter Height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</dc:creator>
  <cp:lastModifiedBy>Miki</cp:lastModifiedBy>
  <cp:revision>666</cp:revision>
  <dcterms:created xsi:type="dcterms:W3CDTF">2012-08-27T21:24:04Z</dcterms:created>
  <dcterms:modified xsi:type="dcterms:W3CDTF">2013-09-20T05:14:34Z</dcterms:modified>
</cp:coreProperties>
</file>