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58" r:id="rId6"/>
    <p:sldId id="262" r:id="rId7"/>
    <p:sldId id="274" r:id="rId8"/>
    <p:sldId id="263" r:id="rId9"/>
    <p:sldId id="264" r:id="rId10"/>
    <p:sldId id="272" r:id="rId11"/>
    <p:sldId id="265" r:id="rId12"/>
    <p:sldId id="266" r:id="rId13"/>
    <p:sldId id="268" r:id="rId14"/>
    <p:sldId id="269" r:id="rId15"/>
    <p:sldId id="270" r:id="rId16"/>
    <p:sldId id="271" r:id="rId17"/>
    <p:sldId id="275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65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eko\Desktop\BOOK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eko\Desktop\Book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eko\Desktop\Book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eko\Desktop\Book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850729158664733"/>
          <c:y val="6.3925101676174406E-2"/>
          <c:w val="0.81125912282522239"/>
          <c:h val="0.752711046805900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Sheet4!$B$15</c:f>
              <c:strCache>
                <c:ptCount val="1"/>
                <c:pt idx="0">
                  <c:v>公表済み：2009～2011</c:v>
                </c:pt>
              </c:strCache>
            </c:strRef>
          </c:tx>
          <c:invertIfNegative val="0"/>
          <c:cat>
            <c:strRef>
              <c:f>Sheet4!$A$16:$A$17</c:f>
              <c:strCache>
                <c:ptCount val="2"/>
                <c:pt idx="0">
                  <c:v>previous result </c:v>
                </c:pt>
                <c:pt idx="1">
                  <c:v>final result</c:v>
                </c:pt>
              </c:strCache>
            </c:strRef>
          </c:cat>
          <c:val>
            <c:numRef>
              <c:f>Sheet4!$B$16:$B$17</c:f>
              <c:numCache>
                <c:formatCode>General</c:formatCode>
                <c:ptCount val="2"/>
                <c:pt idx="0">
                  <c:v>7.77</c:v>
                </c:pt>
                <c:pt idx="1">
                  <c:v>7.77</c:v>
                </c:pt>
              </c:numCache>
            </c:numRef>
          </c:val>
        </c:ser>
        <c:ser>
          <c:idx val="1"/>
          <c:order val="1"/>
          <c:tx>
            <c:strRef>
              <c:f>Sheet4!$C$15</c:f>
              <c:strCache>
                <c:ptCount val="1"/>
                <c:pt idx="0">
                  <c:v>未公表：2012～2013</c:v>
                </c:pt>
              </c:strCache>
            </c:strRef>
          </c:tx>
          <c:invertIfNegative val="0"/>
          <c:cat>
            <c:strRef>
              <c:f>Sheet4!$A$16:$A$17</c:f>
              <c:strCache>
                <c:ptCount val="2"/>
                <c:pt idx="0">
                  <c:v>previous result </c:v>
                </c:pt>
                <c:pt idx="1">
                  <c:v>final result</c:v>
                </c:pt>
              </c:strCache>
            </c:strRef>
          </c:cat>
          <c:val>
            <c:numRef>
              <c:f>Sheet4!$C$16:$C$17</c:f>
              <c:numCache>
                <c:formatCode>General</c:formatCode>
                <c:ptCount val="2"/>
                <c:pt idx="0">
                  <c:v>0</c:v>
                </c:pt>
                <c:pt idx="1">
                  <c:v>8.68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783808"/>
        <c:axId val="143785344"/>
        <c:axId val="0"/>
      </c:bar3DChart>
      <c:catAx>
        <c:axId val="1437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lnSpc>
                <a:spcPts val="1800"/>
              </a:lnSpc>
              <a:defRPr sz="1800"/>
            </a:pPr>
            <a:endParaRPr lang="ja-JP"/>
          </a:p>
        </c:txPr>
        <c:crossAx val="143785344"/>
        <c:crosses val="autoZero"/>
        <c:auto val="1"/>
        <c:lblAlgn val="ctr"/>
        <c:lblOffset val="100"/>
        <c:noMultiLvlLbl val="0"/>
      </c:catAx>
      <c:valAx>
        <c:axId val="143785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ja-JP" dirty="0" smtClean="0"/>
                  <a:t>規格化</a:t>
                </a:r>
                <a:r>
                  <a:rPr lang="ja-JP" altLang="en-US" dirty="0" smtClean="0"/>
                  <a:t>定数</a:t>
                </a:r>
                <a:r>
                  <a:rPr lang="ja-JP" dirty="0" smtClean="0"/>
                  <a:t> </a:t>
                </a:r>
                <a:r>
                  <a:rPr lang="en-US" dirty="0"/>
                  <a:t>(×10</a:t>
                </a:r>
                <a:r>
                  <a:rPr lang="en-US" baseline="30000" dirty="0"/>
                  <a:t>12</a:t>
                </a:r>
                <a:r>
                  <a:rPr lang="en-US" dirty="0"/>
                  <a:t>)</a:t>
                </a:r>
                <a:endParaRPr lang="ja-JP" dirty="0"/>
              </a:p>
            </c:rich>
          </c:tx>
          <c:layout>
            <c:manualLayout>
              <c:xMode val="edge"/>
              <c:yMode val="edge"/>
              <c:x val="0"/>
              <c:y val="0.245261164835112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3783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147696329200352"/>
          <c:y val="2.3342500819068683E-2"/>
          <c:w val="0.62499535408436113"/>
          <c:h val="0.1651648421996030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>
          <a:latin typeface="Source Han Sans JP Bold" pitchFamily="34" charset="-128"/>
          <a:ea typeface="Source Han Sans JP Bold" pitchFamily="34" charset="-128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/>
              <a:t>signal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633089299693016"/>
          <c:y val="0.18755796150481191"/>
          <c:w val="0.70771109161695811"/>
          <c:h val="0.66007290755322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signal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5253120"/>
        <c:axId val="145254656"/>
      </c:barChart>
      <c:catAx>
        <c:axId val="14525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45254656"/>
        <c:crosses val="autoZero"/>
        <c:auto val="1"/>
        <c:lblAlgn val="ctr"/>
        <c:lblOffset val="100"/>
        <c:noMultiLvlLbl val="0"/>
      </c:catAx>
      <c:valAx>
        <c:axId val="145254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4525312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/>
              <a:t>RD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58401556915132"/>
          <c:y val="0.18755796150481191"/>
          <c:w val="0.72726114722885193"/>
          <c:h val="0.66007290755322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RD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24.583333333333336</c:v>
                </c:pt>
                <c:pt idx="1">
                  <c:v>21.547619047619047</c:v>
                </c:pt>
                <c:pt idx="2">
                  <c:v>21.111111111111111</c:v>
                </c:pt>
                <c:pt idx="3">
                  <c:v>22.785299806576401</c:v>
                </c:pt>
                <c:pt idx="4">
                  <c:v>19.230769230769234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5897344"/>
        <c:axId val="145898880"/>
      </c:barChart>
      <c:catAx>
        <c:axId val="14589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45898880"/>
        <c:crosses val="autoZero"/>
        <c:auto val="1"/>
        <c:lblAlgn val="ctr"/>
        <c:lblOffset val="100"/>
        <c:noMultiLvlLbl val="0"/>
      </c:catAx>
      <c:valAx>
        <c:axId val="145898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4589734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/>
              <a:t>BG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580722179933531"/>
          <c:y val="0.19474555263925342"/>
          <c:w val="0.75608395622496471"/>
          <c:h val="0.67327938174394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BG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302.25</c:v>
                </c:pt>
                <c:pt idx="1">
                  <c:v>330.55555555555554</c:v>
                </c:pt>
                <c:pt idx="2">
                  <c:v>301.06172839506172</c:v>
                </c:pt>
                <c:pt idx="3">
                  <c:v>338.02707930367501</c:v>
                </c:pt>
                <c:pt idx="4">
                  <c:v>285.18518518518522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5935360"/>
        <c:axId val="145949440"/>
      </c:barChart>
      <c:catAx>
        <c:axId val="14593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45949440"/>
        <c:crosses val="autoZero"/>
        <c:auto val="1"/>
        <c:lblAlgn val="ctr"/>
        <c:lblOffset val="100"/>
        <c:noMultiLvlLbl val="0"/>
      </c:catAx>
      <c:valAx>
        <c:axId val="145949440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4593536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DE303-3BA7-459D-86E9-4E25EAE20F32}" type="datetimeFigureOut">
              <a:rPr kumimoji="1" lang="ja-JP" altLang="en-US" smtClean="0"/>
              <a:t>2014/9/22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CE7D0-32D9-4E31-B64C-D90EC7A5F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83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E7D0-32D9-4E31-B64C-D90EC7A5FCE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364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相関の原因調べる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0.1%</a:t>
            </a:r>
            <a:r>
              <a:rPr kumimoji="1" lang="ja-JP" altLang="en-US" dirty="0" smtClean="0"/>
              <a:t>の根拠は、今は</a:t>
            </a:r>
            <a:r>
              <a:rPr kumimoji="1" lang="en-US" altLang="ja-JP" dirty="0" smtClean="0"/>
              <a:t>0.2%</a:t>
            </a:r>
          </a:p>
          <a:p>
            <a:r>
              <a:rPr kumimoji="1" lang="en-US" altLang="ja-JP" dirty="0" smtClean="0"/>
              <a:t>MEGII</a:t>
            </a:r>
            <a:r>
              <a:rPr kumimoji="1" lang="ja-JP" altLang="en-US" dirty="0" smtClean="0"/>
              <a:t>のトラックの分解能を基準にしている。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MEGI</a:t>
            </a:r>
            <a:r>
              <a:rPr kumimoji="1" lang="ja-JP" altLang="en-US" dirty="0" smtClean="0"/>
              <a:t>向けはクロスチェック的な意味澤田談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E7D0-32D9-4E31-B64C-D90EC7A5FCE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350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E7D0-32D9-4E31-B64C-D90EC7A5FCE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70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E7D0-32D9-4E31-B64C-D90EC7A5FCE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23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E7D0-32D9-4E31-B64C-D90EC7A5FCE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4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sideband</a:t>
            </a:r>
            <a:r>
              <a:rPr kumimoji="1" lang="ja-JP" altLang="en-US" dirty="0" smtClean="0"/>
              <a:t>で予測した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E7D0-32D9-4E31-B64C-D90EC7A5FCE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55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数字は最新で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E7D0-32D9-4E31-B64C-D90EC7A5FCE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05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もともと</a:t>
            </a:r>
            <a:r>
              <a:rPr kumimoji="1" lang="en-US" altLang="ja-JP" dirty="0" smtClean="0"/>
              <a:t>AIF</a:t>
            </a:r>
            <a:r>
              <a:rPr kumimoji="1" lang="ja-JP" altLang="en-US" dirty="0" smtClean="0"/>
              <a:t>はどのくらいか、基本的な数値の確認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E7D0-32D9-4E31-B64C-D90EC7A5FCE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439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θ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φ</a:t>
            </a:r>
            <a:r>
              <a:rPr kumimoji="1" lang="ja-JP" altLang="en-US" dirty="0" smtClean="0"/>
              <a:t>の定義をここで説明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E7D0-32D9-4E31-B64C-D90EC7A5FCE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639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個数の本当の分母は何か。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AIF</a:t>
            </a:r>
            <a:r>
              <a:rPr kumimoji="1" lang="ja-JP" altLang="en-US" dirty="0" smtClean="0"/>
              <a:t>でないイベント、ピーク部分は？％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E7D0-32D9-4E31-B64C-D90EC7A5FCE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681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フィットの合い具合並べて示す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E7D0-32D9-4E31-B64C-D90EC7A5FCE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1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E7D0-32D9-4E31-B64C-D90EC7A5FCE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19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0"/>
            <a:ext cx="9144000" cy="2708920"/>
          </a:xfrm>
          <a:prstGeom prst="rect">
            <a:avLst/>
          </a:prstGeom>
          <a:blipFill dpi="0" rotWithShape="0">
            <a:blip r:embed="rId2"/>
            <a:srcRect/>
            <a:tile tx="-31750" ty="0" sx="72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830065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55676" y="4365104"/>
            <a:ext cx="5832648" cy="43204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平成二十六年九月十八日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</a:t>
            </a:r>
            <a:r>
              <a:rPr kumimoji="1" lang="en-US" altLang="zh-CN" smtClean="0"/>
              <a:t>2014</a:t>
            </a:r>
            <a:r>
              <a:rPr kumimoji="1" lang="zh-CN" altLang="en-US" smtClean="0"/>
              <a:t>年秋季大会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91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平成二十六年九月十八日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</a:t>
            </a:r>
            <a:r>
              <a:rPr kumimoji="1" lang="en-US" altLang="zh-CN" smtClean="0"/>
              <a:t>2014</a:t>
            </a:r>
            <a:r>
              <a:rPr kumimoji="1" lang="zh-CN" altLang="en-US" smtClean="0"/>
              <a:t>年秋季大会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34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平成二十六年九月十八日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</a:t>
            </a:r>
            <a:r>
              <a:rPr kumimoji="1" lang="en-US" altLang="zh-CN" smtClean="0"/>
              <a:t>2014</a:t>
            </a:r>
            <a:r>
              <a:rPr kumimoji="1" lang="zh-CN" altLang="en-US" smtClean="0"/>
              <a:t>年秋季大会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66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平成二十六年九月十八日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</a:t>
            </a:r>
            <a:r>
              <a:rPr kumimoji="1" lang="en-US" altLang="zh-CN" smtClean="0"/>
              <a:t>2014</a:t>
            </a:r>
            <a:r>
              <a:rPr kumimoji="1" lang="zh-CN" altLang="en-US" smtClean="0"/>
              <a:t>年秋季大会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06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2492897"/>
            <a:ext cx="7772400" cy="792088"/>
          </a:xfrm>
        </p:spPr>
        <p:txBody>
          <a:bodyPr anchor="t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平成二十六年九月十八日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</a:t>
            </a:r>
            <a:r>
              <a:rPr kumimoji="1" lang="en-US" altLang="zh-CN" smtClean="0"/>
              <a:t>2014</a:t>
            </a:r>
            <a:r>
              <a:rPr kumimoji="1" lang="zh-CN" altLang="en-US" smtClean="0"/>
              <a:t>年秋季大会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blipFill dpi="0" rotWithShape="0">
            <a:blip r:embed="rId2"/>
            <a:srcRect/>
            <a:tile tx="-31750" ty="0" sx="72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31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平成二十六年九月十八日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</a:t>
            </a:r>
            <a:r>
              <a:rPr kumimoji="1" lang="en-US" altLang="zh-CN" smtClean="0"/>
              <a:t>2014</a:t>
            </a:r>
            <a:r>
              <a:rPr kumimoji="1" lang="zh-CN" altLang="en-US" smtClean="0"/>
              <a:t>年秋季大会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61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平成二十六年九月十八日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</a:t>
            </a:r>
            <a:r>
              <a:rPr kumimoji="1" lang="en-US" altLang="zh-CN" smtClean="0"/>
              <a:t>2014</a:t>
            </a:r>
            <a:r>
              <a:rPr kumimoji="1" lang="zh-CN" altLang="en-US" smtClean="0"/>
              <a:t>年秋季大会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32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blipFill dpi="0" rotWithShape="0">
            <a:blip r:embed="rId2"/>
            <a:srcRect/>
            <a:tile tx="-31750" ty="0" sx="72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490066"/>
          </a:xfrm>
        </p:spPr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平成二十六年九月十八日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日本物理学会 </a:t>
            </a:r>
            <a:r>
              <a:rPr lang="en-US" altLang="zh-CN" smtClean="0"/>
              <a:t>2014</a:t>
            </a:r>
            <a:r>
              <a:rPr lang="zh-CN" altLang="en-US" smtClean="0"/>
              <a:t>年秋季大会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C15C92-E04C-47EF-AD9A-02A54BFB25C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blipFill dpi="0" rotWithShape="0">
            <a:blip r:embed="rId2"/>
            <a:srcRect/>
            <a:tile tx="-31750" ty="0" sx="72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27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5661248"/>
          </a:xfrm>
          <a:prstGeom prst="rect">
            <a:avLst/>
          </a:prstGeom>
          <a:blipFill dpi="0" rotWithShape="0">
            <a:blip r:embed="rId2"/>
            <a:srcRect/>
            <a:tile tx="-31750" ty="0" sx="72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9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平成二十六年九月十八日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</a:t>
            </a:r>
            <a:r>
              <a:rPr kumimoji="1" lang="en-US" altLang="zh-CN" smtClean="0"/>
              <a:t>2014</a:t>
            </a:r>
            <a:r>
              <a:rPr kumimoji="1" lang="zh-CN" altLang="en-US" smtClean="0"/>
              <a:t>年秋季大会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35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平成二十六年九月十八日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</a:t>
            </a:r>
            <a:r>
              <a:rPr kumimoji="1" lang="en-US" altLang="zh-CN" smtClean="0"/>
              <a:t>2014</a:t>
            </a:r>
            <a:r>
              <a:rPr kumimoji="1" lang="zh-CN" altLang="en-US" smtClean="0"/>
              <a:t>年秋季大会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752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平成二十六年九月十八日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zh-CN" altLang="en-US" smtClean="0"/>
              <a:t>日本物理学会 </a:t>
            </a:r>
            <a:r>
              <a:rPr kumimoji="1" lang="en-US" altLang="zh-CN" smtClean="0"/>
              <a:t>2014</a:t>
            </a:r>
            <a:r>
              <a:rPr kumimoji="1" lang="zh-CN" altLang="en-US" smtClean="0"/>
              <a:t>年秋季大会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15C92-E04C-47EF-AD9A-02A54BFB2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64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7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290513"/>
            <a:ext cx="7772400" cy="2202384"/>
          </a:xfrm>
        </p:spPr>
        <p:txBody>
          <a:bodyPr>
            <a:normAutofit/>
          </a:bodyPr>
          <a:lstStyle/>
          <a:p>
            <a:r>
              <a:rPr lang="en-US" altLang="ja-JP" sz="4400" dirty="0">
                <a:latin typeface="+mn-ea"/>
                <a:ea typeface="+mn-ea"/>
              </a:rPr>
              <a:t>MEG</a:t>
            </a:r>
            <a:r>
              <a:rPr lang="ja-JP" altLang="en-US" sz="4400" dirty="0">
                <a:latin typeface="+mn-ea"/>
                <a:ea typeface="+mn-ea"/>
              </a:rPr>
              <a:t>実験全データを</a:t>
            </a:r>
            <a:r>
              <a:rPr lang="ja-JP" altLang="en-US" sz="4400" dirty="0" smtClean="0">
                <a:latin typeface="+mn-ea"/>
                <a:ea typeface="+mn-ea"/>
              </a:rPr>
              <a:t>用いた</a:t>
            </a:r>
            <a:r>
              <a:rPr lang="en-US" altLang="ja-JP" sz="4400" dirty="0" smtClean="0">
                <a:latin typeface="+mn-ea"/>
                <a:ea typeface="+mn-ea"/>
              </a:rPr>
              <a:t/>
            </a:r>
            <a:br>
              <a:rPr lang="en-US" altLang="ja-JP" sz="4400" dirty="0" smtClean="0">
                <a:latin typeface="+mn-ea"/>
                <a:ea typeface="+mn-ea"/>
              </a:rPr>
            </a:br>
            <a:r>
              <a:rPr lang="en-US" altLang="ja-JP" sz="4400" dirty="0" smtClean="0">
                <a:latin typeface="+mn-ea"/>
                <a:ea typeface="+mn-ea"/>
              </a:rPr>
              <a:t>μ</a:t>
            </a:r>
            <a:r>
              <a:rPr lang="ja-JP" altLang="en-US" sz="4400" baseline="30000" dirty="0" smtClean="0">
                <a:latin typeface="+mn-ea"/>
                <a:ea typeface="+mn-ea"/>
              </a:rPr>
              <a:t>＋</a:t>
            </a:r>
            <a:r>
              <a:rPr lang="ja-JP" altLang="en-US" sz="4400" dirty="0" smtClean="0">
                <a:latin typeface="+mn-ea"/>
                <a:ea typeface="+mn-ea"/>
              </a:rPr>
              <a:t>→ｅ</a:t>
            </a:r>
            <a:r>
              <a:rPr lang="ja-JP" altLang="en-US" sz="4400" baseline="30000" dirty="0" smtClean="0">
                <a:latin typeface="+mn-ea"/>
                <a:ea typeface="+mn-ea"/>
              </a:rPr>
              <a:t>＋</a:t>
            </a:r>
            <a:r>
              <a:rPr lang="en-US" altLang="ja-JP" sz="4400" dirty="0" smtClean="0">
                <a:latin typeface="+mn-ea"/>
                <a:ea typeface="+mn-ea"/>
              </a:rPr>
              <a:t>γ</a:t>
            </a:r>
            <a:r>
              <a:rPr lang="ja-JP" altLang="en-US" sz="4400" dirty="0" smtClean="0">
                <a:latin typeface="+mn-ea"/>
                <a:ea typeface="+mn-ea"/>
              </a:rPr>
              <a:t>探索</a:t>
            </a:r>
            <a:r>
              <a:rPr lang="ja-JP" altLang="en-US" sz="4400" dirty="0">
                <a:latin typeface="+mn-ea"/>
                <a:ea typeface="+mn-ea"/>
              </a:rPr>
              <a:t>解析</a:t>
            </a:r>
            <a:endParaRPr kumimoji="1" lang="ja-JP" altLang="en-US" sz="4400" dirty="0">
              <a:latin typeface="+mn-ea"/>
              <a:ea typeface="+mn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55676" y="4365104"/>
            <a:ext cx="5832648" cy="720080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金子大輔　他 </a:t>
            </a:r>
            <a:r>
              <a:rPr kumimoji="1" lang="en-US" altLang="ja-JP" dirty="0" smtClean="0"/>
              <a:t>MEG</a:t>
            </a:r>
            <a:r>
              <a:rPr kumimoji="1" lang="ja-JP" altLang="en-US" dirty="0" smtClean="0"/>
              <a:t>コラボレーション</a:t>
            </a:r>
            <a:endParaRPr kumimoji="1" lang="en-US" altLang="ja-JP" dirty="0" smtClean="0"/>
          </a:p>
          <a:p>
            <a:r>
              <a:rPr kumimoji="1" lang="ja-JP" altLang="en-US" dirty="0" smtClean="0"/>
              <a:t>東京大学　素粒子物理国際研究センター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95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AIF PDF</a:t>
            </a:r>
            <a:r>
              <a:rPr lang="ja-JP" altLang="en-US" dirty="0" smtClean="0"/>
              <a:t>の作成</a:t>
            </a:r>
            <a:endParaRPr kumimoji="1" lang="ja-JP" altLang="en-US" dirty="0"/>
          </a:p>
        </p:txBody>
      </p:sp>
      <p:pic>
        <p:nvPicPr>
          <p:cNvPr id="6" name="Picture 2" descr="C:\Users\kaneko\Desktop\AIF3D_proj_fit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66" y="1316000"/>
            <a:ext cx="6931582" cy="463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00527" y="2312876"/>
            <a:ext cx="120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観測値</a:t>
            </a:r>
            <a:endParaRPr kumimoji="1" lang="ja-JP" altLang="en-US" sz="2000" dirty="0"/>
          </a:p>
        </p:txBody>
      </p:sp>
      <p:sp>
        <p:nvSpPr>
          <p:cNvPr id="8" name="下矢印 7"/>
          <p:cNvSpPr/>
          <p:nvPr/>
        </p:nvSpPr>
        <p:spPr>
          <a:xfrm rot="16200000">
            <a:off x="1004902" y="2300170"/>
            <a:ext cx="915914" cy="457441"/>
          </a:xfrm>
          <a:prstGeom prst="downArrow">
            <a:avLst>
              <a:gd name="adj1" fmla="val 50000"/>
              <a:gd name="adj2" fmla="val 481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4476356"/>
            <a:ext cx="120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再構成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PDF</a:t>
            </a:r>
            <a:endParaRPr kumimoji="1" lang="en-US" altLang="ja-JP" sz="2000" dirty="0" smtClean="0"/>
          </a:p>
        </p:txBody>
      </p:sp>
      <p:sp>
        <p:nvSpPr>
          <p:cNvPr id="10" name="下矢印 9"/>
          <p:cNvSpPr/>
          <p:nvPr/>
        </p:nvSpPr>
        <p:spPr>
          <a:xfrm rot="16200000">
            <a:off x="1004902" y="4578526"/>
            <a:ext cx="915914" cy="457441"/>
          </a:xfrm>
          <a:prstGeom prst="downArrow">
            <a:avLst>
              <a:gd name="adj1" fmla="val 50000"/>
              <a:gd name="adj2" fmla="val 481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536" y="69269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観測された</a:t>
            </a:r>
            <a:r>
              <a:rPr kumimoji="1" lang="en-US" altLang="ja-JP" dirty="0" smtClean="0"/>
              <a:t>AIF</a:t>
            </a:r>
            <a:r>
              <a:rPr kumimoji="1" lang="ja-JP" altLang="en-US" dirty="0" smtClean="0"/>
              <a:t>変数の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次元分布を再現する関数形を決め、フィッティングする。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 rot="20475832">
            <a:off x="4091123" y="3403646"/>
            <a:ext cx="2666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411760" y="1124744"/>
            <a:ext cx="1008112" cy="39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Δφ</a:t>
            </a:r>
            <a:r>
              <a:rPr lang="en-US" altLang="ja-JP" dirty="0" smtClean="0"/>
              <a:t>-Δ</a:t>
            </a:r>
            <a:r>
              <a:rPr lang="ja-JP" altLang="en-US" dirty="0" err="1" smtClean="0"/>
              <a:t>ｔ</a:t>
            </a:r>
            <a:endParaRPr lang="en-US" altLang="ja-JP" dirty="0" smtClean="0"/>
          </a:p>
        </p:txBody>
      </p:sp>
      <p:sp>
        <p:nvSpPr>
          <p:cNvPr id="14" name="正方形/長方形 13"/>
          <p:cNvSpPr/>
          <p:nvPr/>
        </p:nvSpPr>
        <p:spPr>
          <a:xfrm>
            <a:off x="4788024" y="1124744"/>
            <a:ext cx="1008112" cy="39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Δθ</a:t>
            </a:r>
            <a:r>
              <a:rPr lang="en-US" altLang="ja-JP" dirty="0" smtClean="0"/>
              <a:t>-Δ</a:t>
            </a:r>
            <a:r>
              <a:rPr lang="ja-JP" altLang="en-US" dirty="0" err="1" smtClean="0"/>
              <a:t>ｔ</a:t>
            </a:r>
            <a:endParaRPr lang="en-US" altLang="ja-JP" dirty="0" smtClean="0"/>
          </a:p>
        </p:txBody>
      </p:sp>
      <p:sp>
        <p:nvSpPr>
          <p:cNvPr id="15" name="正方形/長方形 14"/>
          <p:cNvSpPr/>
          <p:nvPr/>
        </p:nvSpPr>
        <p:spPr>
          <a:xfrm>
            <a:off x="7092280" y="1124744"/>
            <a:ext cx="1008112" cy="39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Δθ-Δ</a:t>
            </a:r>
            <a:r>
              <a:rPr lang="en-US" altLang="ja-JP" dirty="0" err="1"/>
              <a:t>φ</a:t>
            </a:r>
            <a:endParaRPr lang="en-US" altLang="ja-JP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1560" y="586856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※</a:t>
            </a:r>
            <a:r>
              <a:rPr lang="ja-JP" altLang="en-US" sz="1600" dirty="0"/>
              <a:t>他</a:t>
            </a:r>
            <a:r>
              <a:rPr lang="ja-JP" altLang="en-US" sz="1600" dirty="0" smtClean="0"/>
              <a:t>に、測定値を直接</a:t>
            </a:r>
            <a:r>
              <a:rPr lang="en-US" altLang="ja-JP" sz="1600" dirty="0" smtClean="0"/>
              <a:t>binning</a:t>
            </a:r>
            <a:r>
              <a:rPr lang="ja-JP" altLang="en-US" sz="1600" dirty="0" err="1" smtClean="0"/>
              <a:t>、</a:t>
            </a:r>
            <a:r>
              <a:rPr lang="en-US" altLang="ja-JP" sz="1600" dirty="0" smtClean="0"/>
              <a:t>1</a:t>
            </a:r>
            <a:r>
              <a:rPr lang="ja-JP" altLang="en-US" sz="1600" dirty="0" smtClean="0"/>
              <a:t>次元ヒストグラムで場合分けを行うなどの案も検討されている。</a:t>
            </a:r>
            <a:r>
              <a:rPr kumimoji="1" lang="ja-JP" altLang="en-US" sz="1600" dirty="0" smtClean="0"/>
              <a:t>最終版で何を採用するのかは未定。</a:t>
            </a:r>
            <a:endParaRPr kumimoji="1" lang="ja-JP" altLang="en-US" sz="1600" dirty="0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日本物理学会 </a:t>
            </a:r>
            <a:r>
              <a:rPr lang="en-US" altLang="zh-CN" smtClean="0"/>
              <a:t>2014</a:t>
            </a:r>
            <a:r>
              <a:rPr lang="zh-CN" altLang="en-US" smtClean="0"/>
              <a:t>年秋季大会</a:t>
            </a:r>
            <a:endParaRPr lang="ja-JP" altLang="en-US"/>
          </a:p>
        </p:txBody>
      </p:sp>
      <p:sp>
        <p:nvSpPr>
          <p:cNvPr id="18" name="日付プレースホルダー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平成二十六年九月十八日</a:t>
            </a:r>
            <a:endParaRPr lang="ja-JP" altLang="en-US"/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81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51518" y="2204864"/>
            <a:ext cx="4320540" cy="1989966"/>
            <a:chOff x="251518" y="4005064"/>
            <a:chExt cx="4320540" cy="1989966"/>
          </a:xfrm>
        </p:grpSpPr>
        <p:pic>
          <p:nvPicPr>
            <p:cNvPr id="1027" name="Picture 3" descr="C:\Users\kaneko\Desktop\２０１４秋\AIFNASI.eps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93"/>
            <a:stretch/>
          </p:blipFill>
          <p:spPr bwMode="auto">
            <a:xfrm>
              <a:off x="251518" y="4005064"/>
              <a:ext cx="4320540" cy="1989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2483768" y="4293096"/>
              <a:ext cx="1728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AIF</a:t>
              </a:r>
              <a:r>
                <a:rPr kumimoji="1" lang="ja-JP" altLang="en-US" dirty="0" smtClean="0"/>
                <a:t>変数を</a:t>
              </a:r>
              <a:endParaRPr kumimoji="1" lang="en-US" altLang="ja-JP" dirty="0" smtClean="0"/>
            </a:p>
            <a:p>
              <a:r>
                <a:rPr lang="ja-JP" altLang="en-US" dirty="0" smtClean="0"/>
                <a:t>使用しない</a:t>
              </a:r>
              <a:endParaRPr kumimoji="1" lang="en-US" altLang="ja-JP" dirty="0" smtClean="0"/>
            </a:p>
            <a:p>
              <a:r>
                <a:rPr lang="ja-JP" altLang="en-US" dirty="0" smtClean="0"/>
                <a:t>中央値 </a:t>
              </a:r>
              <a:r>
                <a:rPr lang="en-US" altLang="ja-JP" dirty="0" smtClean="0"/>
                <a:t>7.58</a:t>
              </a:r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AIF</a:t>
            </a:r>
            <a:r>
              <a:rPr kumimoji="1" lang="ja-JP" altLang="en-US" dirty="0" smtClean="0"/>
              <a:t>除去による感度の変化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9111" y="86051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2009-2013</a:t>
            </a:r>
            <a:r>
              <a:rPr kumimoji="1" lang="ja-JP" altLang="en-US" dirty="0" smtClean="0"/>
              <a:t>年の統計量を仮定した</a:t>
            </a:r>
            <a:r>
              <a:rPr lang="en-US" altLang="ja-JP" dirty="0" smtClean="0"/>
              <a:t>toy-MC</a:t>
            </a:r>
            <a:r>
              <a:rPr lang="ja-JP" altLang="en-US" dirty="0" smtClean="0"/>
              <a:t>を生成し、</a:t>
            </a:r>
            <a:endParaRPr lang="en-US" altLang="ja-JP" dirty="0" smtClean="0"/>
          </a:p>
          <a:p>
            <a:r>
              <a:rPr lang="ja-JP" altLang="en-US" dirty="0" smtClean="0"/>
              <a:t>シグナル数の</a:t>
            </a:r>
            <a:r>
              <a:rPr lang="en-US" altLang="ja-JP" dirty="0" smtClean="0"/>
              <a:t>90%CL</a:t>
            </a:r>
            <a:r>
              <a:rPr lang="ja-JP" altLang="en-US" dirty="0" smtClean="0"/>
              <a:t>上限値を求めた。</a:t>
            </a:r>
            <a:endParaRPr lang="en-US" altLang="ja-JP" dirty="0" smtClean="0"/>
          </a:p>
          <a:p>
            <a:r>
              <a:rPr kumimoji="1" lang="en-US" altLang="ja-JP" dirty="0" smtClean="0"/>
              <a:t>AIF</a:t>
            </a:r>
            <a:r>
              <a:rPr lang="ja-JP" altLang="en-US" dirty="0"/>
              <a:t>変数</a:t>
            </a:r>
            <a:r>
              <a:rPr lang="ja-JP" altLang="en-US" dirty="0" smtClean="0"/>
              <a:t>は先で作成した</a:t>
            </a:r>
            <a:r>
              <a:rPr lang="en-US" altLang="ja-JP" dirty="0" smtClean="0"/>
              <a:t>PDF</a:t>
            </a:r>
            <a:r>
              <a:rPr lang="ja-JP" altLang="en-US" dirty="0" smtClean="0"/>
              <a:t>を、生成とフィット共に使用した。</a:t>
            </a:r>
            <a:endParaRPr lang="en-US" altLang="ja-JP" dirty="0"/>
          </a:p>
          <a:p>
            <a:r>
              <a:rPr lang="ja-JP" altLang="en-US" dirty="0"/>
              <a:t>ただし他の変数の</a:t>
            </a:r>
            <a:r>
              <a:rPr lang="en-US" altLang="ja-JP" dirty="0"/>
              <a:t>systematic </a:t>
            </a:r>
            <a:r>
              <a:rPr lang="en-US" altLang="ja-JP" dirty="0" smtClean="0"/>
              <a:t>error</a:t>
            </a:r>
            <a:r>
              <a:rPr lang="ja-JP" altLang="en-US" dirty="0" smtClean="0"/>
              <a:t>は</a:t>
            </a:r>
            <a:r>
              <a:rPr lang="ja-JP" altLang="en-US" dirty="0"/>
              <a:t>ここでは考慮して</a:t>
            </a:r>
            <a:r>
              <a:rPr lang="ja-JP" altLang="en-US" dirty="0" smtClean="0"/>
              <a:t>いない。</a:t>
            </a:r>
            <a:endParaRPr lang="en-US" altLang="ja-JP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51460" y="4005064"/>
            <a:ext cx="4320540" cy="1992773"/>
            <a:chOff x="251460" y="2204864"/>
            <a:chExt cx="4320540" cy="1992773"/>
          </a:xfrm>
        </p:grpSpPr>
        <p:pic>
          <p:nvPicPr>
            <p:cNvPr id="1026" name="Picture 2" descr="C:\Users\kaneko\Desktop\２０１４秋\AIFARI.eps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65" b="1"/>
            <a:stretch/>
          </p:blipFill>
          <p:spPr bwMode="auto">
            <a:xfrm>
              <a:off x="251460" y="2204864"/>
              <a:ext cx="4320540" cy="1992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2411760" y="2564904"/>
              <a:ext cx="18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AIF</a:t>
              </a:r>
              <a:r>
                <a:rPr kumimoji="1" lang="ja-JP" altLang="en-US" dirty="0" smtClean="0"/>
                <a:t>変数を</a:t>
              </a:r>
              <a:endParaRPr kumimoji="1" lang="en-US" altLang="ja-JP" dirty="0" smtClean="0"/>
            </a:p>
            <a:p>
              <a:r>
                <a:rPr lang="ja-JP" altLang="en-US" dirty="0" smtClean="0"/>
                <a:t>フィット</a:t>
              </a:r>
              <a:r>
                <a:rPr lang="ja-JP" altLang="en-US" dirty="0"/>
                <a:t>に使用</a:t>
              </a:r>
              <a:endParaRPr kumimoji="1" lang="en-US" altLang="ja-JP" dirty="0" smtClean="0"/>
            </a:p>
            <a:p>
              <a:r>
                <a:rPr lang="ja-JP" altLang="en-US" dirty="0" smtClean="0"/>
                <a:t>中央値 </a:t>
              </a:r>
              <a:r>
                <a:rPr lang="en-US" altLang="ja-JP" dirty="0" smtClean="0"/>
                <a:t>6.98</a:t>
              </a:r>
              <a:endParaRPr kumimoji="1" lang="ja-JP" altLang="en-US" dirty="0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5184068" y="551723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AIF</a:t>
            </a:r>
            <a:r>
              <a:rPr lang="ja-JP" altLang="en-US" sz="2000" dirty="0"/>
              <a:t>除去</a:t>
            </a:r>
            <a:r>
              <a:rPr lang="ja-JP" altLang="en-US" sz="2000" dirty="0" smtClean="0"/>
              <a:t>を行うことで</a:t>
            </a:r>
            <a:endParaRPr lang="en-US" altLang="ja-JP" sz="2000" dirty="0" smtClean="0"/>
          </a:p>
          <a:p>
            <a:r>
              <a:rPr lang="ja-JP" altLang="en-US" sz="2000" dirty="0" smtClean="0"/>
              <a:t>約</a:t>
            </a:r>
            <a:r>
              <a:rPr lang="en-US" altLang="ja-JP" sz="2000" dirty="0" smtClean="0">
                <a:solidFill>
                  <a:srgbClr val="FF0000"/>
                </a:solidFill>
              </a:rPr>
              <a:t>8</a:t>
            </a:r>
            <a:r>
              <a:rPr lang="ja-JP" altLang="en-US" sz="2000" dirty="0" smtClean="0">
                <a:solidFill>
                  <a:srgbClr val="FF0000"/>
                </a:solidFill>
              </a:rPr>
              <a:t>％</a:t>
            </a:r>
            <a:r>
              <a:rPr lang="ja-JP" altLang="en-US" sz="2000" dirty="0" smtClean="0"/>
              <a:t>感度が向上する</a:t>
            </a:r>
            <a:endParaRPr kumimoji="1" lang="ja-JP" altLang="en-US" sz="200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日本物理学会 </a:t>
            </a:r>
            <a:r>
              <a:rPr lang="en-US" altLang="zh-CN" dirty="0" smtClean="0"/>
              <a:t>2014</a:t>
            </a:r>
            <a:r>
              <a:rPr lang="zh-CN" altLang="en-US" dirty="0" smtClean="0"/>
              <a:t>年秋季大会</a:t>
            </a:r>
            <a:endParaRPr lang="ja-JP" altLang="en-US" dirty="0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平成二十六年九月十八日</a:t>
            </a:r>
            <a:endParaRPr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79512" y="5808072"/>
            <a:ext cx="439254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7790" y="5808072"/>
            <a:ext cx="74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07704" y="6093296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sig</a:t>
            </a:r>
            <a:r>
              <a:rPr kumimoji="1" lang="en-US" altLang="ja-JP" dirty="0" smtClean="0"/>
              <a:t>  upper limit (90%)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21926" y="5808072"/>
            <a:ext cx="74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27784" y="5808072"/>
            <a:ext cx="74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r>
              <a:rPr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54174" y="5808072"/>
            <a:ext cx="74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30</a:t>
            </a:r>
            <a:endParaRPr kumimoji="1" lang="ja-JP" altLang="en-US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lang="ja-JP" altLang="en-US" smtClean="0"/>
              <a:pPr/>
              <a:t>11</a:t>
            </a:fld>
            <a:endParaRPr lang="ja-JP" altLang="en-US"/>
          </a:p>
        </p:txBody>
      </p:sp>
      <p:grpSp>
        <p:nvGrpSpPr>
          <p:cNvPr id="26" name="グループ化 25"/>
          <p:cNvGrpSpPr/>
          <p:nvPr/>
        </p:nvGrpSpPr>
        <p:grpSpPr>
          <a:xfrm>
            <a:off x="4860032" y="2132856"/>
            <a:ext cx="3373767" cy="3286856"/>
            <a:chOff x="4942649" y="2143036"/>
            <a:chExt cx="3373767" cy="3286856"/>
          </a:xfrm>
        </p:grpSpPr>
        <p:pic>
          <p:nvPicPr>
            <p:cNvPr id="12" name="Picture 2" descr="C:\Users\kaneko\Desktop\AIFSCAT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73" r="5048"/>
            <a:stretch/>
          </p:blipFill>
          <p:spPr bwMode="auto">
            <a:xfrm>
              <a:off x="4942649" y="2143037"/>
              <a:ext cx="3373767" cy="3286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直線コネクタ 20"/>
            <p:cNvCxnSpPr/>
            <p:nvPr/>
          </p:nvCxnSpPr>
          <p:spPr>
            <a:xfrm flipV="1">
              <a:off x="5292080" y="2143036"/>
              <a:ext cx="2952328" cy="2952000"/>
            </a:xfrm>
            <a:prstGeom prst="line">
              <a:avLst/>
            </a:prstGeom>
            <a:ln w="1905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/>
          <p:cNvSpPr txBox="1"/>
          <p:nvPr/>
        </p:nvSpPr>
        <p:spPr>
          <a:xfrm rot="20475832">
            <a:off x="1042761" y="3712676"/>
            <a:ext cx="2666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7030A0"/>
                </a:solidFill>
              </a:rPr>
              <a:t>preliminary</a:t>
            </a:r>
            <a:endParaRPr kumimoji="1" lang="ja-JP" alt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新磁場マッピング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55976" y="83671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新磁場マップ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MEG-II</a:t>
            </a:r>
            <a:r>
              <a:rPr kumimoji="1" lang="ja-JP" altLang="en-US" dirty="0" smtClean="0"/>
              <a:t>で分解能の向上した飛跡検出器のために</a:t>
            </a:r>
            <a:r>
              <a:rPr lang="ja-JP" altLang="en-US" dirty="0"/>
              <a:t>相対</a:t>
            </a:r>
            <a:r>
              <a:rPr kumimoji="1" lang="ja-JP" altLang="en-US" dirty="0" smtClean="0"/>
              <a:t>誤差</a:t>
            </a:r>
            <a:r>
              <a:rPr kumimoji="1" lang="en-US" altLang="ja-JP" dirty="0" smtClean="0"/>
              <a:t>0.1%</a:t>
            </a:r>
            <a:r>
              <a:rPr kumimoji="1" lang="ja-JP" altLang="en-US" dirty="0" smtClean="0"/>
              <a:t>以下を目標として再測定をしている。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821611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これまでの磁場</a:t>
            </a:r>
            <a:r>
              <a:rPr lang="ja-JP" altLang="en-US" dirty="0" smtClean="0"/>
              <a:t>マップ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・</a:t>
            </a:r>
            <a:r>
              <a:rPr lang="en-US" altLang="ja-JP" dirty="0" smtClean="0"/>
              <a:t>MEG</a:t>
            </a:r>
            <a:r>
              <a:rPr lang="ja-JP" altLang="en-US" dirty="0" smtClean="0"/>
              <a:t>開始直前</a:t>
            </a:r>
            <a:r>
              <a:rPr lang="ja-JP" altLang="en-US" dirty="0"/>
              <a:t>に</a:t>
            </a:r>
            <a:r>
              <a:rPr lang="ja-JP" altLang="en-US" dirty="0" smtClean="0"/>
              <a:t>測定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・</a:t>
            </a:r>
            <a:r>
              <a:rPr lang="en-US" altLang="ja-JP" dirty="0" smtClean="0"/>
              <a:t>3</a:t>
            </a:r>
            <a:r>
              <a:rPr lang="ja-JP" altLang="en-US" dirty="0" smtClean="0"/>
              <a:t>次元の軸方向の不定性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・</a:t>
            </a:r>
            <a:r>
              <a:rPr lang="en-US" altLang="ja-JP" dirty="0" smtClean="0"/>
              <a:t>Z</a:t>
            </a:r>
            <a:r>
              <a:rPr lang="ja-JP" altLang="en-US" dirty="0" smtClean="0"/>
              <a:t>軸方向のみ採用</a:t>
            </a:r>
            <a:r>
              <a:rPr lang="en-US" altLang="ja-JP" dirty="0" smtClean="0"/>
              <a:t>M</a:t>
            </a:r>
            <a:r>
              <a:rPr kumimoji="1" lang="en-US" altLang="ja-JP" dirty="0" smtClean="0"/>
              <a:t>axwell</a:t>
            </a:r>
            <a:r>
              <a:rPr kumimoji="1" lang="ja-JP" altLang="en-US" dirty="0" smtClean="0"/>
              <a:t>方程式で計算していた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相対誤差</a:t>
            </a:r>
            <a:r>
              <a:rPr lang="en-US" altLang="ja-JP" dirty="0" smtClean="0"/>
              <a:t>0.2%</a:t>
            </a:r>
          </a:p>
          <a:p>
            <a:r>
              <a:rPr lang="ja-JP" altLang="en-US" dirty="0"/>
              <a:t>現状</a:t>
            </a:r>
            <a:r>
              <a:rPr lang="ja-JP" altLang="en-US" dirty="0" smtClean="0"/>
              <a:t>の分解能では問題ではない</a:t>
            </a:r>
            <a:endParaRPr lang="en-US" altLang="ja-JP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95936" y="5976462"/>
            <a:ext cx="453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分解</a:t>
            </a:r>
            <a:r>
              <a:rPr lang="ja-JP" altLang="en-US" dirty="0" smtClean="0"/>
              <a:t>能よりも小さいため影響は小さそう</a:t>
            </a:r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日本物理学会 </a:t>
            </a:r>
            <a:r>
              <a:rPr lang="en-US" altLang="zh-CN" smtClean="0"/>
              <a:t>2014</a:t>
            </a:r>
            <a:r>
              <a:rPr lang="zh-CN" altLang="en-US" smtClean="0"/>
              <a:t>年秋季大会</a:t>
            </a:r>
            <a:endParaRPr lang="ja-JP" altLang="en-US"/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平成二十六年九月十八日</a:t>
            </a:r>
            <a:endParaRPr lang="ja-JP" alt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518" y="2420888"/>
            <a:ext cx="2600096" cy="284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14" y="2420888"/>
            <a:ext cx="2524658" cy="283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 rot="20475832">
            <a:off x="4954844" y="3481647"/>
            <a:ext cx="2666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7030A0"/>
                </a:solidFill>
              </a:rPr>
              <a:t>preliminary</a:t>
            </a:r>
            <a:endParaRPr kumimoji="1" lang="ja-JP" altLang="en-US" sz="3200" dirty="0">
              <a:solidFill>
                <a:srgbClr val="7030A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39952" y="5230941"/>
            <a:ext cx="1796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θ</a:t>
            </a:r>
            <a:r>
              <a:rPr lang="en-US" altLang="ja-JP" baseline="-25000" dirty="0" err="1" smtClean="0"/>
              <a:t>NEW</a:t>
            </a:r>
            <a:r>
              <a:rPr lang="en-US" altLang="ja-JP" dirty="0" err="1" smtClean="0"/>
              <a:t>-θ</a:t>
            </a:r>
            <a:r>
              <a:rPr lang="en-US" altLang="ja-JP" baseline="-25000" dirty="0" err="1" smtClean="0"/>
              <a:t>OLD</a:t>
            </a:r>
            <a:endParaRPr lang="en-US" altLang="ja-JP" baseline="-25000" dirty="0" smtClean="0"/>
          </a:p>
          <a:p>
            <a:r>
              <a:rPr lang="en-US" altLang="ja-JP" dirty="0" smtClean="0"/>
              <a:t>RMS 1.6mrad 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732240" y="5229200"/>
            <a:ext cx="1796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θ</a:t>
            </a:r>
            <a:r>
              <a:rPr lang="en-US" altLang="ja-JP" baseline="-25000" dirty="0" err="1" smtClean="0"/>
              <a:t>NEW</a:t>
            </a:r>
            <a:r>
              <a:rPr lang="en-US" altLang="ja-JP" dirty="0" err="1" smtClean="0"/>
              <a:t>-θ</a:t>
            </a:r>
            <a:r>
              <a:rPr lang="en-US" altLang="ja-JP" baseline="-25000" dirty="0" err="1" smtClean="0"/>
              <a:t>OLD</a:t>
            </a:r>
            <a:endParaRPr lang="en-US" altLang="ja-JP" baseline="-25000" dirty="0" smtClean="0"/>
          </a:p>
          <a:p>
            <a:r>
              <a:rPr lang="en-US" altLang="ja-JP" dirty="0" smtClean="0"/>
              <a:t>RMS 5.4mrad</a:t>
            </a:r>
            <a:endParaRPr kumimoji="1"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9090" y="4077072"/>
            <a:ext cx="3356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陽電子</a:t>
            </a:r>
            <a:r>
              <a:rPr lang="ja-JP" altLang="en-US" dirty="0" smtClean="0"/>
              <a:t>パラメータの相関に不可解な振る舞いがある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/>
              <a:t>既</a:t>
            </a:r>
            <a:r>
              <a:rPr lang="ja-JP" altLang="en-US" dirty="0" smtClean="0"/>
              <a:t>に</a:t>
            </a:r>
            <a:r>
              <a:rPr lang="en-US" altLang="ja-JP" dirty="0" smtClean="0"/>
              <a:t>systematic</a:t>
            </a:r>
            <a:r>
              <a:rPr lang="ja-JP" altLang="en-US" dirty="0" smtClean="0"/>
              <a:t> </a:t>
            </a:r>
            <a:r>
              <a:rPr lang="en-US" altLang="ja-JP" dirty="0" smtClean="0"/>
              <a:t>uncertainty </a:t>
            </a:r>
            <a:r>
              <a:rPr lang="ja-JP" altLang="en-US" dirty="0" smtClean="0"/>
              <a:t>として計上してある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737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ビーム強度依存性を考慮した</a:t>
            </a:r>
            <a:r>
              <a:rPr lang="en-US" altLang="ja-JP" dirty="0" smtClean="0"/>
              <a:t>PDF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908720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ビーム</a:t>
            </a:r>
            <a:r>
              <a:rPr lang="ja-JP" altLang="en-US" dirty="0" smtClean="0"/>
              <a:t>の強度が時期により異なる。</a:t>
            </a:r>
            <a:r>
              <a:rPr lang="en-US" altLang="ja-JP" dirty="0" smtClean="0"/>
              <a:t>2012</a:t>
            </a:r>
            <a:r>
              <a:rPr lang="ja-JP" altLang="en-US" dirty="0" smtClean="0"/>
              <a:t>と</a:t>
            </a:r>
            <a:r>
              <a:rPr lang="en-US" altLang="ja-JP" dirty="0" smtClean="0"/>
              <a:t>2013</a:t>
            </a:r>
            <a:r>
              <a:rPr lang="ja-JP" altLang="en-US" dirty="0" smtClean="0"/>
              <a:t>は以前より高い</a:t>
            </a:r>
            <a:endParaRPr lang="en-US" altLang="ja-JP" dirty="0" smtClean="0"/>
          </a:p>
          <a:p>
            <a:r>
              <a:rPr kumimoji="1" lang="en-US" altLang="ja-JP" dirty="0" smtClean="0"/>
              <a:t>MEG</a:t>
            </a:r>
            <a:r>
              <a:rPr kumimoji="1" lang="ja-JP" altLang="en-US" dirty="0" smtClean="0"/>
              <a:t>の </a:t>
            </a:r>
            <a:r>
              <a:rPr kumimoji="1" lang="en-US" altLang="ja-JP" dirty="0" smtClean="0"/>
              <a:t>signal</a:t>
            </a:r>
            <a:r>
              <a:rPr lang="ja-JP" altLang="en-US" dirty="0" smtClean="0"/>
              <a:t> </a:t>
            </a:r>
            <a:r>
              <a:rPr kumimoji="1" lang="ja-JP" altLang="en-US" dirty="0" smtClean="0"/>
              <a:t>は強度に比例だが、</a:t>
            </a:r>
            <a:r>
              <a:rPr lang="en-US" altLang="ja-JP" dirty="0" smtClean="0"/>
              <a:t>accidental BG </a:t>
            </a:r>
            <a:r>
              <a:rPr lang="ja-JP" altLang="en-US" dirty="0" smtClean="0"/>
              <a:t>は</a:t>
            </a:r>
            <a:r>
              <a:rPr lang="en-US" altLang="ja-JP" dirty="0" smtClean="0"/>
              <a:t>2</a:t>
            </a:r>
            <a:r>
              <a:rPr lang="ja-JP" altLang="en-US" dirty="0" smtClean="0"/>
              <a:t>乗に比例する。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/>
              <a:t>イベントレートのビーム強度依存性を入れるために</a:t>
            </a:r>
            <a:endParaRPr lang="en-US" altLang="ja-JP" dirty="0"/>
          </a:p>
          <a:p>
            <a:r>
              <a:rPr lang="ja-JP" altLang="en-US" dirty="0"/>
              <a:t>データ取得期間（年</a:t>
            </a:r>
            <a:r>
              <a:rPr lang="ja-JP" altLang="en-US" dirty="0" smtClean="0"/>
              <a:t>）を</a:t>
            </a:r>
            <a:r>
              <a:rPr lang="ja-JP" altLang="en-US" dirty="0"/>
              <a:t>オブザーバブルと</a:t>
            </a:r>
            <a:r>
              <a:rPr lang="ja-JP" altLang="en-US" dirty="0" smtClean="0"/>
              <a:t>して追加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971600" y="2601458"/>
                <a:ext cx="7704856" cy="698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  <a:ea typeface="Cambria Math"/>
                            </a:rPr>
                            <m:t>sig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/>
                          <a:ea typeface="Cambria Math"/>
                        </a:rPr>
                        <m:t>S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  <a:ea typeface="Cambria Math"/>
                            </a:rPr>
                            <m:t>RD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/>
                          <a:ea typeface="Cambria Math"/>
                        </a:rPr>
                        <m:t>R</m:t>
                      </m:r>
                      <m:d>
                        <m:d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  <a:ea typeface="Cambria Math"/>
                            </a:rPr>
                            <m:t>BG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/>
                          <a:ea typeface="Cambria Math"/>
                        </a:rPr>
                        <m:t>B</m:t>
                      </m:r>
                      <m:d>
                        <m:d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US" altLang="ja-JP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ja-JP" alt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  <a:ea typeface="Cambria Math"/>
                            </a:rPr>
                            <m:t>sig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ja-JP">
                          <a:latin typeface="Cambria Math"/>
                          <a:ea typeface="Cambria Math"/>
                        </a:rPr>
                        <m:t>S</m:t>
                      </m:r>
                      <m:d>
                        <m:d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sSub>
                        <m:sSub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  <a:ea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  <a:ea typeface="Cambria Math"/>
                            </a:rPr>
                            <m:t>sig</m:t>
                          </m:r>
                        </m:sub>
                      </m:sSub>
                      <m:d>
                        <m:d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  <a:ea typeface="Cambria Math"/>
                            </a:rPr>
                            <m:t>RD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ja-JP">
                          <a:latin typeface="Cambria Math"/>
                          <a:ea typeface="Cambria Math"/>
                        </a:rPr>
                        <m:t>R</m:t>
                      </m:r>
                      <m:d>
                        <m:d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  <a:ea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  <a:ea typeface="Cambria Math"/>
                            </a:rPr>
                            <m:t>RD</m:t>
                          </m:r>
                        </m:sub>
                      </m:sSub>
                      <m:d>
                        <m:dPr>
                          <m:ctrlPr>
                            <a:rPr lang="en-US" altLang="ja-JP" b="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  <a:ea typeface="Cambria Math"/>
                            </a:rPr>
                            <m:t>BG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ja-JP">
                          <a:latin typeface="Cambria Math"/>
                          <a:ea typeface="Cambria Math"/>
                        </a:rPr>
                        <m:t>B</m:t>
                      </m:r>
                      <m:d>
                        <m:d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  <a:ea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  <a:ea typeface="Cambria Math"/>
                            </a:rPr>
                            <m:t>BG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Cambria Math"/>
                        </a:rPr>
                        <m:t>))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601458"/>
                <a:ext cx="7704856" cy="698653"/>
              </a:xfrm>
              <a:prstGeom prst="rect">
                <a:avLst/>
              </a:prstGeom>
              <a:blipFill rotWithShape="1">
                <a:blip r:embed="rId3"/>
                <a:stretch>
                  <a:fillRect r="-396"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7668344" y="191683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𝒑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: </a:t>
                </a:r>
                <a:r>
                  <a:rPr kumimoji="1" lang="ja-JP" altLang="en-US" dirty="0" smtClean="0"/>
                  <a:t>期間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1916832"/>
                <a:ext cx="108012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/>
          <p:cNvCxnSpPr>
            <a:stCxn id="10" idx="2"/>
          </p:cNvCxnSpPr>
          <p:nvPr/>
        </p:nvCxnSpPr>
        <p:spPr>
          <a:xfrm>
            <a:off x="8208404" y="2286164"/>
            <a:ext cx="108012" cy="6646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日本物理学会 </a:t>
            </a:r>
            <a:r>
              <a:rPr lang="en-US" altLang="zh-CN" smtClean="0"/>
              <a:t>2014</a:t>
            </a:r>
            <a:r>
              <a:rPr lang="zh-CN" altLang="en-US" smtClean="0"/>
              <a:t>年秋季大会</a:t>
            </a:r>
            <a:endParaRPr lang="ja-JP" alt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平成二十六年九月十八日</a:t>
            </a:r>
            <a:endParaRPr lang="ja-JP" altLang="en-US"/>
          </a:p>
        </p:txBody>
      </p:sp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647288"/>
              </p:ext>
            </p:extLst>
          </p:nvPr>
        </p:nvGraphicFramePr>
        <p:xfrm>
          <a:off x="1196918" y="3441833"/>
          <a:ext cx="211801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グラフ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013897"/>
              </p:ext>
            </p:extLst>
          </p:nvPr>
        </p:nvGraphicFramePr>
        <p:xfrm>
          <a:off x="3336045" y="3441833"/>
          <a:ext cx="20882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307299"/>
              </p:ext>
            </p:extLst>
          </p:nvPr>
        </p:nvGraphicFramePr>
        <p:xfrm>
          <a:off x="5445390" y="3441833"/>
          <a:ext cx="20882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テキスト ボックス 10"/>
          <p:cNvSpPr txBox="1"/>
          <p:nvPr/>
        </p:nvSpPr>
        <p:spPr>
          <a:xfrm rot="20475832">
            <a:off x="3250101" y="4840365"/>
            <a:ext cx="2666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7030A0"/>
                </a:solidFill>
              </a:rPr>
              <a:t>preliminary</a:t>
            </a:r>
            <a:endParaRPr kumimoji="1" lang="ja-JP" altLang="en-US" sz="3200" dirty="0">
              <a:solidFill>
                <a:srgbClr val="7030A0"/>
              </a:solidFill>
            </a:endParaRPr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623094" y="4223329"/>
            <a:ext cx="106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f(p) / 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6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解析の状況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836712"/>
            <a:ext cx="76328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各検出器</a:t>
            </a:r>
            <a:endParaRPr lang="en-US" altLang="ja-JP" sz="2000" dirty="0"/>
          </a:p>
          <a:p>
            <a:pPr lvl="1"/>
            <a:r>
              <a:rPr kumimoji="1" lang="ja-JP" altLang="en-US" dirty="0" smtClean="0"/>
              <a:t>ガンマ線</a:t>
            </a:r>
            <a:r>
              <a:rPr lang="ja-JP" altLang="en-US" dirty="0"/>
              <a:t>：</a:t>
            </a:r>
            <a:r>
              <a:rPr kumimoji="1" lang="ja-JP" altLang="en-US" dirty="0" smtClean="0"/>
              <a:t>キセノン検出器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陽電子：</a:t>
            </a:r>
            <a:r>
              <a:rPr kumimoji="1" lang="ja-JP" altLang="en-US" dirty="0" smtClean="0"/>
              <a:t>ドリフトチェンバー　タイミングカウンター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pPr lvl="1"/>
            <a:r>
              <a:rPr lang="ja-JP" altLang="en-US" dirty="0" smtClean="0"/>
              <a:t>従来通りの較正・</a:t>
            </a:r>
            <a:r>
              <a:rPr lang="en-US" altLang="ja-JP" dirty="0" smtClean="0"/>
              <a:t>PDF</a:t>
            </a:r>
            <a:r>
              <a:rPr lang="ja-JP" altLang="en-US" dirty="0" smtClean="0"/>
              <a:t>用パラメータの抽出は</a:t>
            </a:r>
            <a:r>
              <a:rPr lang="ja-JP" altLang="en-US" dirty="0"/>
              <a:t>だいたい</a:t>
            </a:r>
            <a:r>
              <a:rPr lang="ja-JP" altLang="en-US" dirty="0" smtClean="0"/>
              <a:t>完了</a:t>
            </a:r>
            <a:endParaRPr lang="en-US" altLang="ja-JP" dirty="0"/>
          </a:p>
          <a:p>
            <a:endParaRPr kumimoji="1" lang="en-US" altLang="ja-JP" dirty="0" smtClean="0"/>
          </a:p>
          <a:p>
            <a:pPr marL="0" lvl="1"/>
            <a:r>
              <a:rPr lang="ja-JP" altLang="en-US" dirty="0" smtClean="0"/>
              <a:t>　　アライメントデータを解析中</a:t>
            </a:r>
            <a:endParaRPr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sz="2000" dirty="0"/>
              <a:t>磁場</a:t>
            </a:r>
            <a:r>
              <a:rPr lang="ja-JP" altLang="en-US" sz="2000" dirty="0" smtClean="0"/>
              <a:t>測定</a:t>
            </a:r>
            <a:endParaRPr kumimoji="1" lang="en-US" altLang="ja-JP" sz="2000" dirty="0"/>
          </a:p>
          <a:p>
            <a:pPr lvl="1"/>
            <a:r>
              <a:rPr lang="en-US" altLang="ja-JP" dirty="0" smtClean="0"/>
              <a:t>MEG-I</a:t>
            </a:r>
            <a:r>
              <a:rPr lang="ja-JP" altLang="en-US" dirty="0" smtClean="0"/>
              <a:t>のための測定は完了、</a:t>
            </a:r>
            <a:endParaRPr lang="en-US" altLang="ja-JP" dirty="0" smtClean="0"/>
          </a:p>
          <a:p>
            <a:pPr lvl="1"/>
            <a:r>
              <a:rPr lang="ja-JP" altLang="en-US" dirty="0"/>
              <a:t>陽電子解析</a:t>
            </a:r>
            <a:r>
              <a:rPr lang="ja-JP" altLang="en-US" dirty="0" smtClean="0"/>
              <a:t>性能が向上するようなら解析に導入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r>
              <a:rPr kumimoji="1" lang="en-US" altLang="ja-JP" sz="2000" dirty="0" smtClean="0"/>
              <a:t>AIF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解析手法を検討中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日本物理学会 </a:t>
            </a:r>
            <a:r>
              <a:rPr lang="en-US" altLang="zh-CN" smtClean="0"/>
              <a:t>2014</a:t>
            </a:r>
            <a:r>
              <a:rPr lang="zh-CN" altLang="en-US" smtClean="0"/>
              <a:t>年秋季大会</a:t>
            </a:r>
            <a:endParaRPr lang="ja-JP" altLang="en-US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平成二十六年九月十八日</a:t>
            </a: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26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直線コネクタ 66"/>
          <p:cNvCxnSpPr/>
          <p:nvPr/>
        </p:nvCxnSpPr>
        <p:spPr>
          <a:xfrm>
            <a:off x="2483768" y="980728"/>
            <a:ext cx="36004" cy="4896544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今後</a:t>
            </a:r>
            <a:r>
              <a:rPr lang="ja-JP" altLang="en-US" dirty="0" smtClean="0"/>
              <a:t>の予定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15516" y="908720"/>
            <a:ext cx="1620180" cy="39604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AIF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215516" y="2164772"/>
            <a:ext cx="1620180" cy="39604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磁場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>
            <a:stCxn id="52" idx="3"/>
            <a:endCxn id="13" idx="1"/>
          </p:cNvCxnSpPr>
          <p:nvPr/>
        </p:nvCxnSpPr>
        <p:spPr>
          <a:xfrm flipV="1">
            <a:off x="2915816" y="3010866"/>
            <a:ext cx="432048" cy="4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ひし形 12"/>
          <p:cNvSpPr/>
          <p:nvPr/>
        </p:nvSpPr>
        <p:spPr>
          <a:xfrm>
            <a:off x="3347864" y="2524812"/>
            <a:ext cx="1296144" cy="972108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dirty="0" smtClean="0"/>
              <a:t>影響あり？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>
            <a:stCxn id="13" idx="3"/>
            <a:endCxn id="28" idx="1"/>
          </p:cNvCxnSpPr>
          <p:nvPr/>
        </p:nvCxnSpPr>
        <p:spPr>
          <a:xfrm>
            <a:off x="4644008" y="3010866"/>
            <a:ext cx="792088" cy="4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1835696" y="1556792"/>
            <a:ext cx="1224136" cy="39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実装</a:t>
            </a:r>
            <a:endParaRPr lang="en-US" altLang="ja-JP" dirty="0" smtClean="0"/>
          </a:p>
        </p:txBody>
      </p:sp>
      <p:cxnSp>
        <p:nvCxnSpPr>
          <p:cNvPr id="23" name="直線矢印コネクタ 22"/>
          <p:cNvCxnSpPr>
            <a:stCxn id="21" idx="3"/>
            <a:endCxn id="38" idx="1"/>
          </p:cNvCxnSpPr>
          <p:nvPr/>
        </p:nvCxnSpPr>
        <p:spPr>
          <a:xfrm>
            <a:off x="3059832" y="1754814"/>
            <a:ext cx="22322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8100392" y="1052736"/>
            <a:ext cx="432048" cy="511256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MEG</a:t>
            </a:r>
            <a:r>
              <a:rPr lang="ja-JP" altLang="en-US" dirty="0" smtClean="0"/>
              <a:t>最終結果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5436096" y="2816932"/>
            <a:ext cx="1512168" cy="39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リプロセス</a:t>
            </a:r>
            <a:endParaRPr kumimoji="1" lang="ja-JP" altLang="en-US" dirty="0"/>
          </a:p>
        </p:txBody>
      </p:sp>
      <p:cxnSp>
        <p:nvCxnSpPr>
          <p:cNvPr id="31" name="直線矢印コネクタ 30"/>
          <p:cNvCxnSpPr>
            <a:stCxn id="28" idx="3"/>
          </p:cNvCxnSpPr>
          <p:nvPr/>
        </p:nvCxnSpPr>
        <p:spPr>
          <a:xfrm>
            <a:off x="6948264" y="3014954"/>
            <a:ext cx="115212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カギ線コネクタ 34"/>
          <p:cNvCxnSpPr>
            <a:stCxn id="13" idx="2"/>
          </p:cNvCxnSpPr>
          <p:nvPr/>
        </p:nvCxnSpPr>
        <p:spPr>
          <a:xfrm rot="16200000" flipH="1">
            <a:off x="5861454" y="1631402"/>
            <a:ext cx="373420" cy="4104456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4427984" y="26369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YES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067944" y="35010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NO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215516" y="3933056"/>
            <a:ext cx="1620180" cy="39604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アライメント</a:t>
            </a:r>
            <a:endParaRPr kumimoji="1" lang="ja-JP" altLang="en-US" dirty="0"/>
          </a:p>
        </p:txBody>
      </p:sp>
      <p:sp>
        <p:nvSpPr>
          <p:cNvPr id="42" name="ひし形 41"/>
          <p:cNvSpPr/>
          <p:nvPr/>
        </p:nvSpPr>
        <p:spPr>
          <a:xfrm>
            <a:off x="3851920" y="4315720"/>
            <a:ext cx="1296144" cy="972108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dirty="0" smtClean="0"/>
              <a:t>データ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再処理？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932040" y="44278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YES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788024" y="52919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NO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1835696" y="4589862"/>
            <a:ext cx="1224136" cy="39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調査</a:t>
            </a:r>
            <a:endParaRPr kumimoji="1" lang="ja-JP" altLang="en-US" dirty="0"/>
          </a:p>
        </p:txBody>
      </p:sp>
      <p:cxnSp>
        <p:nvCxnSpPr>
          <p:cNvPr id="49" name="直線矢印コネクタ 48"/>
          <p:cNvCxnSpPr>
            <a:stCxn id="46" idx="3"/>
            <a:endCxn id="42" idx="1"/>
          </p:cNvCxnSpPr>
          <p:nvPr/>
        </p:nvCxnSpPr>
        <p:spPr>
          <a:xfrm>
            <a:off x="3059832" y="4787884"/>
            <a:ext cx="792088" cy="138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6012160" y="4617132"/>
            <a:ext cx="1440160" cy="39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リプロセス</a:t>
            </a:r>
            <a:endParaRPr kumimoji="1" lang="ja-JP" altLang="en-US" dirty="0"/>
          </a:p>
        </p:txBody>
      </p:sp>
      <p:cxnSp>
        <p:nvCxnSpPr>
          <p:cNvPr id="54" name="直線矢印コネクタ 53"/>
          <p:cNvCxnSpPr>
            <a:stCxn id="42" idx="3"/>
            <a:endCxn id="53" idx="1"/>
          </p:cNvCxnSpPr>
          <p:nvPr/>
        </p:nvCxnSpPr>
        <p:spPr>
          <a:xfrm>
            <a:off x="5148064" y="4801774"/>
            <a:ext cx="864096" cy="133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>
            <a:stCxn id="53" idx="3"/>
          </p:cNvCxnSpPr>
          <p:nvPr/>
        </p:nvCxnSpPr>
        <p:spPr>
          <a:xfrm>
            <a:off x="7452320" y="4815154"/>
            <a:ext cx="648072" cy="69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>
            <a:stCxn id="42" idx="2"/>
          </p:cNvCxnSpPr>
          <p:nvPr/>
        </p:nvCxnSpPr>
        <p:spPr>
          <a:xfrm rot="16200000" flipH="1">
            <a:off x="6077478" y="3710342"/>
            <a:ext cx="445428" cy="3600400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6156176" y="227687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全データ</a:t>
            </a:r>
            <a:r>
              <a:rPr lang="ja-JP" altLang="en-US" sz="1600" dirty="0" smtClean="0"/>
              <a:t>を処理するため</a:t>
            </a:r>
            <a:r>
              <a:rPr kumimoji="1" lang="en-US" altLang="ja-JP" sz="1600" dirty="0" smtClean="0"/>
              <a:t>12</a:t>
            </a:r>
            <a:r>
              <a:rPr kumimoji="1" lang="ja-JP" altLang="en-US" sz="1600" dirty="0" smtClean="0"/>
              <a:t>週間必要</a:t>
            </a:r>
            <a:endParaRPr kumimoji="1" lang="en-US" altLang="ja-JP" sz="1600" dirty="0" smtClean="0"/>
          </a:p>
        </p:txBody>
      </p:sp>
      <p:sp>
        <p:nvSpPr>
          <p:cNvPr id="38" name="正方形/長方形 37"/>
          <p:cNvSpPr/>
          <p:nvPr/>
        </p:nvSpPr>
        <p:spPr>
          <a:xfrm>
            <a:off x="5292080" y="1556792"/>
            <a:ext cx="1296144" cy="39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検査</a:t>
            </a:r>
            <a:endParaRPr lang="en-US" altLang="ja-JP" dirty="0" smtClean="0"/>
          </a:p>
        </p:txBody>
      </p:sp>
      <p:cxnSp>
        <p:nvCxnSpPr>
          <p:cNvPr id="45" name="直線矢印コネクタ 44"/>
          <p:cNvCxnSpPr>
            <a:stCxn id="38" idx="3"/>
          </p:cNvCxnSpPr>
          <p:nvPr/>
        </p:nvCxnSpPr>
        <p:spPr>
          <a:xfrm>
            <a:off x="6588224" y="1754814"/>
            <a:ext cx="151216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466056" y="2816932"/>
            <a:ext cx="864096" cy="39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測定</a:t>
            </a:r>
            <a:endParaRPr kumimoji="1" lang="ja-JP" altLang="en-US" dirty="0"/>
          </a:p>
        </p:txBody>
      </p:sp>
      <p:sp>
        <p:nvSpPr>
          <p:cNvPr id="52" name="正方形/長方形 51"/>
          <p:cNvSpPr/>
          <p:nvPr/>
        </p:nvSpPr>
        <p:spPr>
          <a:xfrm>
            <a:off x="2051720" y="2816932"/>
            <a:ext cx="864096" cy="39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解析</a:t>
            </a:r>
            <a:endParaRPr kumimoji="1" lang="ja-JP" altLang="en-US" dirty="0"/>
          </a:p>
        </p:txBody>
      </p:sp>
      <p:cxnSp>
        <p:nvCxnSpPr>
          <p:cNvPr id="55" name="直線矢印コネクタ 54"/>
          <p:cNvCxnSpPr>
            <a:stCxn id="47" idx="3"/>
            <a:endCxn id="52" idx="1"/>
          </p:cNvCxnSpPr>
          <p:nvPr/>
        </p:nvCxnSpPr>
        <p:spPr>
          <a:xfrm>
            <a:off x="1330152" y="3014954"/>
            <a:ext cx="72156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6668616" y="4314582"/>
            <a:ext cx="121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3</a:t>
            </a:r>
            <a:r>
              <a:rPr kumimoji="1" lang="ja-JP" altLang="en-US" sz="1600" dirty="0" smtClean="0"/>
              <a:t>週</a:t>
            </a:r>
            <a:r>
              <a:rPr lang="ja-JP" altLang="en-US" sz="1600" dirty="0" smtClean="0"/>
              <a:t>間必要</a:t>
            </a:r>
            <a:endParaRPr kumimoji="1" lang="en-US" altLang="ja-JP" sz="1600" dirty="0" smtClean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195736" y="580526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現在</a:t>
            </a:r>
            <a:endParaRPr kumimoji="1" lang="en-US" altLang="ja-JP" sz="1600" dirty="0" smtClean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日本物理学会 </a:t>
            </a:r>
            <a:r>
              <a:rPr lang="en-US" altLang="zh-CN" smtClean="0"/>
              <a:t>2014</a:t>
            </a:r>
            <a:r>
              <a:rPr lang="zh-CN" altLang="en-US" smtClean="0"/>
              <a:t>年秋季大会</a:t>
            </a:r>
            <a:endParaRPr lang="ja-JP" altLang="en-US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平成二十六年九月十八日</a:t>
            </a: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18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9184" y="1124744"/>
            <a:ext cx="67687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MEG</a:t>
            </a:r>
            <a:r>
              <a:rPr kumimoji="1" lang="ja-JP" altLang="en-US" dirty="0" smtClean="0"/>
              <a:t>実験コラボレーションは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全データを使用する最終結果に向けて解析を進めている。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既に発表している</a:t>
            </a:r>
            <a:r>
              <a:rPr kumimoji="1" lang="en-US" altLang="ja-JP" dirty="0" smtClean="0"/>
              <a:t>2009-2011</a:t>
            </a:r>
            <a:r>
              <a:rPr kumimoji="1" lang="ja-JP" altLang="en-US" dirty="0" smtClean="0"/>
              <a:t>以前の結果</a:t>
            </a:r>
            <a:endParaRPr kumimoji="1" lang="en-US" altLang="ja-JP" dirty="0" smtClean="0"/>
          </a:p>
          <a:p>
            <a:r>
              <a:rPr lang="ja-JP" altLang="en-US" dirty="0" smtClean="0"/>
              <a:t>崩壊分岐比感度</a:t>
            </a:r>
            <a:r>
              <a:rPr lang="en-US" altLang="ja-JP" dirty="0" smtClean="0"/>
              <a:t>7.7×10</a:t>
            </a:r>
            <a:r>
              <a:rPr lang="en-US" altLang="ja-JP" baseline="30000" dirty="0" smtClean="0"/>
              <a:t>-13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上限値</a:t>
            </a:r>
            <a:r>
              <a:rPr lang="en-US" altLang="ja-JP" dirty="0" smtClean="0"/>
              <a:t>5.7×10</a:t>
            </a:r>
            <a:r>
              <a:rPr lang="en-US" altLang="ja-JP" baseline="30000" dirty="0" smtClean="0"/>
              <a:t>-13</a:t>
            </a:r>
            <a:endParaRPr lang="en-US" altLang="ja-JP" dirty="0" smtClean="0"/>
          </a:p>
          <a:p>
            <a:r>
              <a:rPr lang="ja-JP" altLang="en-US" dirty="0" smtClean="0"/>
              <a:t>を上回る探索が可能となる</a:t>
            </a:r>
            <a:endParaRPr lang="en-US" altLang="ja-JP" dirty="0" smtClean="0"/>
          </a:p>
          <a:p>
            <a:r>
              <a:rPr kumimoji="1" lang="en-US" altLang="ja-JP" dirty="0" smtClean="0"/>
              <a:t>	2.1</a:t>
            </a:r>
            <a:r>
              <a:rPr kumimoji="1" lang="ja-JP" altLang="en-US" dirty="0" smtClean="0"/>
              <a:t>倍の統計量</a:t>
            </a:r>
            <a:endParaRPr kumimoji="1" lang="en-US" altLang="ja-JP" dirty="0" smtClean="0"/>
          </a:p>
          <a:p>
            <a:pPr lvl="2"/>
            <a:r>
              <a:rPr lang="en-US" altLang="ja-JP" dirty="0"/>
              <a:t>AIF</a:t>
            </a:r>
            <a:r>
              <a:rPr lang="ja-JP" altLang="en-US" dirty="0"/>
              <a:t>を</a:t>
            </a:r>
            <a:r>
              <a:rPr lang="en-US" altLang="ja-JP" dirty="0"/>
              <a:t> </a:t>
            </a:r>
            <a:r>
              <a:rPr lang="ja-JP" altLang="en-US" dirty="0"/>
              <a:t>除去</a:t>
            </a:r>
            <a:r>
              <a:rPr lang="ja-JP" altLang="en-US" dirty="0" smtClean="0"/>
              <a:t>する</a:t>
            </a:r>
            <a:r>
              <a:rPr lang="ja-JP" altLang="en-US" dirty="0"/>
              <a:t>こと</a:t>
            </a:r>
            <a:r>
              <a:rPr lang="ja-JP" altLang="en-US" dirty="0" smtClean="0"/>
              <a:t>で</a:t>
            </a:r>
            <a:r>
              <a:rPr lang="en-US" altLang="ja-JP" dirty="0" smtClean="0"/>
              <a:t>8%</a:t>
            </a:r>
            <a:r>
              <a:rPr lang="ja-JP" altLang="en-US" dirty="0" smtClean="0"/>
              <a:t>感度が改善する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 smtClean="0"/>
              <a:t>より</a:t>
            </a:r>
            <a:r>
              <a:rPr lang="ja-JP" altLang="en-US" dirty="0"/>
              <a:t>精密な</a:t>
            </a:r>
            <a:r>
              <a:rPr lang="ja-JP" altLang="en-US" dirty="0" smtClean="0"/>
              <a:t>磁場マップ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ビーム</a:t>
            </a:r>
            <a:r>
              <a:rPr lang="ja-JP" altLang="en-US" dirty="0"/>
              <a:t>強度依存性を考慮した</a:t>
            </a:r>
            <a:r>
              <a:rPr lang="en-US" altLang="ja-JP" dirty="0"/>
              <a:t>PDF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統計量の向上のみを考慮すると感度は</a:t>
            </a:r>
            <a:r>
              <a:rPr lang="en-US" altLang="ja-JP" dirty="0" smtClean="0"/>
              <a:t>~5×10</a:t>
            </a:r>
            <a:r>
              <a:rPr lang="en-US" altLang="ja-JP" baseline="30000" dirty="0" smtClean="0"/>
              <a:t>-13</a:t>
            </a:r>
          </a:p>
          <a:p>
            <a:endParaRPr kumimoji="1" lang="en-US" altLang="ja-JP" dirty="0"/>
          </a:p>
          <a:p>
            <a:r>
              <a:rPr kumimoji="1" lang="ja-JP" altLang="en-US" dirty="0" smtClean="0"/>
              <a:t>遅くとも今年度中</a:t>
            </a:r>
            <a:r>
              <a:rPr lang="ja-JP" altLang="en-US" dirty="0" smtClean="0"/>
              <a:t>に</a:t>
            </a:r>
            <a:r>
              <a:rPr lang="en-US" altLang="ja-JP" dirty="0" smtClean="0"/>
              <a:t>MEG</a:t>
            </a:r>
            <a:r>
              <a:rPr lang="ja-JP" altLang="en-US" dirty="0" smtClean="0"/>
              <a:t>最終結果を出したい</a:t>
            </a:r>
            <a:endParaRPr kumimoji="1" lang="en-US" altLang="ja-JP" dirty="0" smtClean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日本物理学会 </a:t>
            </a:r>
            <a:r>
              <a:rPr lang="en-US" altLang="zh-CN" smtClean="0"/>
              <a:t>2014</a:t>
            </a:r>
            <a:r>
              <a:rPr lang="zh-CN" altLang="en-US" smtClean="0"/>
              <a:t>年秋季大会</a:t>
            </a:r>
            <a:endParaRPr lang="ja-JP" altLang="en-US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平成二十六年九月十八日</a:t>
            </a: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1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439652" y="2564904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</a:rPr>
              <a:t>ご清聴ありがとうございました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MEG</a:t>
            </a:r>
            <a:r>
              <a:rPr kumimoji="1" lang="ja-JP" altLang="en-US" dirty="0" smtClean="0"/>
              <a:t>の物理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022533"/>
            <a:ext cx="38884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μ</a:t>
            </a:r>
            <a:r>
              <a:rPr kumimoji="1" lang="en-US" altLang="ja-JP" sz="2800" baseline="30000" dirty="0" smtClean="0"/>
              <a:t>+</a:t>
            </a:r>
            <a:r>
              <a:rPr kumimoji="1" lang="ja-JP" altLang="en-US" sz="2800" dirty="0" smtClean="0"/>
              <a:t>→</a:t>
            </a:r>
            <a:r>
              <a:rPr kumimoji="1" lang="en-US" altLang="ja-JP" sz="2800" dirty="0" err="1" smtClean="0"/>
              <a:t>e</a:t>
            </a:r>
            <a:r>
              <a:rPr kumimoji="1" lang="en-US" altLang="ja-JP" sz="2800" baseline="30000" dirty="0" err="1" smtClean="0"/>
              <a:t>+</a:t>
            </a:r>
            <a:r>
              <a:rPr kumimoji="1" lang="en-US" altLang="ja-JP" sz="2800" dirty="0" err="1" smtClean="0"/>
              <a:t>γ</a:t>
            </a:r>
            <a:endParaRPr kumimoji="1" lang="en-US" altLang="ja-JP" sz="2800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レプトンフレーバーが</a:t>
            </a:r>
            <a:endParaRPr kumimoji="1" lang="en-US" altLang="ja-JP" dirty="0" smtClean="0"/>
          </a:p>
          <a:p>
            <a:r>
              <a:rPr kumimoji="1" lang="ja-JP" altLang="en-US" dirty="0" smtClean="0"/>
              <a:t>保存しない過程</a:t>
            </a:r>
            <a:endParaRPr kumimoji="1" lang="en-US" altLang="ja-JP" dirty="0" smtClean="0"/>
          </a:p>
          <a:p>
            <a:r>
              <a:rPr kumimoji="1" lang="ja-JP" altLang="en-US" dirty="0" smtClean="0"/>
              <a:t>荷電レプトンでは未発見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標準理論では起こらないが、</a:t>
            </a:r>
            <a:endParaRPr lang="en-US" altLang="ja-JP" dirty="0" smtClean="0"/>
          </a:p>
          <a:p>
            <a:r>
              <a:rPr lang="ja-JP" altLang="en-US" dirty="0" smtClean="0"/>
              <a:t>新しい物理現象の量子効果</a:t>
            </a:r>
            <a:endParaRPr lang="en-US" altLang="ja-JP" dirty="0" smtClean="0"/>
          </a:p>
          <a:p>
            <a:r>
              <a:rPr lang="ja-JP" altLang="en-US" dirty="0" smtClean="0"/>
              <a:t>を通じてのみ起こり得る</a:t>
            </a:r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/>
              <a:t>幾つか</a:t>
            </a:r>
            <a:r>
              <a:rPr lang="ja-JP" altLang="en-US" dirty="0" smtClean="0"/>
              <a:t>の有力な理論で</a:t>
            </a:r>
            <a:endParaRPr lang="en-US" altLang="ja-JP" dirty="0" smtClean="0"/>
          </a:p>
          <a:p>
            <a:r>
              <a:rPr lang="ja-JP" altLang="en-US" dirty="0" smtClean="0"/>
              <a:t>検出可能な分岐比　</a:t>
            </a:r>
            <a:r>
              <a:rPr lang="en-US" altLang="ja-JP" dirty="0" smtClean="0"/>
              <a:t>10</a:t>
            </a:r>
            <a:r>
              <a:rPr lang="en-US" altLang="ja-JP" baseline="30000" dirty="0" smtClean="0"/>
              <a:t>-12</a:t>
            </a:r>
            <a:r>
              <a:rPr lang="ja-JP" altLang="en-US" dirty="0" smtClean="0"/>
              <a:t>～</a:t>
            </a:r>
            <a:r>
              <a:rPr lang="en-US" altLang="ja-JP" dirty="0" smtClean="0"/>
              <a:t>10</a:t>
            </a:r>
            <a:r>
              <a:rPr lang="en-US" altLang="ja-JP" baseline="30000" dirty="0" smtClean="0"/>
              <a:t>-14</a:t>
            </a:r>
          </a:p>
          <a:p>
            <a:r>
              <a:rPr kumimoji="1" lang="ja-JP" altLang="en-US" dirty="0" smtClean="0"/>
              <a:t>が予言されている</a:t>
            </a:r>
            <a:endParaRPr kumimoji="1" lang="en-US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51914"/>
            <a:ext cx="3978419" cy="390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364088" y="5445224"/>
            <a:ext cx="3571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MSSM</a:t>
            </a:r>
            <a:r>
              <a:rPr lang="ja-JP" altLang="en-US" dirty="0" smtClean="0"/>
              <a:t> の例</a:t>
            </a:r>
            <a:endParaRPr lang="en-US" altLang="ja-JP" dirty="0" smtClean="0"/>
          </a:p>
          <a:p>
            <a:r>
              <a:rPr lang="en-US" altLang="ja-JP" dirty="0"/>
              <a:t>L</a:t>
            </a:r>
            <a:r>
              <a:rPr lang="en-US" altLang="ja-JP" dirty="0" smtClean="0"/>
              <a:t>arge tanβ &amp; Heavy </a:t>
            </a:r>
            <a:r>
              <a:rPr lang="en-US" altLang="ja-JP" dirty="0" err="1" smtClean="0"/>
              <a:t>squark</a:t>
            </a:r>
            <a:endParaRPr lang="en-US" altLang="ja-JP" dirty="0" smtClean="0"/>
          </a:p>
          <a:p>
            <a:r>
              <a:rPr lang="en-US" altLang="ja-JP" sz="1200" dirty="0" err="1" smtClean="0"/>
              <a:t>Isidori</a:t>
            </a:r>
            <a:r>
              <a:rPr lang="en-US" altLang="ja-JP" sz="1200" dirty="0" smtClean="0"/>
              <a:t> </a:t>
            </a:r>
            <a:r>
              <a:rPr lang="en-US" altLang="ja-JP" sz="1200" dirty="0"/>
              <a:t>et al, Phys. Rev. D 75, 115019 (2007)</a:t>
            </a:r>
            <a:endParaRPr lang="ja-JP" altLang="en-US" sz="12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307582" y="116632"/>
            <a:ext cx="2936826" cy="1822652"/>
            <a:chOff x="5652120" y="476672"/>
            <a:chExt cx="2936826" cy="1822652"/>
          </a:xfrm>
        </p:grpSpPr>
        <p:pic>
          <p:nvPicPr>
            <p:cNvPr id="1028" name="Picture 4" descr="C:\Users\kaneko\Desktop\muegamm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817829"/>
              <a:ext cx="2936826" cy="1481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正方形/長方形 7"/>
            <p:cNvSpPr/>
            <p:nvPr/>
          </p:nvSpPr>
          <p:spPr>
            <a:xfrm>
              <a:off x="7051098" y="1219612"/>
              <a:ext cx="4427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dirty="0" smtClean="0">
                  <a:solidFill>
                    <a:schemeClr val="bg1"/>
                  </a:solidFill>
                </a:rPr>
                <a:t>?</a:t>
              </a:r>
              <a:endParaRPr lang="en-US" altLang="ja-JP" sz="3200" dirty="0">
                <a:solidFill>
                  <a:schemeClr val="bg1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828328" y="1052736"/>
              <a:ext cx="6222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/>
                <a:t>μ</a:t>
              </a:r>
              <a:r>
                <a:rPr lang="en-US" altLang="ja-JP" sz="2400" baseline="30000" dirty="0"/>
                <a:t>+</a:t>
              </a:r>
              <a:endParaRPr lang="ja-JP" altLang="en-US" sz="2400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8100392" y="1628800"/>
              <a:ext cx="4812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/>
                <a:t>e</a:t>
              </a:r>
              <a:r>
                <a:rPr lang="en-US" altLang="ja-JP" sz="2400" baseline="30000" dirty="0"/>
                <a:t>+</a:t>
              </a:r>
              <a:endParaRPr lang="ja-JP" altLang="en-US" sz="2400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8044934" y="47667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γ</a:t>
              </a:r>
            </a:p>
          </p:txBody>
        </p:sp>
      </p:grpSp>
      <p:cxnSp>
        <p:nvCxnSpPr>
          <p:cNvPr id="7" name="直線コネクタ 6"/>
          <p:cNvCxnSpPr/>
          <p:nvPr/>
        </p:nvCxnSpPr>
        <p:spPr>
          <a:xfrm>
            <a:off x="5508104" y="4988303"/>
            <a:ext cx="31683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788024" y="2564904"/>
            <a:ext cx="1995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MEG2013</a:t>
            </a:r>
          </a:p>
          <a:p>
            <a:pPr algn="r"/>
            <a:r>
              <a:rPr lang="en-US" altLang="ja-JP" dirty="0" smtClean="0"/>
              <a:t>B &lt; 5.7×10</a:t>
            </a:r>
            <a:r>
              <a:rPr lang="en-US" altLang="ja-JP" baseline="30000" dirty="0" smtClean="0"/>
              <a:t>-13</a:t>
            </a:r>
          </a:p>
          <a:p>
            <a:pPr algn="r"/>
            <a:r>
              <a:rPr lang="en-US" altLang="ja-JP" dirty="0" smtClean="0"/>
              <a:t>(90%C.L.)</a:t>
            </a:r>
          </a:p>
          <a:p>
            <a:pPr algn="r"/>
            <a:r>
              <a:rPr lang="en-US" altLang="ja-JP" sz="1200" dirty="0"/>
              <a:t>PRL110, 201801(2013)</a:t>
            </a:r>
            <a:endParaRPr lang="en-US" altLang="ja-JP" sz="1100" dirty="0" smtClean="0"/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5796136" y="3632250"/>
            <a:ext cx="0" cy="1292944"/>
          </a:xfrm>
          <a:prstGeom prst="straightConnector1">
            <a:avLst/>
          </a:prstGeom>
          <a:ln w="127000">
            <a:solidFill>
              <a:srgbClr val="00206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6287609" y="1951419"/>
            <a:ext cx="0" cy="318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496047" y="1951419"/>
            <a:ext cx="0" cy="318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5220072" y="4040412"/>
            <a:ext cx="1067537" cy="0"/>
          </a:xfrm>
          <a:prstGeom prst="straightConnector1">
            <a:avLst/>
          </a:prstGeom>
          <a:ln w="127000">
            <a:solidFill>
              <a:srgbClr val="00B05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>
            <a:off x="7524328" y="4077072"/>
            <a:ext cx="973174" cy="0"/>
          </a:xfrm>
          <a:prstGeom prst="straightConnector1">
            <a:avLst/>
          </a:prstGeom>
          <a:ln w="127000">
            <a:solidFill>
              <a:srgbClr val="00B05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日本物理学会 </a:t>
            </a:r>
            <a:r>
              <a:rPr lang="en-US" altLang="zh-CN" smtClean="0"/>
              <a:t>2014</a:t>
            </a:r>
            <a:r>
              <a:rPr lang="zh-CN" altLang="en-US" smtClean="0"/>
              <a:t>年秋季大会</a:t>
            </a:r>
            <a:endParaRPr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平成二十六年九月十八日</a:t>
            </a:r>
            <a:endParaRPr lang="ja-JP" altLang="en-US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52320" y="422108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E842</a:t>
            </a:r>
          </a:p>
          <a:p>
            <a:r>
              <a:rPr lang="en-US" altLang="ja-JP" dirty="0" smtClean="0"/>
              <a:t>μ (g-2)</a:t>
            </a:r>
          </a:p>
          <a:p>
            <a:r>
              <a:rPr lang="en-US" altLang="ja-JP" sz="1200" b="1" dirty="0"/>
              <a:t>PRD73(2006)072</a:t>
            </a:r>
            <a:endParaRPr kumimoji="1" lang="en-US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6041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95536" y="836712"/>
            <a:ext cx="3384376" cy="24796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MEG</a:t>
            </a:r>
            <a:r>
              <a:rPr kumimoji="1" lang="ja-JP" altLang="en-US" dirty="0" smtClean="0"/>
              <a:t>の信号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907704" y="1988840"/>
            <a:ext cx="360040" cy="36004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μ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2200" y="899428"/>
            <a:ext cx="167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信号事象</a:t>
            </a:r>
            <a:endParaRPr kumimoji="1" lang="en-US" altLang="ja-JP" dirty="0" smtClean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827584" y="1916832"/>
            <a:ext cx="864096" cy="369332"/>
            <a:chOff x="899592" y="1628800"/>
            <a:chExt cx="864096" cy="369332"/>
          </a:xfrm>
        </p:grpSpPr>
        <p:cxnSp>
          <p:nvCxnSpPr>
            <p:cNvPr id="8" name="直線矢印コネクタ 7"/>
            <p:cNvCxnSpPr/>
            <p:nvPr/>
          </p:nvCxnSpPr>
          <p:spPr>
            <a:xfrm flipH="1">
              <a:off x="899592" y="1844824"/>
              <a:ext cx="864096" cy="0"/>
            </a:xfrm>
            <a:prstGeom prst="straightConnector1">
              <a:avLst/>
            </a:prstGeom>
            <a:ln w="152400">
              <a:solidFill>
                <a:srgbClr val="FFFF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899592" y="162880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γ</a:t>
              </a:r>
              <a:endParaRPr kumimoji="1" lang="ja-JP" altLang="en-US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2483768" y="1988840"/>
            <a:ext cx="784468" cy="360040"/>
            <a:chOff x="2707412" y="1700808"/>
            <a:chExt cx="784468" cy="360040"/>
          </a:xfrm>
        </p:grpSpPr>
        <p:sp>
          <p:nvSpPr>
            <p:cNvPr id="12" name="円/楕円 11"/>
            <p:cNvSpPr/>
            <p:nvPr/>
          </p:nvSpPr>
          <p:spPr>
            <a:xfrm>
              <a:off x="3131840" y="1700808"/>
              <a:ext cx="360040" cy="3600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e</a:t>
              </a:r>
              <a:r>
                <a:rPr kumimoji="1" lang="en-US" altLang="ja-JP" baseline="30000" dirty="0" smtClean="0">
                  <a:solidFill>
                    <a:schemeClr val="tx1"/>
                  </a:solidFill>
                </a:rPr>
                <a:t>+</a:t>
              </a:r>
              <a:endParaRPr kumimoji="1" lang="ja-JP" altLang="en-US" baseline="300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直線コネクタ 14"/>
            <p:cNvCxnSpPr/>
            <p:nvPr/>
          </p:nvCxnSpPr>
          <p:spPr>
            <a:xfrm flipV="1">
              <a:off x="2707412" y="1879114"/>
              <a:ext cx="36004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V="1">
              <a:off x="2707412" y="1807106"/>
              <a:ext cx="36004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V="1">
              <a:off x="2707412" y="1951122"/>
              <a:ext cx="36004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テキスト ボックス 20"/>
          <p:cNvSpPr txBox="1"/>
          <p:nvPr/>
        </p:nvSpPr>
        <p:spPr>
          <a:xfrm>
            <a:off x="395536" y="210323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E</a:t>
            </a:r>
            <a:r>
              <a:rPr kumimoji="1" lang="en-US" altLang="ja-JP" sz="2400" baseline="-25000" dirty="0" err="1" smtClean="0"/>
              <a:t>γ</a:t>
            </a:r>
            <a:endParaRPr kumimoji="1" lang="ja-JP" altLang="en-US" sz="2400" baseline="-25000" dirty="0"/>
          </a:p>
        </p:txBody>
      </p:sp>
      <p:sp>
        <p:nvSpPr>
          <p:cNvPr id="22" name="正方形/長方形 21"/>
          <p:cNvSpPr/>
          <p:nvPr/>
        </p:nvSpPr>
        <p:spPr>
          <a:xfrm>
            <a:off x="4211960" y="838082"/>
            <a:ext cx="4608512" cy="55432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28624" y="849486"/>
            <a:ext cx="113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背景</a:t>
            </a:r>
            <a:r>
              <a:rPr kumimoji="1" lang="ja-JP" altLang="en-US" dirty="0" smtClean="0"/>
              <a:t>事象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275856" y="213285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E</a:t>
            </a:r>
            <a:r>
              <a:rPr kumimoji="1" lang="en-US" altLang="ja-JP" sz="2400" baseline="-25000" dirty="0" err="1" smtClean="0"/>
              <a:t>e</a:t>
            </a:r>
            <a:endParaRPr kumimoji="1" lang="ja-JP" altLang="en-US" sz="2400" baseline="-25000" dirty="0"/>
          </a:p>
        </p:txBody>
      </p:sp>
      <p:sp>
        <p:nvSpPr>
          <p:cNvPr id="25" name="円弧 24"/>
          <p:cNvSpPr/>
          <p:nvPr/>
        </p:nvSpPr>
        <p:spPr>
          <a:xfrm>
            <a:off x="1369485" y="1735673"/>
            <a:ext cx="1500814" cy="1308626"/>
          </a:xfrm>
          <a:prstGeom prst="arc">
            <a:avLst>
              <a:gd name="adj1" fmla="val 16106"/>
              <a:gd name="adj2" fmla="val 10783114"/>
            </a:avLst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63688" y="253528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Θ</a:t>
            </a:r>
            <a:r>
              <a:rPr kumimoji="1" lang="en-US" altLang="ja-JP" sz="2400" baseline="-25000" dirty="0" err="1" smtClean="0"/>
              <a:t>eγ</a:t>
            </a:r>
            <a:endParaRPr kumimoji="1" lang="ja-JP" altLang="en-US" sz="2400" baseline="-25000" dirty="0"/>
          </a:p>
        </p:txBody>
      </p:sp>
      <p:sp>
        <p:nvSpPr>
          <p:cNvPr id="35" name="左大かっこ 34"/>
          <p:cNvSpPr/>
          <p:nvPr/>
        </p:nvSpPr>
        <p:spPr>
          <a:xfrm rot="5400000">
            <a:off x="2104346" y="516761"/>
            <a:ext cx="123309" cy="2532816"/>
          </a:xfrm>
          <a:prstGeom prst="lef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767424" y="1196752"/>
            <a:ext cx="71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eγ</a:t>
            </a:r>
            <a:endParaRPr kumimoji="1" lang="ja-JP" altLang="en-US" sz="2400" baseline="-25000" dirty="0"/>
          </a:p>
        </p:txBody>
      </p:sp>
      <p:grpSp>
        <p:nvGrpSpPr>
          <p:cNvPr id="97" name="グループ化 96"/>
          <p:cNvGrpSpPr/>
          <p:nvPr/>
        </p:nvGrpSpPr>
        <p:grpSpPr>
          <a:xfrm>
            <a:off x="6040961" y="1135477"/>
            <a:ext cx="2046562" cy="1184837"/>
            <a:chOff x="6184977" y="1207485"/>
            <a:chExt cx="2046562" cy="1184837"/>
          </a:xfrm>
        </p:grpSpPr>
        <p:sp>
          <p:nvSpPr>
            <p:cNvPr id="40" name="円/楕円 39"/>
            <p:cNvSpPr>
              <a:spLocks noChangeAspect="1"/>
            </p:cNvSpPr>
            <p:nvPr/>
          </p:nvSpPr>
          <p:spPr>
            <a:xfrm>
              <a:off x="7027896" y="1704526"/>
              <a:ext cx="288033" cy="28803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ja-JP" dirty="0" smtClean="0"/>
                <a:t>μ</a:t>
              </a:r>
              <a:r>
                <a:rPr kumimoji="1" lang="en-US" altLang="ja-JP" baseline="30000" dirty="0" smtClean="0"/>
                <a:t>+</a:t>
              </a:r>
              <a:endParaRPr kumimoji="1" lang="ja-JP" altLang="en-US" baseline="30000" dirty="0"/>
            </a:p>
          </p:txBody>
        </p:sp>
        <p:grpSp>
          <p:nvGrpSpPr>
            <p:cNvPr id="41" name="グループ化 40"/>
            <p:cNvGrpSpPr>
              <a:grpSpLocks noChangeAspect="1"/>
            </p:cNvGrpSpPr>
            <p:nvPr/>
          </p:nvGrpSpPr>
          <p:grpSpPr>
            <a:xfrm>
              <a:off x="6184977" y="1700808"/>
              <a:ext cx="691279" cy="295470"/>
              <a:chOff x="899592" y="1628800"/>
              <a:chExt cx="864096" cy="369332"/>
            </a:xfrm>
          </p:grpSpPr>
          <p:cxnSp>
            <p:nvCxnSpPr>
              <p:cNvPr id="42" name="直線矢印コネクタ 41"/>
              <p:cNvCxnSpPr/>
              <p:nvPr/>
            </p:nvCxnSpPr>
            <p:spPr>
              <a:xfrm flipH="1">
                <a:off x="899592" y="1844824"/>
                <a:ext cx="864096" cy="0"/>
              </a:xfrm>
              <a:prstGeom prst="straightConnector1">
                <a:avLst/>
              </a:prstGeom>
              <a:ln w="152400">
                <a:solidFill>
                  <a:srgbClr val="FFFF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テキスト ボックス 42"/>
              <p:cNvSpPr txBox="1"/>
              <p:nvPr/>
            </p:nvSpPr>
            <p:spPr>
              <a:xfrm>
                <a:off x="899592" y="162880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γ</a:t>
                </a:r>
                <a:endParaRPr kumimoji="1" lang="ja-JP" altLang="en-US" dirty="0"/>
              </a:p>
            </p:txBody>
          </p:sp>
        </p:grpSp>
        <p:grpSp>
          <p:nvGrpSpPr>
            <p:cNvPr id="44" name="グループ化 43"/>
            <p:cNvGrpSpPr>
              <a:grpSpLocks noChangeAspect="1"/>
            </p:cNvGrpSpPr>
            <p:nvPr/>
          </p:nvGrpSpPr>
          <p:grpSpPr>
            <a:xfrm>
              <a:off x="7603962" y="1704526"/>
              <a:ext cx="627577" cy="288035"/>
              <a:chOff x="2707412" y="1700808"/>
              <a:chExt cx="784468" cy="360040"/>
            </a:xfrm>
          </p:grpSpPr>
          <p:sp>
            <p:nvSpPr>
              <p:cNvPr id="45" name="円/楕円 44"/>
              <p:cNvSpPr/>
              <p:nvPr/>
            </p:nvSpPr>
            <p:spPr>
              <a:xfrm>
                <a:off x="3131840" y="1700808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e</a:t>
                </a:r>
                <a:r>
                  <a:rPr kumimoji="1" lang="en-US" altLang="ja-JP" baseline="30000" dirty="0" smtClean="0">
                    <a:solidFill>
                      <a:schemeClr val="tx1"/>
                    </a:solidFill>
                  </a:rPr>
                  <a:t>+</a:t>
                </a:r>
                <a:endParaRPr kumimoji="1" lang="ja-JP" altLang="en-US" baseline="30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6" name="直線コネクタ 45"/>
              <p:cNvCxnSpPr/>
              <p:nvPr/>
            </p:nvCxnSpPr>
            <p:spPr>
              <a:xfrm flipV="1">
                <a:off x="2707412" y="1879114"/>
                <a:ext cx="360040" cy="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 flipV="1">
                <a:off x="2707412" y="1807106"/>
                <a:ext cx="360040" cy="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V="1">
                <a:off x="2707412" y="1951122"/>
                <a:ext cx="360040" cy="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グループ化 68"/>
            <p:cNvGrpSpPr>
              <a:grpSpLocks noChangeAspect="1"/>
            </p:cNvGrpSpPr>
            <p:nvPr/>
          </p:nvGrpSpPr>
          <p:grpSpPr>
            <a:xfrm rot="2510170">
              <a:off x="7240729" y="2104287"/>
              <a:ext cx="627577" cy="288035"/>
              <a:chOff x="7092280" y="2420887"/>
              <a:chExt cx="784468" cy="360040"/>
            </a:xfrm>
          </p:grpSpPr>
          <p:sp>
            <p:nvSpPr>
              <p:cNvPr id="50" name="円/楕円 49"/>
              <p:cNvSpPr/>
              <p:nvPr/>
            </p:nvSpPr>
            <p:spPr>
              <a:xfrm>
                <a:off x="7516708" y="2420887"/>
                <a:ext cx="360040" cy="360040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dirty="0" err="1" smtClean="0">
                    <a:solidFill>
                      <a:schemeClr val="tx1"/>
                    </a:solidFill>
                  </a:rPr>
                  <a:t>ν</a:t>
                </a:r>
                <a:r>
                  <a:rPr kumimoji="1" lang="en-US" altLang="ja-JP" baseline="-25000" dirty="0" err="1" smtClean="0">
                    <a:solidFill>
                      <a:schemeClr val="tx1"/>
                    </a:solidFill>
                  </a:rPr>
                  <a:t>e</a:t>
                </a:r>
                <a:endParaRPr kumimoji="1" lang="ja-JP" altLang="en-US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1" name="直線コネクタ 50"/>
              <p:cNvCxnSpPr/>
              <p:nvPr/>
            </p:nvCxnSpPr>
            <p:spPr>
              <a:xfrm flipV="1">
                <a:off x="7092280" y="2599194"/>
                <a:ext cx="360040" cy="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V="1">
                <a:off x="7092280" y="2527186"/>
                <a:ext cx="360040" cy="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 flipV="1">
                <a:off x="7092280" y="2671202"/>
                <a:ext cx="360040" cy="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>
              <a:grpSpLocks noChangeAspect="1"/>
            </p:cNvGrpSpPr>
            <p:nvPr/>
          </p:nvGrpSpPr>
          <p:grpSpPr>
            <a:xfrm rot="20561552">
              <a:off x="7204407" y="1207485"/>
              <a:ext cx="611451" cy="362762"/>
              <a:chOff x="6838070" y="1190704"/>
              <a:chExt cx="764313" cy="453452"/>
            </a:xfrm>
          </p:grpSpPr>
          <p:sp>
            <p:nvSpPr>
              <p:cNvPr id="55" name="円/楕円 54"/>
              <p:cNvSpPr/>
              <p:nvPr/>
            </p:nvSpPr>
            <p:spPr>
              <a:xfrm rot="19796463">
                <a:off x="7242343" y="1190704"/>
                <a:ext cx="360040" cy="36004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dirty="0" err="1" smtClean="0">
                    <a:solidFill>
                      <a:schemeClr val="tx1"/>
                    </a:solidFill>
                  </a:rPr>
                  <a:t>ν</a:t>
                </a:r>
                <a:r>
                  <a:rPr kumimoji="1" lang="en-US" altLang="ja-JP" baseline="-25000" dirty="0" err="1" smtClean="0">
                    <a:solidFill>
                      <a:schemeClr val="tx1"/>
                    </a:solidFill>
                  </a:rPr>
                  <a:t>μ</a:t>
                </a:r>
                <a:endParaRPr kumimoji="1" lang="ja-JP" altLang="en-US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6" name="直線コネクタ 55"/>
              <p:cNvCxnSpPr/>
              <p:nvPr/>
            </p:nvCxnSpPr>
            <p:spPr>
              <a:xfrm rot="19796463" flipV="1">
                <a:off x="6874138" y="1581833"/>
                <a:ext cx="360040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 rot="19796463" flipV="1">
                <a:off x="6838070" y="1519509"/>
                <a:ext cx="360040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rot="19796463" flipV="1">
                <a:off x="6910206" y="1644156"/>
                <a:ext cx="360040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 flipV="1">
                <a:off x="7263670" y="1250131"/>
                <a:ext cx="220347" cy="12751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テキスト ボックス 73"/>
          <p:cNvSpPr txBox="1"/>
          <p:nvPr/>
        </p:nvSpPr>
        <p:spPr>
          <a:xfrm>
            <a:off x="4283968" y="1353542"/>
            <a:ext cx="1447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Radiative</a:t>
            </a:r>
          </a:p>
          <a:p>
            <a:r>
              <a:rPr lang="en-US" altLang="ja-JP" dirty="0" err="1" smtClean="0"/>
              <a:t>Muon</a:t>
            </a:r>
            <a:r>
              <a:rPr lang="en-US" altLang="ja-JP" dirty="0" smtClean="0"/>
              <a:t> Decay</a:t>
            </a:r>
            <a:endParaRPr kumimoji="1" lang="ja-JP" altLang="en-US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4308074" y="3227563"/>
            <a:ext cx="1624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Accidental</a:t>
            </a:r>
            <a:endParaRPr lang="en-US" altLang="ja-JP" dirty="0" smtClean="0"/>
          </a:p>
          <a:p>
            <a:r>
              <a:rPr kumimoji="1" lang="en-US" altLang="ja-JP" dirty="0" smtClean="0"/>
              <a:t>Background</a:t>
            </a:r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こっちが主</a:t>
            </a:r>
            <a:r>
              <a:rPr kumimoji="1" lang="en-US" altLang="ja-JP" dirty="0" smtClean="0"/>
              <a:t>)</a:t>
            </a: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689836" y="3618231"/>
            <a:ext cx="3096344" cy="2336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2400" dirty="0"/>
              <a:t>本物</a:t>
            </a:r>
            <a:r>
              <a:rPr lang="ja-JP" altLang="en-US" sz="2400" dirty="0" smtClean="0"/>
              <a:t>の</a:t>
            </a:r>
            <a:r>
              <a:rPr lang="en-US" altLang="ja-JP" sz="2400" dirty="0"/>
              <a:t>μ</a:t>
            </a:r>
            <a:r>
              <a:rPr lang="en-US" altLang="ja-JP" sz="2400" baseline="30000" dirty="0"/>
              <a:t>+</a:t>
            </a:r>
            <a:r>
              <a:rPr lang="ja-JP" altLang="en-US" sz="2400" dirty="0"/>
              <a:t>→</a:t>
            </a:r>
            <a:r>
              <a:rPr lang="en-US" altLang="ja-JP" sz="2400" dirty="0" err="1" smtClean="0"/>
              <a:t>e</a:t>
            </a:r>
            <a:r>
              <a:rPr lang="en-US" altLang="ja-JP" sz="2400" baseline="30000" dirty="0" err="1" smtClean="0"/>
              <a:t>+</a:t>
            </a:r>
            <a:r>
              <a:rPr lang="en-US" altLang="ja-JP" sz="2400" dirty="0" err="1" smtClean="0"/>
              <a:t>γ</a:t>
            </a:r>
            <a:r>
              <a:rPr lang="ja-JP" altLang="en-US" sz="2400" dirty="0" smtClean="0"/>
              <a:t>なら</a:t>
            </a:r>
            <a:endParaRPr lang="en-US" altLang="ja-JP" sz="2400" dirty="0" smtClean="0"/>
          </a:p>
          <a:p>
            <a:pPr>
              <a:lnSpc>
                <a:spcPts val="2500"/>
              </a:lnSpc>
            </a:pPr>
            <a:endParaRPr lang="en-US" altLang="ja-JP" sz="2400" dirty="0"/>
          </a:p>
          <a:p>
            <a:pPr>
              <a:lnSpc>
                <a:spcPts val="2500"/>
              </a:lnSpc>
            </a:pPr>
            <a:r>
              <a:rPr lang="en-US" altLang="ja-JP" sz="2400" dirty="0" err="1" smtClean="0"/>
              <a:t>E</a:t>
            </a:r>
            <a:r>
              <a:rPr lang="en-US" altLang="ja-JP" sz="2400" baseline="-25000" dirty="0" err="1" smtClean="0"/>
              <a:t>γ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= </a:t>
            </a:r>
            <a:r>
              <a:rPr lang="en-US" altLang="ja-JP" sz="2400" dirty="0" err="1" smtClean="0"/>
              <a:t>E</a:t>
            </a:r>
            <a:r>
              <a:rPr lang="en-US" altLang="ja-JP" sz="2400" baseline="-25000" dirty="0" err="1" smtClean="0"/>
              <a:t>e</a:t>
            </a:r>
            <a:r>
              <a:rPr lang="en-US" altLang="ja-JP" sz="2400" dirty="0" smtClean="0"/>
              <a:t> = 52.8 MeV</a:t>
            </a:r>
          </a:p>
          <a:p>
            <a:pPr>
              <a:lnSpc>
                <a:spcPts val="2500"/>
              </a:lnSpc>
            </a:pPr>
            <a:endParaRPr lang="en-US" altLang="ja-JP" sz="2400" dirty="0" smtClean="0"/>
          </a:p>
          <a:p>
            <a:pPr>
              <a:lnSpc>
                <a:spcPts val="2500"/>
              </a:lnSpc>
            </a:pP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eγ</a:t>
            </a:r>
            <a:r>
              <a:rPr lang="en-US" altLang="ja-JP" sz="2400" dirty="0" smtClean="0"/>
              <a:t> = 0 s</a:t>
            </a:r>
          </a:p>
          <a:p>
            <a:pPr>
              <a:lnSpc>
                <a:spcPts val="2500"/>
              </a:lnSpc>
            </a:pPr>
            <a:endParaRPr lang="en-US" altLang="ja-JP" sz="2400" dirty="0"/>
          </a:p>
          <a:p>
            <a:pPr>
              <a:lnSpc>
                <a:spcPts val="2500"/>
              </a:lnSpc>
            </a:pPr>
            <a:r>
              <a:rPr lang="en-US" altLang="ja-JP" sz="2400" dirty="0" err="1" smtClean="0"/>
              <a:t>Θ</a:t>
            </a:r>
            <a:r>
              <a:rPr lang="en-US" altLang="ja-JP" sz="2400" baseline="-25000" dirty="0" err="1" smtClean="0"/>
              <a:t>eγ</a:t>
            </a:r>
            <a:r>
              <a:rPr lang="en-US" altLang="ja-JP" sz="2400" baseline="-25000" dirty="0" smtClean="0"/>
              <a:t> </a:t>
            </a:r>
            <a:r>
              <a:rPr lang="en-US" altLang="ja-JP" sz="2400" dirty="0" smtClean="0"/>
              <a:t>= 180°</a:t>
            </a:r>
            <a:endParaRPr lang="ja-JP" altLang="en-US" sz="2400" baseline="-250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7151538" y="5157453"/>
            <a:ext cx="1524918" cy="649624"/>
            <a:chOff x="7151538" y="4878495"/>
            <a:chExt cx="1524918" cy="649624"/>
          </a:xfrm>
        </p:grpSpPr>
        <p:sp>
          <p:nvSpPr>
            <p:cNvPr id="100" name="円/楕円 99"/>
            <p:cNvSpPr>
              <a:spLocks noChangeAspect="1"/>
            </p:cNvSpPr>
            <p:nvPr/>
          </p:nvSpPr>
          <p:spPr>
            <a:xfrm>
              <a:off x="7877164" y="5041980"/>
              <a:ext cx="288033" cy="2880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ja-JP" dirty="0" smtClean="0"/>
                <a:t>e</a:t>
              </a:r>
              <a:r>
                <a:rPr kumimoji="1" lang="en-US" altLang="ja-JP" baseline="30000" dirty="0" smtClean="0"/>
                <a:t>-</a:t>
              </a:r>
              <a:endParaRPr kumimoji="1" lang="ja-JP" altLang="en-US" baseline="30000" dirty="0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8111744" y="5041979"/>
              <a:ext cx="288033" cy="28803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e</a:t>
              </a:r>
              <a:r>
                <a:rPr kumimoji="1" lang="en-US" altLang="ja-JP" baseline="30000" dirty="0" smtClean="0">
                  <a:solidFill>
                    <a:schemeClr val="tx1"/>
                  </a:solidFill>
                </a:rPr>
                <a:t>+</a:t>
              </a:r>
              <a:endParaRPr kumimoji="1" lang="ja-JP" altLang="en-US" baseline="30000" dirty="0">
                <a:solidFill>
                  <a:schemeClr val="tx1"/>
                </a:solidFill>
              </a:endParaRPr>
            </a:p>
          </p:txBody>
        </p:sp>
        <p:cxnSp>
          <p:nvCxnSpPr>
            <p:cNvPr id="117" name="直線コネクタ 116"/>
            <p:cNvCxnSpPr/>
            <p:nvPr/>
          </p:nvCxnSpPr>
          <p:spPr>
            <a:xfrm flipV="1">
              <a:off x="8388423" y="5184625"/>
              <a:ext cx="288033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 flipV="1">
              <a:off x="8388423" y="5127018"/>
              <a:ext cx="288033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/>
            <p:cNvCxnSpPr/>
            <p:nvPr/>
          </p:nvCxnSpPr>
          <p:spPr>
            <a:xfrm flipV="1">
              <a:off x="8388423" y="5242232"/>
              <a:ext cx="288033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矢印コネクタ 125"/>
            <p:cNvCxnSpPr/>
            <p:nvPr/>
          </p:nvCxnSpPr>
          <p:spPr>
            <a:xfrm flipH="1">
              <a:off x="7205750" y="5185998"/>
              <a:ext cx="691279" cy="0"/>
            </a:xfrm>
            <a:prstGeom prst="straightConnector1">
              <a:avLst/>
            </a:prstGeom>
            <a:ln w="152400">
              <a:solidFill>
                <a:srgbClr val="FFFF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テキスト ボックス 126"/>
            <p:cNvSpPr txBox="1"/>
            <p:nvPr/>
          </p:nvSpPr>
          <p:spPr>
            <a:xfrm>
              <a:off x="7205750" y="5013176"/>
              <a:ext cx="345640" cy="29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γ</a:t>
              </a:r>
              <a:endParaRPr kumimoji="1" lang="ja-JP" altLang="en-US" dirty="0"/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7151538" y="4878495"/>
              <a:ext cx="639219" cy="6496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4424506" y="4971464"/>
            <a:ext cx="2006855" cy="977816"/>
            <a:chOff x="4375149" y="4670007"/>
            <a:chExt cx="2006855" cy="977816"/>
          </a:xfrm>
        </p:grpSpPr>
        <p:sp>
          <p:nvSpPr>
            <p:cNvPr id="72" name="円/楕円 71"/>
            <p:cNvSpPr>
              <a:spLocks noChangeAspect="1"/>
            </p:cNvSpPr>
            <p:nvPr/>
          </p:nvSpPr>
          <p:spPr>
            <a:xfrm>
              <a:off x="5321822" y="5045460"/>
              <a:ext cx="288033" cy="28803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ja-JP" dirty="0" smtClean="0"/>
                <a:t>μ</a:t>
              </a:r>
              <a:r>
                <a:rPr kumimoji="1" lang="en-US" altLang="ja-JP" baseline="30000" dirty="0" smtClean="0"/>
                <a:t>+</a:t>
              </a:r>
              <a:endParaRPr kumimoji="1" lang="ja-JP" altLang="en-US" baseline="30000" dirty="0"/>
            </a:p>
          </p:txBody>
        </p:sp>
        <p:grpSp>
          <p:nvGrpSpPr>
            <p:cNvPr id="77" name="グループ化 76"/>
            <p:cNvGrpSpPr>
              <a:grpSpLocks noChangeAspect="1"/>
            </p:cNvGrpSpPr>
            <p:nvPr/>
          </p:nvGrpSpPr>
          <p:grpSpPr>
            <a:xfrm>
              <a:off x="4478903" y="5041742"/>
              <a:ext cx="691279" cy="295470"/>
              <a:chOff x="899592" y="1628800"/>
              <a:chExt cx="864096" cy="369332"/>
            </a:xfrm>
          </p:grpSpPr>
          <p:cxnSp>
            <p:nvCxnSpPr>
              <p:cNvPr id="94" name="直線矢印コネクタ 93"/>
              <p:cNvCxnSpPr/>
              <p:nvPr/>
            </p:nvCxnSpPr>
            <p:spPr>
              <a:xfrm flipH="1">
                <a:off x="899592" y="1844824"/>
                <a:ext cx="864096" cy="0"/>
              </a:xfrm>
              <a:prstGeom prst="straightConnector1">
                <a:avLst/>
              </a:prstGeom>
              <a:ln w="152400">
                <a:solidFill>
                  <a:srgbClr val="FFFF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テキスト ボックス 94"/>
              <p:cNvSpPr txBox="1"/>
              <p:nvPr/>
            </p:nvSpPr>
            <p:spPr>
              <a:xfrm>
                <a:off x="899592" y="162880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γ</a:t>
                </a:r>
                <a:endParaRPr kumimoji="1" lang="ja-JP" altLang="en-US" dirty="0"/>
              </a:p>
            </p:txBody>
          </p:sp>
        </p:grpSp>
        <p:grpSp>
          <p:nvGrpSpPr>
            <p:cNvPr id="78" name="グループ化 77"/>
            <p:cNvGrpSpPr>
              <a:grpSpLocks noChangeAspect="1"/>
            </p:cNvGrpSpPr>
            <p:nvPr/>
          </p:nvGrpSpPr>
          <p:grpSpPr>
            <a:xfrm>
              <a:off x="5754427" y="5045460"/>
              <a:ext cx="627577" cy="288035"/>
              <a:chOff x="2707412" y="1700808"/>
              <a:chExt cx="784468" cy="360040"/>
            </a:xfrm>
          </p:grpSpPr>
          <p:sp>
            <p:nvSpPr>
              <p:cNvPr id="90" name="円/楕円 89"/>
              <p:cNvSpPr/>
              <p:nvPr/>
            </p:nvSpPr>
            <p:spPr>
              <a:xfrm>
                <a:off x="3131840" y="1700808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e</a:t>
                </a:r>
                <a:r>
                  <a:rPr kumimoji="1" lang="en-US" altLang="ja-JP" baseline="30000" dirty="0" smtClean="0">
                    <a:solidFill>
                      <a:schemeClr val="tx1"/>
                    </a:solidFill>
                  </a:rPr>
                  <a:t>+</a:t>
                </a:r>
                <a:endParaRPr kumimoji="1" lang="ja-JP" altLang="en-US" baseline="30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1" name="直線コネクタ 90"/>
              <p:cNvCxnSpPr/>
              <p:nvPr/>
            </p:nvCxnSpPr>
            <p:spPr>
              <a:xfrm flipV="1">
                <a:off x="2707412" y="1879114"/>
                <a:ext cx="360040" cy="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/>
              <p:cNvCxnSpPr/>
              <p:nvPr/>
            </p:nvCxnSpPr>
            <p:spPr>
              <a:xfrm flipV="1">
                <a:off x="2707412" y="1807106"/>
                <a:ext cx="360040" cy="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/>
              <p:cNvCxnSpPr/>
              <p:nvPr/>
            </p:nvCxnSpPr>
            <p:spPr>
              <a:xfrm flipV="1">
                <a:off x="2707412" y="1951122"/>
                <a:ext cx="360040" cy="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グループ化 78"/>
            <p:cNvGrpSpPr>
              <a:grpSpLocks noChangeAspect="1"/>
            </p:cNvGrpSpPr>
            <p:nvPr/>
          </p:nvGrpSpPr>
          <p:grpSpPr>
            <a:xfrm rot="1422421">
              <a:off x="5611537" y="5359788"/>
              <a:ext cx="627577" cy="288035"/>
              <a:chOff x="7092280" y="2420887"/>
              <a:chExt cx="784468" cy="360040"/>
            </a:xfrm>
          </p:grpSpPr>
          <p:sp>
            <p:nvSpPr>
              <p:cNvPr id="86" name="円/楕円 85"/>
              <p:cNvSpPr/>
              <p:nvPr/>
            </p:nvSpPr>
            <p:spPr>
              <a:xfrm>
                <a:off x="7516708" y="2420887"/>
                <a:ext cx="360040" cy="360040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dirty="0" err="1" smtClean="0">
                    <a:solidFill>
                      <a:schemeClr val="tx1"/>
                    </a:solidFill>
                  </a:rPr>
                  <a:t>ν</a:t>
                </a:r>
                <a:r>
                  <a:rPr kumimoji="1" lang="en-US" altLang="ja-JP" baseline="-25000" dirty="0" err="1" smtClean="0">
                    <a:solidFill>
                      <a:schemeClr val="tx1"/>
                    </a:solidFill>
                  </a:rPr>
                  <a:t>e</a:t>
                </a:r>
                <a:endParaRPr kumimoji="1" lang="ja-JP" altLang="en-US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7" name="直線コネクタ 86"/>
              <p:cNvCxnSpPr/>
              <p:nvPr/>
            </p:nvCxnSpPr>
            <p:spPr>
              <a:xfrm flipV="1">
                <a:off x="7092280" y="2599194"/>
                <a:ext cx="360040" cy="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コネクタ 87"/>
              <p:cNvCxnSpPr/>
              <p:nvPr/>
            </p:nvCxnSpPr>
            <p:spPr>
              <a:xfrm flipV="1">
                <a:off x="7092280" y="2527186"/>
                <a:ext cx="360040" cy="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/>
              <p:cNvCxnSpPr/>
              <p:nvPr/>
            </p:nvCxnSpPr>
            <p:spPr>
              <a:xfrm flipV="1">
                <a:off x="7092280" y="2671202"/>
                <a:ext cx="360040" cy="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グループ化 79"/>
            <p:cNvGrpSpPr>
              <a:grpSpLocks noChangeAspect="1"/>
            </p:cNvGrpSpPr>
            <p:nvPr/>
          </p:nvGrpSpPr>
          <p:grpSpPr>
            <a:xfrm rot="626636">
              <a:off x="5608482" y="4670007"/>
              <a:ext cx="611451" cy="362762"/>
              <a:chOff x="6838070" y="1190704"/>
              <a:chExt cx="764313" cy="453452"/>
            </a:xfrm>
          </p:grpSpPr>
          <p:sp>
            <p:nvSpPr>
              <p:cNvPr id="81" name="円/楕円 80"/>
              <p:cNvSpPr/>
              <p:nvPr/>
            </p:nvSpPr>
            <p:spPr>
              <a:xfrm rot="19796463">
                <a:off x="7242343" y="1190704"/>
                <a:ext cx="360040" cy="36004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dirty="0" err="1" smtClean="0">
                    <a:solidFill>
                      <a:schemeClr val="tx1"/>
                    </a:solidFill>
                  </a:rPr>
                  <a:t>ν</a:t>
                </a:r>
                <a:r>
                  <a:rPr kumimoji="1" lang="en-US" altLang="ja-JP" baseline="-25000" dirty="0" err="1" smtClean="0">
                    <a:solidFill>
                      <a:schemeClr val="tx1"/>
                    </a:solidFill>
                  </a:rPr>
                  <a:t>μ</a:t>
                </a:r>
                <a:endParaRPr kumimoji="1" lang="ja-JP" altLang="en-US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2" name="直線コネクタ 81"/>
              <p:cNvCxnSpPr/>
              <p:nvPr/>
            </p:nvCxnSpPr>
            <p:spPr>
              <a:xfrm rot="19796463" flipV="1">
                <a:off x="6874138" y="1581833"/>
                <a:ext cx="360040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 rot="19796463" flipV="1">
                <a:off x="6838070" y="1519509"/>
                <a:ext cx="360040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 rot="19796463" flipV="1">
                <a:off x="6910206" y="1644156"/>
                <a:ext cx="360040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 flipV="1">
                <a:off x="7263670" y="1250131"/>
                <a:ext cx="220347" cy="12751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円/楕円 128"/>
            <p:cNvSpPr/>
            <p:nvPr/>
          </p:nvSpPr>
          <p:spPr>
            <a:xfrm>
              <a:off x="4375149" y="4868276"/>
              <a:ext cx="639219" cy="6496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6402285" y="3329378"/>
            <a:ext cx="2106939" cy="693237"/>
            <a:chOff x="6300192" y="3167811"/>
            <a:chExt cx="2106939" cy="693237"/>
          </a:xfrm>
        </p:grpSpPr>
        <p:sp>
          <p:nvSpPr>
            <p:cNvPr id="99" name="円/楕円 98"/>
            <p:cNvSpPr>
              <a:spLocks noChangeAspect="1"/>
            </p:cNvSpPr>
            <p:nvPr/>
          </p:nvSpPr>
          <p:spPr>
            <a:xfrm>
              <a:off x="7007523" y="3349977"/>
              <a:ext cx="288033" cy="28803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ja-JP" dirty="0" smtClean="0"/>
                <a:t>μ</a:t>
              </a:r>
              <a:r>
                <a:rPr kumimoji="1" lang="en-US" altLang="ja-JP" baseline="30000" dirty="0" smtClean="0"/>
                <a:t>+</a:t>
              </a:r>
              <a:endParaRPr kumimoji="1" lang="ja-JP" altLang="en-US" baseline="30000" dirty="0"/>
            </a:p>
          </p:txBody>
        </p:sp>
        <p:grpSp>
          <p:nvGrpSpPr>
            <p:cNvPr id="101" name="グループ化 100"/>
            <p:cNvGrpSpPr>
              <a:grpSpLocks noChangeAspect="1"/>
            </p:cNvGrpSpPr>
            <p:nvPr/>
          </p:nvGrpSpPr>
          <p:grpSpPr>
            <a:xfrm>
              <a:off x="7583589" y="3349977"/>
              <a:ext cx="627577" cy="288035"/>
              <a:chOff x="2707412" y="1700808"/>
              <a:chExt cx="784468" cy="360040"/>
            </a:xfrm>
          </p:grpSpPr>
          <p:sp>
            <p:nvSpPr>
              <p:cNvPr id="113" name="円/楕円 112"/>
              <p:cNvSpPr/>
              <p:nvPr/>
            </p:nvSpPr>
            <p:spPr>
              <a:xfrm>
                <a:off x="3131840" y="1700808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e</a:t>
                </a:r>
                <a:r>
                  <a:rPr kumimoji="1" lang="en-US" altLang="ja-JP" baseline="30000" dirty="0" smtClean="0">
                    <a:solidFill>
                      <a:schemeClr val="tx1"/>
                    </a:solidFill>
                  </a:rPr>
                  <a:t>+</a:t>
                </a:r>
                <a:endParaRPr kumimoji="1" lang="ja-JP" altLang="en-US" baseline="30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4" name="直線コネクタ 113"/>
              <p:cNvCxnSpPr/>
              <p:nvPr/>
            </p:nvCxnSpPr>
            <p:spPr>
              <a:xfrm flipV="1">
                <a:off x="2707412" y="1879114"/>
                <a:ext cx="360040" cy="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/>
              <p:nvPr/>
            </p:nvCxnSpPr>
            <p:spPr>
              <a:xfrm flipV="1">
                <a:off x="2707412" y="1807106"/>
                <a:ext cx="360040" cy="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 flipV="1">
                <a:off x="2707412" y="1951122"/>
                <a:ext cx="360040" cy="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グループ化 101"/>
            <p:cNvGrpSpPr>
              <a:grpSpLocks noChangeAspect="1"/>
            </p:cNvGrpSpPr>
            <p:nvPr/>
          </p:nvGrpSpPr>
          <p:grpSpPr>
            <a:xfrm>
              <a:off x="6300192" y="3234110"/>
              <a:ext cx="664124" cy="288035"/>
              <a:chOff x="6622167" y="2420887"/>
              <a:chExt cx="830153" cy="360040"/>
            </a:xfrm>
          </p:grpSpPr>
          <p:sp>
            <p:nvSpPr>
              <p:cNvPr id="109" name="円/楕円 108"/>
              <p:cNvSpPr/>
              <p:nvPr/>
            </p:nvSpPr>
            <p:spPr>
              <a:xfrm>
                <a:off x="6622167" y="2420887"/>
                <a:ext cx="360042" cy="360040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dirty="0" err="1" smtClean="0">
                    <a:solidFill>
                      <a:schemeClr val="tx1"/>
                    </a:solidFill>
                  </a:rPr>
                  <a:t>ν</a:t>
                </a:r>
                <a:r>
                  <a:rPr kumimoji="1" lang="en-US" altLang="ja-JP" baseline="-25000" dirty="0" err="1" smtClean="0">
                    <a:solidFill>
                      <a:schemeClr val="tx1"/>
                    </a:solidFill>
                  </a:rPr>
                  <a:t>e</a:t>
                </a:r>
                <a:endParaRPr kumimoji="1" lang="ja-JP" altLang="en-US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0" name="直線コネクタ 109"/>
              <p:cNvCxnSpPr/>
              <p:nvPr/>
            </p:nvCxnSpPr>
            <p:spPr>
              <a:xfrm flipV="1">
                <a:off x="7092280" y="2599194"/>
                <a:ext cx="360040" cy="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/>
              <p:cNvCxnSpPr/>
              <p:nvPr/>
            </p:nvCxnSpPr>
            <p:spPr>
              <a:xfrm flipV="1">
                <a:off x="7092280" y="2527186"/>
                <a:ext cx="360040" cy="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/>
              <p:cNvCxnSpPr/>
              <p:nvPr/>
            </p:nvCxnSpPr>
            <p:spPr>
              <a:xfrm flipV="1">
                <a:off x="7092280" y="2671202"/>
                <a:ext cx="360040" cy="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グループ化 119"/>
            <p:cNvGrpSpPr/>
            <p:nvPr/>
          </p:nvGrpSpPr>
          <p:grpSpPr>
            <a:xfrm>
              <a:off x="6308620" y="3573016"/>
              <a:ext cx="675131" cy="288032"/>
              <a:chOff x="5796136" y="3860914"/>
              <a:chExt cx="675131" cy="288032"/>
            </a:xfrm>
          </p:grpSpPr>
          <p:cxnSp>
            <p:nvCxnSpPr>
              <p:cNvPr id="105" name="直線コネクタ 104"/>
              <p:cNvCxnSpPr/>
              <p:nvPr/>
            </p:nvCxnSpPr>
            <p:spPr>
              <a:xfrm rot="21589309" flipV="1">
                <a:off x="6183056" y="4004616"/>
                <a:ext cx="288032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コネクタ 105"/>
              <p:cNvCxnSpPr/>
              <p:nvPr/>
            </p:nvCxnSpPr>
            <p:spPr>
              <a:xfrm rot="21589309" flipV="1">
                <a:off x="6182877" y="3947009"/>
                <a:ext cx="288032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コネクタ 106"/>
              <p:cNvCxnSpPr/>
              <p:nvPr/>
            </p:nvCxnSpPr>
            <p:spPr>
              <a:xfrm rot="21589309" flipV="1">
                <a:off x="6183235" y="4063222"/>
                <a:ext cx="288032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" name="グループ化 118"/>
              <p:cNvGrpSpPr/>
              <p:nvPr/>
            </p:nvGrpSpPr>
            <p:grpSpPr>
              <a:xfrm>
                <a:off x="5796136" y="3860914"/>
                <a:ext cx="288032" cy="288032"/>
                <a:chOff x="6522601" y="3861915"/>
                <a:chExt cx="288032" cy="288032"/>
              </a:xfrm>
            </p:grpSpPr>
            <p:sp>
              <p:nvSpPr>
                <p:cNvPr id="104" name="円/楕円 103"/>
                <p:cNvSpPr/>
                <p:nvPr/>
              </p:nvSpPr>
              <p:spPr>
                <a:xfrm rot="21589309">
                  <a:off x="6522601" y="3861915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kumimoji="1" lang="en-US" altLang="ja-JP" dirty="0" err="1" smtClean="0">
                      <a:solidFill>
                        <a:schemeClr val="tx1"/>
                      </a:solidFill>
                    </a:rPr>
                    <a:t>ν</a:t>
                  </a:r>
                  <a:r>
                    <a:rPr kumimoji="1" lang="en-US" altLang="ja-JP" baseline="-25000" dirty="0" err="1" smtClean="0">
                      <a:solidFill>
                        <a:schemeClr val="tx1"/>
                      </a:solidFill>
                    </a:rPr>
                    <a:t>μ</a:t>
                  </a:r>
                  <a:endParaRPr kumimoji="1" lang="ja-JP" altLang="en-US" baseline="-25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8" name="直線コネクタ 107"/>
                <p:cNvCxnSpPr/>
                <p:nvPr/>
              </p:nvCxnSpPr>
              <p:spPr>
                <a:xfrm rot="1792846" flipV="1">
                  <a:off x="6567474" y="3896163"/>
                  <a:ext cx="176278" cy="1020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0" name="円/楕円 129"/>
            <p:cNvSpPr/>
            <p:nvPr/>
          </p:nvSpPr>
          <p:spPr>
            <a:xfrm>
              <a:off x="7767912" y="3167811"/>
              <a:ext cx="639219" cy="6496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1" name="円/楕円 130"/>
          <p:cNvSpPr/>
          <p:nvPr/>
        </p:nvSpPr>
        <p:spPr>
          <a:xfrm>
            <a:off x="5897888" y="1483633"/>
            <a:ext cx="639219" cy="6496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円/楕円 131"/>
          <p:cNvSpPr/>
          <p:nvPr/>
        </p:nvSpPr>
        <p:spPr>
          <a:xfrm>
            <a:off x="7616542" y="1436550"/>
            <a:ext cx="639219" cy="6496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560656" y="5292072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or</a:t>
            </a:r>
            <a:endParaRPr lang="ja-JP" altLang="en-US" sz="2000" dirty="0"/>
          </a:p>
        </p:txBody>
      </p:sp>
      <p:sp>
        <p:nvSpPr>
          <p:cNvPr id="122" name="正方形/長方形 121"/>
          <p:cNvSpPr/>
          <p:nvPr/>
        </p:nvSpPr>
        <p:spPr>
          <a:xfrm>
            <a:off x="6476533" y="429309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/>
              <a:t>＋</a:t>
            </a:r>
            <a:endParaRPr lang="ja-JP" altLang="en-US" sz="2800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日本物理学会 </a:t>
            </a:r>
            <a:r>
              <a:rPr lang="en-US" altLang="zh-CN" smtClean="0"/>
              <a:t>2014</a:t>
            </a:r>
            <a:r>
              <a:rPr lang="zh-CN" altLang="en-US" smtClean="0"/>
              <a:t>年秋季大会</a:t>
            </a:r>
            <a:endParaRPr lang="ja-JP" altLang="en-US"/>
          </a:p>
        </p:txBody>
      </p:sp>
      <p:sp>
        <p:nvSpPr>
          <p:cNvPr id="16" name="日付プレースホルダー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平成二十六年九月十八日</a:t>
            </a:r>
            <a:endParaRPr lang="ja-JP" altLang="en-US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38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解析</a:t>
            </a:r>
            <a:r>
              <a:rPr lang="ja-JP" altLang="en-US" dirty="0" smtClean="0"/>
              <a:t>の方式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899428"/>
            <a:ext cx="392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Likelihood</a:t>
            </a:r>
            <a:r>
              <a:rPr lang="ja-JP" altLang="en-US" dirty="0" smtClean="0"/>
              <a:t>関数を次のように定義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17692" y="1856841"/>
                <a:ext cx="7153056" cy="1716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/>
                          <a:ea typeface="Cambria Math"/>
                        </a:rPr>
                        <m:t>ℒ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/>
                                  <a:ea typeface="Cambria Math"/>
                                </a:rPr>
                                <m:t>sig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/>
                                  <a:ea typeface="Cambria Math"/>
                                </a:rPr>
                                <m:t>RD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/>
                                  <a:ea typeface="Cambria Math"/>
                                </a:rPr>
                                <m:t>BG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2000" b="0" i="0" smtClean="0">
                                      <a:latin typeface="Cambria Math"/>
                                      <a:ea typeface="Cambria Math"/>
                                    </a:rPr>
                                    <m:t>obs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/>
                                  <a:ea typeface="Cambria Math"/>
                                </a:rPr>
                                <m:t>obs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ja-JP" sz="200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RD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kumimoji="1" lang="en-US" altLang="ja-JP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ja-JP" sz="20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en-US" altLang="ja-JP" sz="2000" b="0" i="0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RD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2000" b="0" i="0" smtClean="0">
                                      <a:latin typeface="Cambria Math"/>
                                      <a:ea typeface="Cambria Math"/>
                                    </a:rPr>
                                    <m:t>RD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altLang="ja-JP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sz="200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BG</m:t>
                                          </m:r>
                                        </m:sub>
                                      </m:sSub>
                                      <m:r>
                                        <a:rPr lang="en-US" altLang="ja-JP" sz="20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ja-JP" sz="2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ja-JP" sz="2000" b="0" i="0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BG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altLang="ja-JP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000" b="0" i="0" smtClean="0">
                                      <a:latin typeface="Cambria Math"/>
                                      <a:ea typeface="Cambria Math"/>
                                    </a:rPr>
                                    <m:t>BG</m:t>
                                  </m:r>
                                </m:sub>
                                <m:sup>
                                  <m:r>
                                    <a:rPr lang="en-US" altLang="ja-JP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sup>
                      </m:sSup>
                    </m:oMath>
                  </m:oMathPara>
                </a14:m>
                <a:endParaRPr lang="en-US" altLang="ja-JP" sz="200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nary>
                        <m:naryPr>
                          <m:chr m:val="∏"/>
                          <m:ctrlP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b="0" i="0" smtClean="0">
                                  <a:latin typeface="Cambria Math"/>
                                  <a:ea typeface="Cambria Math"/>
                                </a:rPr>
                                <m:t>obs</m:t>
                              </m:r>
                            </m:sub>
                          </m:sSub>
                        </m:sup>
                        <m:e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b="0" i="0" smtClean="0">
                                  <a:latin typeface="Cambria Math"/>
                                  <a:ea typeface="Cambria Math"/>
                                </a:rPr>
                                <m:t>sig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b="0" i="0" smtClean="0">
                                  <a:latin typeface="Cambria Math"/>
                                  <a:ea typeface="Cambria Math"/>
                                </a:rPr>
                                <m:t>RD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b="0" i="0" smtClean="0">
                                  <a:latin typeface="Cambria Math"/>
                                  <a:ea typeface="Cambria Math"/>
                                </a:rPr>
                                <m:t>BG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d>
                            <m:d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92" y="1856841"/>
                <a:ext cx="7153056" cy="17161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470407" y="5282624"/>
            <a:ext cx="7197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signal</a:t>
            </a:r>
            <a:r>
              <a:rPr lang="ja-JP" altLang="en-US" dirty="0" err="1"/>
              <a:t>、</a:t>
            </a:r>
            <a:r>
              <a:rPr lang="en-US" altLang="ja-JP" dirty="0"/>
              <a:t>RD</a:t>
            </a:r>
            <a:r>
              <a:rPr lang="ja-JP" altLang="en-US" dirty="0" err="1"/>
              <a:t>、</a:t>
            </a:r>
            <a:r>
              <a:rPr lang="en-US" altLang="ja-JP" dirty="0"/>
              <a:t>BG</a:t>
            </a:r>
            <a:r>
              <a:rPr lang="ja-JP" altLang="en-US" dirty="0" smtClean="0"/>
              <a:t>の個数の最適値を</a:t>
            </a:r>
            <a:r>
              <a:rPr lang="en-US" altLang="ja-JP" dirty="0" smtClean="0"/>
              <a:t>fit</a:t>
            </a:r>
            <a:r>
              <a:rPr lang="ja-JP" altLang="en-US" dirty="0" smtClean="0"/>
              <a:t>により決定する。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err="1"/>
              <a:t>ToyMC</a:t>
            </a:r>
            <a:r>
              <a:rPr lang="ja-JP" altLang="en-US" dirty="0"/>
              <a:t>を利用し、</a:t>
            </a:r>
            <a:r>
              <a:rPr lang="en-US" altLang="ja-JP" dirty="0"/>
              <a:t>Feldman-Cousins </a:t>
            </a:r>
            <a:r>
              <a:rPr lang="ja-JP" altLang="en-US" dirty="0"/>
              <a:t>の方法で制限範囲を設定</a:t>
            </a:r>
            <a:r>
              <a:rPr lang="ja-JP" altLang="en-US" dirty="0" smtClean="0"/>
              <a:t>する。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4406124" y="3476469"/>
                <a:ext cx="4486356" cy="124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>
                        <a:latin typeface="Cambria Math"/>
                        <a:ea typeface="Cambria Math"/>
                      </a:rPr>
                      <m:t>𝑵</m:t>
                    </m:r>
                    <m:r>
                      <a:rPr lang="en-US" altLang="ja-JP" b="1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ja-JP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𝒔𝒊𝒈</m:t>
                        </m:r>
                      </m:sub>
                    </m:sSub>
                    <m:r>
                      <a:rPr lang="en-US" altLang="ja-JP" b="1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ja-JP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𝑹𝑫</m:t>
                        </m:r>
                      </m:sub>
                    </m:sSub>
                    <m:r>
                      <a:rPr lang="en-US" altLang="ja-JP" b="1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ja-JP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𝑩𝑮</m:t>
                        </m:r>
                      </m:sub>
                    </m:sSub>
                  </m:oMath>
                </a14:m>
                <a:r>
                  <a:rPr lang="en-US" altLang="ja-JP" b="1" dirty="0"/>
                  <a:t> </a:t>
                </a:r>
                <a:endParaRPr lang="en-US" altLang="ja-JP" b="1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𝒐𝒃𝒔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: </a:t>
                </a:r>
                <a:r>
                  <a:rPr kumimoji="1" lang="ja-JP" altLang="en-US" dirty="0" smtClean="0"/>
                  <a:t>解析範囲に見つかったイベント数</a:t>
                </a:r>
                <a:endParaRPr kumimoji="1" lang="en-US" altLang="ja-JP" dirty="0" smtClean="0"/>
              </a:p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</a:rPr>
                      <m:t>𝑺</m:t>
                    </m:r>
                    <m:r>
                      <a:rPr lang="en-US" altLang="ja-JP" b="1" i="1" smtClean="0">
                        <a:latin typeface="Cambria Math"/>
                      </a:rPr>
                      <m:t>, </m:t>
                    </m:r>
                    <m:r>
                      <a:rPr lang="en-US" altLang="ja-JP" b="1" i="1" smtClean="0">
                        <a:latin typeface="Cambria Math"/>
                      </a:rPr>
                      <m:t>𝑹</m:t>
                    </m:r>
                    <m:r>
                      <a:rPr lang="en-US" altLang="ja-JP" b="1" i="1" smtClean="0">
                        <a:latin typeface="Cambria Math"/>
                      </a:rPr>
                      <m:t>, </m:t>
                    </m:r>
                    <m:r>
                      <a:rPr lang="en-US" altLang="ja-JP" b="1" i="1" smtClean="0">
                        <a:latin typeface="Cambria Math"/>
                      </a:rPr>
                      <m:t>𝑩</m:t>
                    </m:r>
                  </m:oMath>
                </a14:m>
                <a:r>
                  <a:rPr lang="en-US" altLang="ja-JP" dirty="0" smtClean="0"/>
                  <a:t>: Probability Density Function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b="1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kumimoji="1" lang="en-US" altLang="ja-JP" b="1" dirty="0" smtClean="0"/>
                  <a:t> :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𝜸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𝒆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𝒆</m:t>
                        </m:r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𝜸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𝒆</m:t>
                        </m:r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𝜸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𝝓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𝒆</m:t>
                        </m:r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𝜸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124" y="3476469"/>
                <a:ext cx="4486356" cy="1248675"/>
              </a:xfrm>
              <a:prstGeom prst="rect">
                <a:avLst/>
              </a:prstGeom>
              <a:blipFill rotWithShape="1">
                <a:blip r:embed="rId4"/>
                <a:stretch>
                  <a:fillRect b="-53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6952456" y="550421"/>
            <a:ext cx="2156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</a:t>
            </a:r>
            <a:r>
              <a:rPr lang="en-US" altLang="ja-JP" baseline="-25000" dirty="0" smtClean="0"/>
              <a:t>RD</a:t>
            </a:r>
            <a:r>
              <a:rPr lang="en-US" altLang="ja-JP" dirty="0" smtClean="0"/>
              <a:t>, N</a:t>
            </a:r>
            <a:r>
              <a:rPr lang="en-US" altLang="ja-JP" baseline="-25000" dirty="0" smtClean="0"/>
              <a:t>BG</a:t>
            </a:r>
            <a:r>
              <a:rPr lang="en-US" altLang="ja-JP" dirty="0" smtClean="0"/>
              <a:t> </a:t>
            </a:r>
            <a:r>
              <a:rPr lang="ja-JP" altLang="en-US" dirty="0" smtClean="0"/>
              <a:t>を</a:t>
            </a:r>
            <a:endParaRPr lang="en-US" altLang="ja-JP" dirty="0" smtClean="0"/>
          </a:p>
          <a:p>
            <a:r>
              <a:rPr lang="en-US" altLang="ja-JP" dirty="0" smtClean="0"/>
              <a:t>side band</a:t>
            </a:r>
            <a:r>
              <a:rPr lang="ja-JP" altLang="en-US" dirty="0"/>
              <a:t>からの</a:t>
            </a:r>
            <a:endParaRPr lang="en-US" altLang="ja-JP" dirty="0" smtClean="0"/>
          </a:p>
          <a:p>
            <a:r>
              <a:rPr lang="ja-JP" altLang="en-US" dirty="0" smtClean="0"/>
              <a:t>予測の付近に束縛</a:t>
            </a:r>
            <a:endParaRPr kumimoji="1" lang="en-US" altLang="ja-JP" dirty="0" smtClean="0"/>
          </a:p>
        </p:txBody>
      </p:sp>
      <p:sp>
        <p:nvSpPr>
          <p:cNvPr id="12" name="正方形/長方形 11"/>
          <p:cNvSpPr/>
          <p:nvPr/>
        </p:nvSpPr>
        <p:spPr>
          <a:xfrm>
            <a:off x="4910180" y="550421"/>
            <a:ext cx="13372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Extended</a:t>
            </a:r>
          </a:p>
          <a:p>
            <a:r>
              <a:rPr lang="en-US" altLang="ja-JP" dirty="0" smtClean="0"/>
              <a:t>maximum</a:t>
            </a:r>
          </a:p>
          <a:p>
            <a:r>
              <a:rPr lang="en-US" altLang="ja-JP" dirty="0" smtClean="0"/>
              <a:t>likelihood</a:t>
            </a:r>
            <a:endParaRPr lang="en-US" altLang="ja-JP" dirty="0"/>
          </a:p>
        </p:txBody>
      </p:sp>
      <p:cxnSp>
        <p:nvCxnSpPr>
          <p:cNvPr id="14" name="直線矢印コネクタ 13"/>
          <p:cNvCxnSpPr>
            <a:stCxn id="12" idx="1"/>
          </p:cNvCxnSpPr>
          <p:nvPr/>
        </p:nvCxnSpPr>
        <p:spPr>
          <a:xfrm flipH="1">
            <a:off x="3758052" y="1012086"/>
            <a:ext cx="1152128" cy="832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1" idx="1"/>
          </p:cNvCxnSpPr>
          <p:nvPr/>
        </p:nvCxnSpPr>
        <p:spPr>
          <a:xfrm flipH="1">
            <a:off x="5414236" y="1012086"/>
            <a:ext cx="1538220" cy="832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11" idx="1"/>
          </p:cNvCxnSpPr>
          <p:nvPr/>
        </p:nvCxnSpPr>
        <p:spPr>
          <a:xfrm flipH="1">
            <a:off x="6422348" y="1012086"/>
            <a:ext cx="530108" cy="832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日本物理学会 </a:t>
            </a:r>
            <a:r>
              <a:rPr lang="en-US" altLang="zh-CN" smtClean="0"/>
              <a:t>2014</a:t>
            </a:r>
            <a:r>
              <a:rPr lang="zh-CN" altLang="en-US" smtClean="0"/>
              <a:t>年秋季大会</a:t>
            </a:r>
            <a:endParaRPr lang="ja-JP" altLang="en-US"/>
          </a:p>
        </p:txBody>
      </p:sp>
      <p:sp>
        <p:nvSpPr>
          <p:cNvPr id="13" name="日付プレースホルダー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平成二十六年九月十八日</a:t>
            </a:r>
            <a:endParaRPr lang="ja-JP" altLang="en-US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64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mtClean="0"/>
              <a:t>使用するデータ</a:t>
            </a:r>
            <a:endParaRPr lang="ja-JP" altLang="en-US" dirty="0"/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317239"/>
              </p:ext>
            </p:extLst>
          </p:nvPr>
        </p:nvGraphicFramePr>
        <p:xfrm>
          <a:off x="391078" y="1700808"/>
          <a:ext cx="4312095" cy="36068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7365"/>
                <a:gridCol w="1437365"/>
                <a:gridCol w="1437365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chemeClr val="bg1"/>
                          </a:solidFill>
                        </a:rPr>
                        <a:t>年度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μ</a:t>
                      </a:r>
                      <a:r>
                        <a:rPr kumimoji="1" lang="ja-JP" altLang="en-US" dirty="0" smtClean="0">
                          <a:solidFill>
                            <a:schemeClr val="bg1"/>
                          </a:solidFill>
                        </a:rPr>
                        <a:t>粒子数</a:t>
                      </a:r>
                      <a:endParaRPr kumimoji="1" lang="en-US" altLang="ja-JP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(×10</a:t>
                      </a:r>
                      <a:r>
                        <a:rPr kumimoji="1" lang="en-US" altLang="ja-JP" baseline="300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chemeClr val="bg1"/>
                          </a:solidFill>
                        </a:rPr>
                        <a:t>規格化定数</a:t>
                      </a:r>
                      <a:endParaRPr kumimoji="1" lang="en-US" altLang="ja-JP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(×10</a:t>
                      </a:r>
                      <a:r>
                        <a:rPr kumimoji="1" lang="en-US" altLang="ja-JP" baseline="300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2009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0.65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2.52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1.85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4.05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09-11 </a:t>
                      </a:r>
                      <a:r>
                        <a:rPr kumimoji="1" lang="ja-JP" altLang="en-US" dirty="0" smtClean="0"/>
                        <a:t>計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7.77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5.17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3.51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12-13 </a:t>
                      </a:r>
                      <a:r>
                        <a:rPr kumimoji="1" lang="ja-JP" altLang="en-US" dirty="0" smtClean="0"/>
                        <a:t>計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3.8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8.68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総計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7.4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16.45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467544" y="83671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MEG</a:t>
            </a:r>
            <a:r>
              <a:rPr kumimoji="1" lang="ja-JP" altLang="en-US" dirty="0" smtClean="0"/>
              <a:t>の物理</a:t>
            </a:r>
            <a:r>
              <a:rPr kumimoji="1" lang="en-US" altLang="ja-JP" dirty="0" smtClean="0"/>
              <a:t>run</a:t>
            </a:r>
            <a:r>
              <a:rPr kumimoji="1" lang="ja-JP" altLang="en-US" dirty="0" smtClean="0"/>
              <a:t>開始から、</a:t>
            </a:r>
            <a:r>
              <a:rPr kumimoji="1" lang="en-US" altLang="ja-JP" dirty="0" smtClean="0"/>
              <a:t>2013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月の</a:t>
            </a:r>
            <a:r>
              <a:rPr kumimoji="1" lang="en-US" altLang="ja-JP" dirty="0" smtClean="0"/>
              <a:t>DAQ</a:t>
            </a:r>
            <a:r>
              <a:rPr kumimoji="1" lang="ja-JP" altLang="en-US" dirty="0" smtClean="0"/>
              <a:t>終了までの全データを使用する。</a:t>
            </a:r>
            <a:endParaRPr kumimoji="1" lang="en-US" altLang="ja-JP" dirty="0" smtClean="0"/>
          </a:p>
          <a:p>
            <a:r>
              <a:rPr lang="en-US" altLang="ja-JP" dirty="0" smtClean="0"/>
              <a:t>(</a:t>
            </a:r>
            <a:r>
              <a:rPr lang="ja-JP" altLang="en-US" dirty="0" smtClean="0"/>
              <a:t>公表済みデータも解析法</a:t>
            </a:r>
            <a:r>
              <a:rPr lang="ja-JP" altLang="en-US" dirty="0"/>
              <a:t>が</a:t>
            </a:r>
            <a:r>
              <a:rPr lang="ja-JP" altLang="en-US" dirty="0" smtClean="0"/>
              <a:t>新しくなる。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graphicFrame>
        <p:nvGraphicFramePr>
          <p:cNvPr id="19" name="グラフ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463917"/>
              </p:ext>
            </p:extLst>
          </p:nvPr>
        </p:nvGraphicFramePr>
        <p:xfrm>
          <a:off x="5025406" y="1412775"/>
          <a:ext cx="3723058" cy="36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5508104" y="515719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前回、</a:t>
            </a:r>
            <a:r>
              <a:rPr lang="en-US" altLang="ja-JP" dirty="0" smtClean="0"/>
              <a:t>2013</a:t>
            </a:r>
            <a:r>
              <a:rPr lang="ja-JP" altLang="en-US" dirty="0" smtClean="0"/>
              <a:t>年公表の</a:t>
            </a:r>
            <a:endParaRPr lang="en-US" altLang="ja-JP" dirty="0" smtClean="0"/>
          </a:p>
          <a:p>
            <a:r>
              <a:rPr lang="ja-JP" altLang="en-US" dirty="0" smtClean="0"/>
              <a:t>感度</a:t>
            </a:r>
            <a:r>
              <a:rPr lang="en-US" altLang="ja-JP" dirty="0" smtClean="0"/>
              <a:t> 7.7×10</a:t>
            </a:r>
            <a:r>
              <a:rPr lang="en-US" altLang="ja-JP" baseline="30000" dirty="0" smtClean="0"/>
              <a:t>-13 </a:t>
            </a:r>
            <a:r>
              <a:rPr lang="ja-JP" altLang="en-US" dirty="0" err="1" smtClean="0"/>
              <a:t>での</a:t>
            </a:r>
            <a:r>
              <a:rPr lang="ja-JP" altLang="en-US" dirty="0" smtClean="0"/>
              <a:t>探索に使用したデータ量の</a:t>
            </a:r>
            <a:r>
              <a:rPr lang="en-US" altLang="ja-JP" dirty="0" smtClean="0">
                <a:solidFill>
                  <a:srgbClr val="FF0000"/>
                </a:solidFill>
              </a:rPr>
              <a:t>2.1</a:t>
            </a:r>
            <a:r>
              <a:rPr lang="ja-JP" altLang="en-US" dirty="0" smtClean="0">
                <a:solidFill>
                  <a:srgbClr val="FF0000"/>
                </a:solidFill>
              </a:rPr>
              <a:t>倍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339752" y="5781782"/>
            <a:ext cx="2857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逆数が</a:t>
            </a:r>
            <a:endParaRPr lang="en-US" altLang="ja-JP" dirty="0" smtClean="0"/>
          </a:p>
          <a:p>
            <a:r>
              <a:rPr lang="en-US" altLang="ja-JP" dirty="0" smtClean="0"/>
              <a:t>Single Event Sensitivity</a:t>
            </a:r>
            <a:endParaRPr lang="en-US" altLang="ja-JP" dirty="0"/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3439655" y="5349734"/>
            <a:ext cx="393129" cy="5995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 rot="19186522">
            <a:off x="1306457" y="3275810"/>
            <a:ext cx="2666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7030A0"/>
                </a:solidFill>
              </a:rPr>
              <a:t>preliminary</a:t>
            </a:r>
            <a:endParaRPr kumimoji="1" lang="ja-JP" altLang="en-US" sz="3200" dirty="0">
              <a:solidFill>
                <a:srgbClr val="7030A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日本物理学会 </a:t>
            </a:r>
            <a:r>
              <a:rPr lang="en-US" altLang="zh-CN" smtClean="0"/>
              <a:t>2014</a:t>
            </a:r>
            <a:r>
              <a:rPr lang="zh-CN" altLang="en-US" smtClean="0"/>
              <a:t>年秋季大会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平成二十六年九月十八日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41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前回からの発展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539552" y="908720"/>
            <a:ext cx="3744416" cy="2448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860032" y="908720"/>
            <a:ext cx="3816424" cy="24482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76056" y="101208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AIF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48064" y="170080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γ</a:t>
            </a:r>
            <a:r>
              <a:rPr kumimoji="1" lang="ja-JP" altLang="en-US" dirty="0" smtClean="0"/>
              <a:t>線</a:t>
            </a:r>
            <a:r>
              <a:rPr kumimoji="1" lang="en-US" altLang="ja-JP" dirty="0" smtClean="0"/>
              <a:t>BG</a:t>
            </a:r>
            <a:r>
              <a:rPr kumimoji="1" lang="ja-JP" altLang="en-US" dirty="0" smtClean="0"/>
              <a:t>の一種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「陽電子の飛行中対消滅」</a:t>
            </a:r>
            <a:endParaRPr kumimoji="1" lang="en-US" altLang="ja-JP" dirty="0" smtClean="0"/>
          </a:p>
          <a:p>
            <a:r>
              <a:rPr kumimoji="1" lang="ja-JP" altLang="en-US" dirty="0" err="1" smtClean="0"/>
              <a:t>を検</a:t>
            </a:r>
            <a:r>
              <a:rPr kumimoji="1" lang="ja-JP" altLang="en-US" dirty="0" smtClean="0"/>
              <a:t>出して除去する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39552" y="3861048"/>
            <a:ext cx="3816424" cy="24482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576" y="396441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新測定磁場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3568" y="473791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以前は</a:t>
            </a:r>
            <a:r>
              <a:rPr kumimoji="1" lang="en-US" altLang="ja-JP" dirty="0" smtClean="0"/>
              <a:t>2006</a:t>
            </a:r>
            <a:r>
              <a:rPr kumimoji="1" lang="ja-JP" altLang="en-US" dirty="0" smtClean="0"/>
              <a:t>年に測定したデータを基にした磁場マップを使用していた</a:t>
            </a:r>
            <a:r>
              <a:rPr lang="ja-JP" altLang="en-US" dirty="0"/>
              <a:t>　</a:t>
            </a:r>
            <a:r>
              <a:rPr lang="ja-JP" altLang="en-US" dirty="0" smtClean="0"/>
              <a:t>精度</a:t>
            </a:r>
            <a:r>
              <a:rPr lang="ja-JP" altLang="en-US" dirty="0"/>
              <a:t>の</a:t>
            </a:r>
            <a:r>
              <a:rPr lang="ja-JP" altLang="en-US" dirty="0" smtClean="0"/>
              <a:t>高い磁場測定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5576" y="104344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統計量の増加</a:t>
            </a:r>
            <a:endParaRPr kumimoji="1" lang="ja-JP" altLang="en-US" sz="2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4860032" y="3861048"/>
            <a:ext cx="3816424" cy="24482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76056" y="396441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ビーム強度依存性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04048" y="472514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時期によりビーム強度が異なるため、予測されるバックグラウンドの変化を考慮に入れる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7584" y="20515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前回使用したデータの</a:t>
            </a:r>
            <a:r>
              <a:rPr lang="en-US" altLang="ja-JP" dirty="0" smtClean="0"/>
              <a:t>2.1</a:t>
            </a:r>
            <a:r>
              <a:rPr lang="ja-JP" altLang="en-US" dirty="0" smtClean="0"/>
              <a:t>倍</a:t>
            </a:r>
            <a:endParaRPr kumimoji="1" lang="ja-JP" altLang="en-US" dirty="0"/>
          </a:p>
        </p:txBody>
      </p:sp>
      <p:sp>
        <p:nvSpPr>
          <p:cNvPr id="18" name="フッター プレースホルダー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日本物理学会 </a:t>
            </a:r>
            <a:r>
              <a:rPr lang="en-US" altLang="zh-CN" smtClean="0"/>
              <a:t>2014</a:t>
            </a:r>
            <a:r>
              <a:rPr lang="zh-CN" altLang="en-US" smtClean="0"/>
              <a:t>年秋季大会</a:t>
            </a:r>
            <a:endParaRPr lang="ja-JP" altLang="en-US"/>
          </a:p>
        </p:txBody>
      </p:sp>
      <p:sp>
        <p:nvSpPr>
          <p:cNvPr id="19" name="日付プレースホルダー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平成二十六年九月十八日</a:t>
            </a:r>
            <a:endParaRPr lang="ja-JP" altLang="en-US"/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89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Annihilation In Flight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980728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飛行中の陽電子が途中の物質</a:t>
            </a:r>
            <a:endParaRPr kumimoji="1" lang="en-US" altLang="ja-JP" dirty="0" smtClean="0"/>
          </a:p>
          <a:p>
            <a:r>
              <a:rPr kumimoji="1" lang="ja-JP" altLang="en-US" dirty="0" smtClean="0"/>
              <a:t>と対消滅して</a:t>
            </a:r>
            <a:r>
              <a:rPr lang="en-US" altLang="ja-JP" dirty="0"/>
              <a:t>γ</a:t>
            </a:r>
            <a:r>
              <a:rPr kumimoji="1" lang="ja-JP" altLang="en-US" dirty="0" smtClean="0"/>
              <a:t>を放出する</a:t>
            </a:r>
            <a:endParaRPr kumimoji="1" lang="en-US" altLang="ja-JP" dirty="0" smtClean="0"/>
          </a:p>
          <a:p>
            <a:r>
              <a:rPr lang="en-US" altLang="ja-JP" dirty="0" smtClean="0"/>
              <a:t>Accidental BG </a:t>
            </a:r>
            <a:r>
              <a:rPr lang="ja-JP" altLang="en-US" dirty="0" smtClean="0"/>
              <a:t>の原因の一つ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取り除き得る</a:t>
            </a:r>
            <a:r>
              <a:rPr lang="en-US" altLang="ja-JP" dirty="0" smtClean="0"/>
              <a:t>BG</a:t>
            </a:r>
            <a:r>
              <a:rPr lang="ja-JP" altLang="en-US" dirty="0" smtClean="0"/>
              <a:t>の比率は</a:t>
            </a:r>
            <a:endParaRPr lang="en-US" altLang="ja-JP" dirty="0"/>
          </a:p>
          <a:p>
            <a:r>
              <a:rPr lang="ja-JP" altLang="en-US" dirty="0" smtClean="0"/>
              <a:t>解析範囲において約</a:t>
            </a:r>
            <a:r>
              <a:rPr lang="en-US" altLang="ja-JP" dirty="0" smtClean="0"/>
              <a:t>1/3</a:t>
            </a:r>
          </a:p>
          <a:p>
            <a:r>
              <a:rPr lang="ja-JP" altLang="en-US" dirty="0"/>
              <a:t>信号</a:t>
            </a:r>
            <a:r>
              <a:rPr lang="ja-JP" altLang="en-US" dirty="0" smtClean="0"/>
              <a:t>に近い</a:t>
            </a:r>
            <a:r>
              <a:rPr lang="ja-JP" altLang="en-US" dirty="0"/>
              <a:t>エネルギー</a:t>
            </a:r>
            <a:r>
              <a:rPr lang="ja-JP" altLang="en-US" dirty="0" smtClean="0"/>
              <a:t>領域では</a:t>
            </a:r>
            <a:endParaRPr lang="en-US" altLang="ja-JP" dirty="0" smtClean="0"/>
          </a:p>
          <a:p>
            <a:r>
              <a:rPr lang="ja-JP" altLang="en-US" dirty="0" smtClean="0"/>
              <a:t>特に割合が</a:t>
            </a:r>
            <a:r>
              <a:rPr lang="ja-JP" altLang="en-US" dirty="0"/>
              <a:t>高い</a:t>
            </a:r>
            <a:endParaRPr lang="en-US" altLang="ja-JP" dirty="0"/>
          </a:p>
        </p:txBody>
      </p:sp>
      <p:pic>
        <p:nvPicPr>
          <p:cNvPr id="1027" name="Picture 3" descr="C:\Users\kaneko\Desktop\BGOrigin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6901" b="-1"/>
          <a:stretch/>
        </p:blipFill>
        <p:spPr bwMode="auto">
          <a:xfrm>
            <a:off x="35496" y="4005064"/>
            <a:ext cx="6057437" cy="22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 rot="10800000" flipV="1">
            <a:off x="395536" y="4365104"/>
            <a:ext cx="1512168" cy="146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C:\Users\kaneko\Desktop\２０１４秋\AIF_schemati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0" t="-5928" r="-4250" b="-5928"/>
          <a:stretch/>
        </p:blipFill>
        <p:spPr bwMode="auto">
          <a:xfrm>
            <a:off x="4315051" y="188640"/>
            <a:ext cx="4793453" cy="366336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9" name="グループ化 8"/>
          <p:cNvGrpSpPr/>
          <p:nvPr/>
        </p:nvGrpSpPr>
        <p:grpSpPr>
          <a:xfrm>
            <a:off x="5580112" y="3669044"/>
            <a:ext cx="3456384" cy="2886056"/>
            <a:chOff x="5580112" y="3669044"/>
            <a:chExt cx="3456384" cy="288605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3669044"/>
              <a:ext cx="3456384" cy="2886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8100392" y="3861048"/>
              <a:ext cx="79208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B050"/>
                  </a:solidFill>
                </a:rPr>
                <a:t>AIF</a:t>
              </a:r>
            </a:p>
            <a:p>
              <a:r>
                <a:rPr lang="en-US" altLang="ja-JP" dirty="0" smtClean="0">
                  <a:solidFill>
                    <a:srgbClr val="FF0000"/>
                  </a:solidFill>
                </a:rPr>
                <a:t>RMD</a:t>
              </a:r>
              <a:endParaRPr lang="en-US" altLang="ja-JP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7308304" y="133009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標的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04048" y="2782669"/>
            <a:ext cx="15841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液体キセノン</a:t>
            </a:r>
            <a:endParaRPr lang="en-US" altLang="ja-JP" dirty="0" smtClean="0"/>
          </a:p>
          <a:p>
            <a:pPr algn="ctr"/>
            <a:r>
              <a:rPr kumimoji="1" lang="en-US" altLang="ja-JP" dirty="0"/>
              <a:t>γ</a:t>
            </a:r>
            <a:r>
              <a:rPr kumimoji="1" lang="ja-JP" altLang="en-US" dirty="0" smtClean="0"/>
              <a:t>線検出器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668344" y="2780928"/>
            <a:ext cx="13681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ドリフトチェンバー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飛跡検出器</a:t>
            </a:r>
            <a:endParaRPr lang="en-US" altLang="ja-JP" dirty="0" smtClean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日本物理学会 </a:t>
            </a:r>
            <a:r>
              <a:rPr lang="en-US" altLang="zh-CN" smtClean="0"/>
              <a:t>2014</a:t>
            </a:r>
            <a:r>
              <a:rPr lang="zh-CN" altLang="en-US" smtClean="0"/>
              <a:t>年秋季大会</a:t>
            </a:r>
            <a:endParaRPr lang="ja-JP" altLang="en-US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平成二十六年九月十八日</a:t>
            </a:r>
            <a:endParaRPr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83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23528" y="759546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陽電子の飛跡が途中で消えているイベントが対消滅の候補。</a:t>
            </a:r>
            <a:endParaRPr kumimoji="1" lang="en-US" altLang="ja-JP" dirty="0"/>
          </a:p>
          <a:p>
            <a:r>
              <a:rPr lang="ja-JP" altLang="en-US" dirty="0"/>
              <a:t>直前</a:t>
            </a:r>
            <a:r>
              <a:rPr lang="ja-JP" altLang="en-US" dirty="0" smtClean="0"/>
              <a:t>の陽電子の運動量から予想される角度、時間に対応する</a:t>
            </a:r>
            <a:r>
              <a:rPr lang="en-US" altLang="ja-JP" dirty="0" smtClean="0"/>
              <a:t>γ</a:t>
            </a:r>
            <a:r>
              <a:rPr lang="ja-JP" altLang="en-US" dirty="0" smtClean="0"/>
              <a:t>線を探す。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/>
              <a:t>対応</a:t>
            </a:r>
            <a:r>
              <a:rPr lang="ja-JP" altLang="en-US" dirty="0" smtClean="0"/>
              <a:t>するガンマ線と陽電子のペアが</a:t>
            </a:r>
            <a:endParaRPr lang="en-US" altLang="ja-JP" dirty="0" smtClean="0"/>
          </a:p>
          <a:p>
            <a:r>
              <a:rPr lang="ja-JP" altLang="en-US" dirty="0" smtClean="0"/>
              <a:t>見つかったら予想</a:t>
            </a:r>
            <a:r>
              <a:rPr lang="ja-JP" altLang="en-US" dirty="0"/>
              <a:t>と</a:t>
            </a:r>
            <a:r>
              <a:rPr lang="ja-JP" altLang="en-US" dirty="0" smtClean="0"/>
              <a:t>の角度差</a:t>
            </a:r>
            <a:r>
              <a:rPr lang="ja-JP" altLang="en-US" dirty="0"/>
              <a:t>・</a:t>
            </a:r>
            <a:r>
              <a:rPr lang="ja-JP" altLang="en-US" dirty="0" smtClean="0"/>
              <a:t>時間差、</a:t>
            </a:r>
            <a:r>
              <a:rPr lang="en-US" altLang="ja-JP" dirty="0" err="1" smtClean="0"/>
              <a:t>Δθ</a:t>
            </a:r>
            <a:r>
              <a:rPr lang="en-US" altLang="ja-JP" baseline="-25000" dirty="0" err="1" smtClean="0"/>
              <a:t>AIF</a:t>
            </a:r>
            <a:r>
              <a:rPr lang="ja-JP" altLang="en-US" dirty="0" err="1"/>
              <a:t>、</a:t>
            </a:r>
            <a:r>
              <a:rPr lang="en-US" altLang="ja-JP" dirty="0"/>
              <a:t> </a:t>
            </a:r>
            <a:r>
              <a:rPr lang="en-US" altLang="ja-JP" dirty="0" err="1"/>
              <a:t>Δφ</a:t>
            </a:r>
            <a:r>
              <a:rPr lang="en-US" altLang="ja-JP" baseline="-25000" dirty="0" err="1"/>
              <a:t>AIF</a:t>
            </a:r>
            <a:r>
              <a:rPr lang="en-US" altLang="ja-JP" dirty="0"/>
              <a:t> </a:t>
            </a:r>
            <a:r>
              <a:rPr lang="ja-JP" altLang="en-US" dirty="0" err="1"/>
              <a:t>、</a:t>
            </a:r>
            <a:r>
              <a:rPr lang="en-US" altLang="ja-JP" dirty="0" err="1" smtClean="0"/>
              <a:t>Δt</a:t>
            </a:r>
            <a:r>
              <a:rPr lang="en-US" altLang="ja-JP" baseline="-25000" dirty="0" err="1" smtClean="0"/>
              <a:t>AIF</a:t>
            </a:r>
            <a:r>
              <a:rPr lang="ja-JP" altLang="en-US" dirty="0" smtClean="0"/>
              <a:t>を</a:t>
            </a:r>
            <a:r>
              <a:rPr lang="ja-JP" altLang="en-US" dirty="0"/>
              <a:t>記録する</a:t>
            </a:r>
            <a:r>
              <a:rPr lang="ja-JP" altLang="en-US" dirty="0" smtClean="0"/>
              <a:t>。</a:t>
            </a:r>
            <a:endParaRPr lang="ja-JP" altLang="en-US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1002430" y="3795278"/>
            <a:ext cx="3929610" cy="2362652"/>
            <a:chOff x="4890862" y="850074"/>
            <a:chExt cx="3929610" cy="2362652"/>
          </a:xfrm>
        </p:grpSpPr>
        <p:pic>
          <p:nvPicPr>
            <p:cNvPr id="10" name="Picture 5"/>
            <p:cNvPicPr>
              <a:picLocks noChangeAspect="1"/>
            </p:cNvPicPr>
            <p:nvPr/>
          </p:nvPicPr>
          <p:blipFill rotWithShape="1">
            <a:blip r:embed="rId3"/>
            <a:srcRect b="50000"/>
            <a:stretch/>
          </p:blipFill>
          <p:spPr>
            <a:xfrm>
              <a:off x="4890862" y="850074"/>
              <a:ext cx="3929610" cy="2362652"/>
            </a:xfrm>
            <a:prstGeom prst="rect">
              <a:avLst/>
            </a:prstGeom>
          </p:spPr>
        </p:pic>
        <p:sp>
          <p:nvSpPr>
            <p:cNvPr id="11" name="TextBox 8"/>
            <p:cNvSpPr txBox="1"/>
            <p:nvPr/>
          </p:nvSpPr>
          <p:spPr>
            <a:xfrm>
              <a:off x="6926240" y="2329207"/>
              <a:ext cx="587635" cy="327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track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5"/>
            <p:cNvSpPr txBox="1"/>
            <p:nvPr/>
          </p:nvSpPr>
          <p:spPr>
            <a:xfrm>
              <a:off x="6267297" y="1763309"/>
              <a:ext cx="1809071" cy="32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BC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AIF candidate</a:t>
              </a:r>
              <a:endParaRPr lang="en-US" b="1" dirty="0">
                <a:solidFill>
                  <a:srgbClr val="FFB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8"/>
            <p:cNvSpPr txBox="1"/>
            <p:nvPr/>
          </p:nvSpPr>
          <p:spPr>
            <a:xfrm>
              <a:off x="5747720" y="980228"/>
              <a:ext cx="781935" cy="327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F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photon</a:t>
              </a:r>
              <a:endParaRPr lang="en-US" b="1" dirty="0">
                <a:solidFill>
                  <a:srgbClr val="FF00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0" name="直線矢印コネクタ 19"/>
          <p:cNvCxnSpPr>
            <a:stCxn id="18" idx="2"/>
          </p:cNvCxnSpPr>
          <p:nvPr/>
        </p:nvCxnSpPr>
        <p:spPr>
          <a:xfrm flipH="1">
            <a:off x="4319972" y="3605153"/>
            <a:ext cx="256976" cy="1160979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アーチ 18"/>
          <p:cNvSpPr/>
          <p:nvPr/>
        </p:nvSpPr>
        <p:spPr>
          <a:xfrm>
            <a:off x="107504" y="2204864"/>
            <a:ext cx="4536504" cy="4536504"/>
          </a:xfrm>
          <a:prstGeom prst="blockArc">
            <a:avLst>
              <a:gd name="adj1" fmla="val 7189641"/>
              <a:gd name="adj2" fmla="val 14605660"/>
              <a:gd name="adj3" fmla="val 21470"/>
            </a:avLst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rtlCol="0" anchor="ctr"/>
          <a:lstStyle/>
          <a:p>
            <a:pPr lvl="0" algn="ctr"/>
            <a:endParaRPr lang="en-US" altLang="ja-JP" dirty="0">
              <a:solidFill>
                <a:prstClr val="black"/>
              </a:solidFill>
            </a:endParaRPr>
          </a:p>
          <a:p>
            <a:pPr lvl="0" algn="ctr"/>
            <a:endParaRPr lang="en-US" altLang="ja-JP" dirty="0">
              <a:solidFill>
                <a:prstClr val="black"/>
              </a:solidFill>
            </a:endParaRPr>
          </a:p>
          <a:p>
            <a:pPr lvl="0" algn="ctr"/>
            <a:r>
              <a:rPr lang="ja-JP" altLang="en-US" dirty="0">
                <a:solidFill>
                  <a:prstClr val="black"/>
                </a:solidFill>
              </a:rPr>
              <a:t>ガンマ線検出器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AIF</a:t>
            </a:r>
            <a:r>
              <a:rPr kumimoji="1" lang="ja-JP" altLang="en-US" dirty="0" err="1" smtClean="0"/>
              <a:t>の検</a:t>
            </a:r>
            <a:r>
              <a:rPr kumimoji="1" lang="ja-JP" altLang="en-US" dirty="0" smtClean="0"/>
              <a:t>出法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5034878" y="2420888"/>
            <a:ext cx="3929610" cy="2437722"/>
            <a:chOff x="726181" y="4034672"/>
            <a:chExt cx="3929610" cy="2437722"/>
          </a:xfrm>
        </p:grpSpPr>
        <p:pic>
          <p:nvPicPr>
            <p:cNvPr id="24" name="Picture 5"/>
            <p:cNvPicPr>
              <a:picLocks noChangeAspect="1"/>
            </p:cNvPicPr>
            <p:nvPr/>
          </p:nvPicPr>
          <p:blipFill rotWithShape="1">
            <a:blip r:embed="rId3"/>
            <a:srcRect t="48411"/>
            <a:stretch/>
          </p:blipFill>
          <p:spPr>
            <a:xfrm>
              <a:off x="726181" y="4034672"/>
              <a:ext cx="3929610" cy="2437722"/>
            </a:xfrm>
            <a:prstGeom prst="rect">
              <a:avLst/>
            </a:prstGeom>
          </p:spPr>
        </p:pic>
        <p:sp>
          <p:nvSpPr>
            <p:cNvPr id="26" name="TextBox 9"/>
            <p:cNvSpPr txBox="1"/>
            <p:nvPr/>
          </p:nvSpPr>
          <p:spPr>
            <a:xfrm>
              <a:off x="3225280" y="5245194"/>
              <a:ext cx="587635" cy="327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track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Box 16"/>
            <p:cNvSpPr txBox="1"/>
            <p:nvPr/>
          </p:nvSpPr>
          <p:spPr>
            <a:xfrm>
              <a:off x="1566117" y="5012734"/>
              <a:ext cx="1514537" cy="32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BC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AIF candidate</a:t>
              </a:r>
              <a:endParaRPr lang="en-US" b="1" dirty="0">
                <a:solidFill>
                  <a:srgbClr val="FFB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Box 20"/>
            <p:cNvSpPr txBox="1"/>
            <p:nvPr/>
          </p:nvSpPr>
          <p:spPr>
            <a:xfrm>
              <a:off x="1976372" y="5825943"/>
              <a:ext cx="781935" cy="327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F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photon</a:t>
              </a:r>
              <a:endParaRPr lang="en-US" b="1" dirty="0">
                <a:solidFill>
                  <a:srgbClr val="FF00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台形 22"/>
          <p:cNvSpPr/>
          <p:nvPr/>
        </p:nvSpPr>
        <p:spPr>
          <a:xfrm>
            <a:off x="5970982" y="4766132"/>
            <a:ext cx="2568696" cy="973362"/>
          </a:xfrm>
          <a:prstGeom prst="trapezoid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dirty="0" smtClean="0">
                <a:solidFill>
                  <a:prstClr val="black"/>
                </a:solidFill>
              </a:rPr>
              <a:t>ガンマ</a:t>
            </a:r>
            <a:r>
              <a:rPr lang="ja-JP" altLang="en-US" dirty="0">
                <a:solidFill>
                  <a:prstClr val="black"/>
                </a:solidFill>
              </a:rPr>
              <a:t>線検出器</a:t>
            </a:r>
          </a:p>
        </p:txBody>
      </p:sp>
      <p:cxnSp>
        <p:nvCxnSpPr>
          <p:cNvPr id="34" name="直線矢印コネクタ 33"/>
          <p:cNvCxnSpPr>
            <a:stCxn id="18" idx="2"/>
          </p:cNvCxnSpPr>
          <p:nvPr/>
        </p:nvCxnSpPr>
        <p:spPr>
          <a:xfrm>
            <a:off x="4576948" y="3605153"/>
            <a:ext cx="1147180" cy="607006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星 4 36"/>
          <p:cNvSpPr/>
          <p:nvPr/>
        </p:nvSpPr>
        <p:spPr>
          <a:xfrm>
            <a:off x="1007066" y="3151705"/>
            <a:ext cx="361115" cy="361115"/>
          </a:xfrm>
          <a:prstGeom prst="star4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/>
          <p:cNvCxnSpPr/>
          <p:nvPr/>
        </p:nvCxnSpPr>
        <p:spPr>
          <a:xfrm>
            <a:off x="1187623" y="3332262"/>
            <a:ext cx="864097" cy="16164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1405012" y="3142278"/>
            <a:ext cx="665562" cy="1796985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2051720" y="3051155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Δφ</a:t>
            </a:r>
            <a:r>
              <a:rPr lang="en-US" altLang="ja-JP" sz="2400" baseline="-25000" dirty="0" err="1"/>
              <a:t>AIF</a:t>
            </a:r>
            <a:endParaRPr lang="ja-JP" altLang="en-US" sz="2400" dirty="0"/>
          </a:p>
        </p:txBody>
      </p:sp>
      <p:cxnSp>
        <p:nvCxnSpPr>
          <p:cNvPr id="46" name="直線矢印コネクタ 45"/>
          <p:cNvCxnSpPr>
            <a:stCxn id="44" idx="1"/>
          </p:cNvCxnSpPr>
          <p:nvPr/>
        </p:nvCxnSpPr>
        <p:spPr>
          <a:xfrm flipH="1">
            <a:off x="1368182" y="3281988"/>
            <a:ext cx="683538" cy="138499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星 4 47"/>
          <p:cNvSpPr/>
          <p:nvPr/>
        </p:nvSpPr>
        <p:spPr>
          <a:xfrm>
            <a:off x="6104511" y="4920184"/>
            <a:ext cx="361115" cy="361115"/>
          </a:xfrm>
          <a:prstGeom prst="star4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6285068" y="4278148"/>
            <a:ext cx="714615" cy="8225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H="1">
            <a:off x="6313349" y="4268742"/>
            <a:ext cx="720943" cy="1200466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5060155" y="5021980"/>
            <a:ext cx="910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 smtClean="0"/>
              <a:t>Δθ</a:t>
            </a:r>
            <a:r>
              <a:rPr lang="en-US" altLang="ja-JP" sz="2400" baseline="-25000" dirty="0" err="1" smtClean="0"/>
              <a:t>AIF</a:t>
            </a:r>
            <a:endParaRPr lang="ja-JP" altLang="en-US" sz="2400" dirty="0"/>
          </a:p>
        </p:txBody>
      </p:sp>
      <p:cxnSp>
        <p:nvCxnSpPr>
          <p:cNvPr id="55" name="直線矢印コネクタ 54"/>
          <p:cNvCxnSpPr>
            <a:stCxn id="54" idx="0"/>
          </p:cNvCxnSpPr>
          <p:nvPr/>
        </p:nvCxnSpPr>
        <p:spPr>
          <a:xfrm flipV="1">
            <a:off x="5515569" y="4858610"/>
            <a:ext cx="1116513" cy="16337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856868" y="323582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飛跡検出器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日本物理学会 </a:t>
            </a:r>
            <a:r>
              <a:rPr lang="en-US" altLang="zh-CN" smtClean="0"/>
              <a:t>2014</a:t>
            </a:r>
            <a:r>
              <a:rPr lang="zh-CN" altLang="en-US" smtClean="0"/>
              <a:t>年秋季大会</a:t>
            </a:r>
            <a:endParaRPr lang="ja-JP" altLang="en-US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平成二十六年九月十八日</a:t>
            </a: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52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AIF</a:t>
            </a:r>
            <a:r>
              <a:rPr kumimoji="1" lang="ja-JP" altLang="en-US" dirty="0" smtClean="0"/>
              <a:t>の取扱い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501317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シグナル、</a:t>
            </a:r>
            <a:r>
              <a:rPr lang="en-US" altLang="ja-JP" dirty="0" smtClean="0"/>
              <a:t>RMD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BG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各</a:t>
            </a:r>
            <a:r>
              <a:rPr lang="en-US" altLang="ja-JP" dirty="0" smtClean="0"/>
              <a:t>PDF</a:t>
            </a:r>
            <a:r>
              <a:rPr lang="ja-JP" altLang="en-US" dirty="0" smtClean="0"/>
              <a:t>に</a:t>
            </a:r>
            <a:r>
              <a:rPr lang="en-US" altLang="ja-JP" dirty="0" smtClean="0"/>
              <a:t>AIF</a:t>
            </a:r>
            <a:r>
              <a:rPr lang="ja-JP" altLang="en-US" dirty="0" smtClean="0"/>
              <a:t>変数による部分を追加する。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611560" y="5430547"/>
                <a:ext cx="8022324" cy="446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000" b="0" i="0" smtClean="0">
                          <a:latin typeface="Cambria Math"/>
                          <a:ea typeface="Cambria Math"/>
                        </a:rPr>
                        <m:t>F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  <m:r>
                        <a:rPr lang="ja-JP" altLang="en-US" sz="20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ja-JP" sz="2000">
                          <a:latin typeface="Cambria Math"/>
                          <a:ea typeface="Cambria Math"/>
                        </a:rPr>
                        <m:t>F</m:t>
                      </m:r>
                      <m:d>
                        <m:dPr>
                          <m:ctrlPr>
                            <a:rPr lang="en-US" altLang="ja-JP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ja-JP" sz="2000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altLang="ja-JP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ja-JP" sz="2000" b="0" i="0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latin typeface="Cambria Math"/>
                              <a:ea typeface="Cambria Math"/>
                            </a:rPr>
                            <m:t>AIF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ja-JP" sz="200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/>
                              <a:ea typeface="Cambria Math"/>
                            </a:rPr>
                            <m:t>AIF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ja-JP" sz="200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/>
                              <a:ea typeface="Cambria Math"/>
                            </a:rPr>
                            <m:t>AIF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430547"/>
                <a:ext cx="8022324" cy="446725"/>
              </a:xfrm>
              <a:prstGeom prst="rect">
                <a:avLst/>
              </a:prstGeom>
              <a:blipFill rotWithShape="1">
                <a:blip r:embed="rId3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323528" y="5960313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BG</a:t>
            </a:r>
            <a:r>
              <a:rPr lang="ja-JP" altLang="en-US" dirty="0" smtClean="0"/>
              <a:t>用</a:t>
            </a:r>
            <a:r>
              <a:rPr lang="en-US" altLang="ja-JP" dirty="0" smtClean="0"/>
              <a:t> PDF</a:t>
            </a:r>
            <a:r>
              <a:rPr lang="ja-JP" altLang="en-US" dirty="0" smtClean="0"/>
              <a:t>はデータ</a:t>
            </a:r>
            <a:r>
              <a:rPr lang="en-US" altLang="ja-JP" dirty="0" smtClean="0"/>
              <a:t>(</a:t>
            </a:r>
            <a:r>
              <a:rPr lang="ja-JP" altLang="en-US" dirty="0" smtClean="0"/>
              <a:t>赤</a:t>
            </a:r>
            <a:r>
              <a:rPr lang="en-US" altLang="ja-JP" dirty="0" smtClean="0"/>
              <a:t>)</a:t>
            </a:r>
            <a:r>
              <a:rPr lang="ja-JP" altLang="en-US" dirty="0" smtClean="0"/>
              <a:t>から、</a:t>
            </a:r>
            <a:r>
              <a:rPr lang="en-US" altLang="ja-JP" dirty="0" smtClean="0"/>
              <a:t>RD</a:t>
            </a:r>
            <a:r>
              <a:rPr lang="ja-JP" altLang="en-US" dirty="0" smtClean="0"/>
              <a:t>と</a:t>
            </a:r>
            <a:r>
              <a:rPr lang="en-US" altLang="ja-JP" dirty="0" smtClean="0"/>
              <a:t>signal</a:t>
            </a:r>
            <a:r>
              <a:rPr lang="ja-JP" altLang="en-US" dirty="0"/>
              <a:t> </a:t>
            </a:r>
            <a:r>
              <a:rPr lang="ja-JP" altLang="en-US" dirty="0" smtClean="0"/>
              <a:t>はランダムデータ</a:t>
            </a:r>
            <a:r>
              <a:rPr lang="en-US" altLang="ja-JP" dirty="0" smtClean="0"/>
              <a:t>(</a:t>
            </a:r>
            <a:r>
              <a:rPr lang="ja-JP" altLang="en-US" dirty="0" smtClean="0"/>
              <a:t>黒</a:t>
            </a:r>
            <a:r>
              <a:rPr lang="en-US" altLang="ja-JP" dirty="0" smtClean="0"/>
              <a:t>)</a:t>
            </a:r>
            <a:r>
              <a:rPr lang="ja-JP" altLang="en-US" dirty="0" smtClean="0"/>
              <a:t>から作成</a:t>
            </a:r>
            <a:r>
              <a:rPr lang="ja-JP" altLang="en-US" dirty="0"/>
              <a:t>。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789698" y="1340768"/>
            <a:ext cx="7454710" cy="3115382"/>
            <a:chOff x="827584" y="1033698"/>
            <a:chExt cx="7454710" cy="3115382"/>
          </a:xfrm>
        </p:grpSpPr>
        <p:pic>
          <p:nvPicPr>
            <p:cNvPr id="1026" name="Picture 2" descr="C:\Users\kaneko\Desktop\AIFcompare.ep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177714"/>
              <a:ext cx="7454710" cy="2971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正方形/長方形 10"/>
            <p:cNvSpPr/>
            <p:nvPr/>
          </p:nvSpPr>
          <p:spPr>
            <a:xfrm>
              <a:off x="1760404" y="1033698"/>
              <a:ext cx="720080" cy="3960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err="1" smtClean="0"/>
                <a:t>Δθ</a:t>
              </a:r>
              <a:endParaRPr lang="en-US" altLang="ja-JP" dirty="0" smtClean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194899" y="1033698"/>
              <a:ext cx="720080" cy="3960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err="1" smtClean="0"/>
                <a:t>Δφ</a:t>
              </a:r>
              <a:endParaRPr lang="en-US" altLang="ja-JP" dirty="0" smtClean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728956" y="1033817"/>
              <a:ext cx="720080" cy="3960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/>
                <a:t>Δ</a:t>
              </a:r>
              <a:r>
                <a:rPr lang="ja-JP" altLang="en-US" dirty="0" err="1" smtClean="0"/>
                <a:t>ｔ</a:t>
              </a:r>
              <a:endParaRPr lang="en-US" altLang="ja-JP" dirty="0" smtClean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20475832">
              <a:off x="3227127" y="2143506"/>
              <a:ext cx="26660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>
                  <a:solidFill>
                    <a:srgbClr val="7030A0"/>
                  </a:solidFill>
                </a:rPr>
                <a:t>preliminary</a:t>
              </a:r>
              <a:endParaRPr kumimoji="1" lang="ja-JP" altLang="en-US" sz="3200" dirty="0">
                <a:solidFill>
                  <a:srgbClr val="7030A0"/>
                </a:solidFill>
              </a:endParaRPr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5451068" y="188640"/>
            <a:ext cx="3585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赤 </a:t>
            </a:r>
            <a:r>
              <a:rPr lang="en-US" altLang="ja-JP" dirty="0"/>
              <a:t>: </a:t>
            </a:r>
            <a:r>
              <a:rPr lang="en-US" altLang="ja-JP" dirty="0" smtClean="0"/>
              <a:t>AIF</a:t>
            </a:r>
            <a:r>
              <a:rPr lang="ja-JP" altLang="en-US" dirty="0"/>
              <a:t>候補</a:t>
            </a:r>
            <a:r>
              <a:rPr lang="ja-JP" altLang="en-US" dirty="0" smtClean="0"/>
              <a:t>イベント</a:t>
            </a:r>
            <a:endParaRPr lang="en-US" altLang="ja-JP" dirty="0" smtClean="0"/>
          </a:p>
          <a:p>
            <a:r>
              <a:rPr lang="ja-JP" altLang="en-US" dirty="0" smtClean="0"/>
              <a:t>黒 </a:t>
            </a:r>
            <a:r>
              <a:rPr lang="en-US" altLang="ja-JP" dirty="0" smtClean="0"/>
              <a:t>:</a:t>
            </a:r>
            <a:r>
              <a:rPr lang="ja-JP" altLang="en-US" dirty="0" smtClean="0"/>
              <a:t>ランダム</a:t>
            </a:r>
            <a:r>
              <a:rPr lang="ja-JP" altLang="en-US" dirty="0"/>
              <a:t>な</a:t>
            </a:r>
            <a:r>
              <a:rPr lang="en-US" altLang="ja-JP" dirty="0"/>
              <a:t>BG</a:t>
            </a:r>
            <a:r>
              <a:rPr lang="ja-JP" altLang="en-US" dirty="0"/>
              <a:t>の組み合わせ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789698" y="4168118"/>
            <a:ext cx="745471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02046" y="4096110"/>
            <a:ext cx="74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50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2555776" y="4384142"/>
            <a:ext cx="95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[</a:t>
            </a:r>
            <a:r>
              <a:rPr lang="en-US" altLang="ja-JP" dirty="0" err="1"/>
              <a:t>mrad</a:t>
            </a:r>
            <a:r>
              <a:rPr lang="en-US" altLang="ja-JP" dirty="0"/>
              <a:t>]</a:t>
            </a:r>
            <a:endParaRPr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65942" y="4096110"/>
            <a:ext cx="74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3568" y="4096110"/>
            <a:ext cx="74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-50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76056" y="4096110"/>
            <a:ext cx="74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50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5029786" y="4384142"/>
            <a:ext cx="95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[</a:t>
            </a:r>
            <a:r>
              <a:rPr lang="en-US" altLang="ja-JP" dirty="0" err="1"/>
              <a:t>mrad</a:t>
            </a:r>
            <a:r>
              <a:rPr lang="en-US" altLang="ja-JP" dirty="0"/>
              <a:t>]</a:t>
            </a:r>
            <a:endParaRPr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139952" y="4096110"/>
            <a:ext cx="74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178110" y="4096110"/>
            <a:ext cx="74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-50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596336" y="4096110"/>
            <a:ext cx="74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100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7769344" y="4384142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[ns]</a:t>
            </a:r>
            <a:endParaRPr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660232" y="4096110"/>
            <a:ext cx="74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652120" y="4096110"/>
            <a:ext cx="74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-100</a:t>
            </a:r>
            <a:endParaRPr kumimoji="1" lang="ja-JP" altLang="en-US" dirty="0"/>
          </a:p>
        </p:txBody>
      </p:sp>
      <p:sp>
        <p:nvSpPr>
          <p:cNvPr id="16" name="フッター プレースホルダー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日本物理学会 </a:t>
            </a:r>
            <a:r>
              <a:rPr lang="en-US" altLang="zh-CN" smtClean="0"/>
              <a:t>2014</a:t>
            </a:r>
            <a:r>
              <a:rPr lang="zh-CN" altLang="en-US" smtClean="0"/>
              <a:t>年秋季大会</a:t>
            </a:r>
            <a:endParaRPr lang="ja-JP" altLang="en-US"/>
          </a:p>
        </p:txBody>
      </p:sp>
      <p:sp>
        <p:nvSpPr>
          <p:cNvPr id="19" name="日付プレースホルダー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平成二十六年九月十八日</a:t>
            </a:r>
            <a:endParaRPr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96962" y="899428"/>
            <a:ext cx="803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全</a:t>
            </a:r>
            <a:r>
              <a:rPr lang="en-US" altLang="ja-JP" dirty="0" smtClean="0"/>
              <a:t>γ</a:t>
            </a:r>
            <a:r>
              <a:rPr lang="ja-JP" altLang="en-US" dirty="0" smtClean="0"/>
              <a:t>の</a:t>
            </a:r>
            <a:r>
              <a:rPr lang="en-US" altLang="ja-JP" dirty="0" smtClean="0"/>
              <a:t>BG</a:t>
            </a:r>
            <a:r>
              <a:rPr lang="ja-JP" altLang="en-US" dirty="0" smtClean="0"/>
              <a:t>に対し</a:t>
            </a:r>
            <a:r>
              <a:rPr lang="en-US" altLang="ja-JP" dirty="0" smtClean="0"/>
              <a:t>AIF</a:t>
            </a:r>
            <a:r>
              <a:rPr lang="ja-JP" altLang="en-US" dirty="0" smtClean="0"/>
              <a:t>候補は</a:t>
            </a:r>
            <a:r>
              <a:rPr lang="en-US" altLang="ja-JP" dirty="0" smtClean="0"/>
              <a:t>85%</a:t>
            </a:r>
            <a:r>
              <a:rPr lang="ja-JP" altLang="en-US" dirty="0" err="1"/>
              <a:t>。</a:t>
            </a:r>
            <a:r>
              <a:rPr lang="ja-JP" altLang="en-US" dirty="0" smtClean="0"/>
              <a:t>ピーク成分が</a:t>
            </a:r>
            <a:r>
              <a:rPr lang="en-US" altLang="ja-JP" dirty="0" smtClean="0"/>
              <a:t>14%</a:t>
            </a:r>
            <a:r>
              <a:rPr lang="ja-JP" altLang="en-US" dirty="0" err="1"/>
              <a:t>、</a:t>
            </a:r>
            <a:r>
              <a:rPr kumimoji="1" lang="ja-JP" altLang="en-US" dirty="0" smtClean="0"/>
              <a:t>ベースが成分</a:t>
            </a:r>
            <a:r>
              <a:rPr kumimoji="1" lang="en-US" altLang="ja-JP" dirty="0" smtClean="0"/>
              <a:t>71%</a:t>
            </a:r>
            <a:r>
              <a:rPr kumimoji="1" lang="ja-JP" altLang="en-US" dirty="0" err="1" smtClean="0"/>
              <a:t>。</a:t>
            </a:r>
            <a:endParaRPr kumimoji="1" lang="ja-JP" altLang="en-US" dirty="0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5C92-E04C-47EF-AD9A-02A54BFB25C5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37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K14_2">
  <a:themeElements>
    <a:clrScheme name="コンポジッ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HanSanBold">
      <a:majorFont>
        <a:latin typeface="Source Han Sans JP Bold"/>
        <a:ea typeface="Source Han Sans JP Bold"/>
        <a:cs typeface=""/>
      </a:majorFont>
      <a:minorFont>
        <a:latin typeface="Source Han Sans JP Bold"/>
        <a:ea typeface="Source Han Sans JP 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3D4A8"/>
            </a:gs>
            <a:gs pos="25000">
              <a:srgbClr val="21D6E0">
                <a:alpha val="75000"/>
              </a:srgbClr>
            </a:gs>
            <a:gs pos="50000">
              <a:srgbClr val="0087E6"/>
            </a:gs>
            <a:gs pos="0">
              <a:srgbClr val="0BD5B7">
                <a:alpha val="0"/>
              </a:srgbClr>
            </a:gs>
            <a:gs pos="98000">
              <a:srgbClr val="005CBF">
                <a:alpha val="0"/>
              </a:srgbClr>
            </a:gs>
            <a:gs pos="75000">
              <a:srgbClr val="005CBF">
                <a:alpha val="75000"/>
              </a:srgbClr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DaK14_2</Template>
  <TotalTime>3115</TotalTime>
  <Words>1697</Words>
  <Application>Microsoft Office PowerPoint</Application>
  <PresentationFormat>画面に合わせる (4:3)</PresentationFormat>
  <Paragraphs>387</Paragraphs>
  <Slides>17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Arial</vt:lpstr>
      <vt:lpstr>ＭＳ Ｐゴシック</vt:lpstr>
      <vt:lpstr>Calibri</vt:lpstr>
      <vt:lpstr>Source Han Sans JP Bold</vt:lpstr>
      <vt:lpstr>Cambria Math</vt:lpstr>
      <vt:lpstr>DaK14_2</vt:lpstr>
      <vt:lpstr>MEG実験全データを用いた μ＋→ｅ＋γ探索解析</vt:lpstr>
      <vt:lpstr>MEGの物理</vt:lpstr>
      <vt:lpstr>MEGの信号</vt:lpstr>
      <vt:lpstr>解析の方式</vt:lpstr>
      <vt:lpstr>使用するデータ</vt:lpstr>
      <vt:lpstr>前回からの発展</vt:lpstr>
      <vt:lpstr>Annihilation In Flight</vt:lpstr>
      <vt:lpstr>AIFの検出法</vt:lpstr>
      <vt:lpstr>AIFの取扱い</vt:lpstr>
      <vt:lpstr>AIF PDFの作成</vt:lpstr>
      <vt:lpstr>AIF除去による感度の変化</vt:lpstr>
      <vt:lpstr>新磁場マッピング</vt:lpstr>
      <vt:lpstr>ビーム強度依存性を考慮したPDF</vt:lpstr>
      <vt:lpstr>解析の状況</vt:lpstr>
      <vt:lpstr>今後の予定</vt:lpstr>
      <vt:lpstr>まとめ</vt:lpstr>
      <vt:lpstr>PowerPoint プレゼンテーション</vt:lpstr>
    </vt:vector>
  </TitlesOfParts>
  <Company>東大素セ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金子大輔</dc:creator>
  <cp:lastModifiedBy>金子大輔</cp:lastModifiedBy>
  <cp:revision>138</cp:revision>
  <dcterms:created xsi:type="dcterms:W3CDTF">2014-09-08T14:59:46Z</dcterms:created>
  <dcterms:modified xsi:type="dcterms:W3CDTF">2014-09-22T06:54:04Z</dcterms:modified>
</cp:coreProperties>
</file>