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64" r:id="rId10"/>
    <p:sldId id="268" r:id="rId11"/>
    <p:sldId id="269" r:id="rId12"/>
    <p:sldId id="271" r:id="rId13"/>
    <p:sldId id="267" r:id="rId14"/>
    <p:sldId id="283" r:id="rId15"/>
    <p:sldId id="282" r:id="rId16"/>
    <p:sldId id="281" r:id="rId17"/>
    <p:sldId id="266" r:id="rId18"/>
    <p:sldId id="279" r:id="rId19"/>
    <p:sldId id="280" r:id="rId20"/>
    <p:sldId id="265" r:id="rId21"/>
    <p:sldId id="273" r:id="rId22"/>
    <p:sldId id="274" r:id="rId23"/>
    <p:sldId id="275" r:id="rId24"/>
    <p:sldId id="276" r:id="rId25"/>
    <p:sldId id="277" r:id="rId26"/>
    <p:sldId id="278" r:id="rId27"/>
    <p:sldId id="284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akao P明朝" panose="02020400000000000000" pitchFamily="18" charset="-128"/>
      <p:regular r:id="rId34"/>
    </p:embeddedFont>
    <p:embeddedFont>
      <p:font typeface="游ゴシック" panose="020B0400000000000000" pitchFamily="50" charset="-128"/>
      <p:regular r:id="rId35"/>
      <p:bold r:id="rId36"/>
    </p:embeddedFont>
    <p:embeddedFont>
      <p:font typeface="Cambria Math" panose="02040503050406030204" pitchFamily="18" charset="0"/>
      <p:regular r:id="rId37"/>
    </p:embeddedFont>
    <p:embeddedFont>
      <p:font typeface="Takao Pゴシック" panose="020B0500000000000000" pitchFamily="50" charset="-128"/>
      <p:regular r:id="rId38"/>
    </p:embeddedFont>
    <p:embeddedFont>
      <p:font typeface="Arial Unicode MS" panose="020B0604020202020204" pitchFamily="50" charset="-128"/>
      <p:regular r:id="rId3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47000"/>
    <a:srgbClr val="00FF00"/>
    <a:srgbClr val="0066AC"/>
    <a:srgbClr val="6666FF"/>
    <a:srgbClr val="FF00FF"/>
    <a:srgbClr val="00FFCC"/>
    <a:srgbClr val="00CCFF"/>
    <a:srgbClr val="004B9E"/>
    <a:srgbClr val="19A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94" autoAdjust="0"/>
  </p:normalViewPr>
  <p:slideViewPr>
    <p:cSldViewPr>
      <p:cViewPr varScale="1">
        <p:scale>
          <a:sx n="82" d="100"/>
          <a:sy n="82" d="100"/>
        </p:scale>
        <p:origin x="-101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36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neko\Desktop\sammary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neko\Desktop\2013Dec-4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ko\Desktop\LCRmeasur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ko\Desktop\LCRmeasur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PPC\&#24179;&#25104;26&#24180;\&#22914;&#26376;\2014Feb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PPC\&#24179;&#25104;26&#24180;\&#22914;&#26376;\2014Feb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PPC\&#24179;&#25104;26&#24180;\&#22914;&#26376;\2014Feb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PPC\&#24179;&#25104;25&#24180;\&#26481;&#20140;11&#26376;\2013_tokyoNov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PPC\&#24179;&#25104;26&#24180;\&#22914;&#26376;\2014Feb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PPC\&#24179;&#25104;25&#24180;\&#24107;&#36208;\2013Dec-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PPC\&#12473;&#12497;&#12452;&#12473;\CHRH\spiceCHRH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neko\Desktop\2013Dec-4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6104802228204"/>
          <c:y val="4.381394948582247E-2"/>
          <c:w val="0.77675316846119336"/>
          <c:h val="0.75484980259400414"/>
        </c:manualLayout>
      </c:layout>
      <c:scatterChart>
        <c:scatterStyle val="lineMarker"/>
        <c:varyColors val="0"/>
        <c:ser>
          <c:idx val="0"/>
          <c:order val="0"/>
          <c:tx>
            <c:strRef>
              <c:f>pde!$A$68</c:f>
              <c:strCache>
                <c:ptCount val="1"/>
                <c:pt idx="0">
                  <c:v>type-I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pde!$A$69:$A$73</c:f>
              <c:numCache>
                <c:formatCode>General</c:formatCode>
                <c:ptCount val="5"/>
                <c:pt idx="0">
                  <c:v>1.2082355537941467</c:v>
                </c:pt>
                <c:pt idx="1">
                  <c:v>1.6082355537941453</c:v>
                </c:pt>
                <c:pt idx="2">
                  <c:v>2.0082355537941439</c:v>
                </c:pt>
                <c:pt idx="3">
                  <c:v>2.4082355537941424</c:v>
                </c:pt>
                <c:pt idx="4">
                  <c:v>2.8082355537941481</c:v>
                </c:pt>
              </c:numCache>
            </c:numRef>
          </c:xVal>
          <c:yVal>
            <c:numRef>
              <c:f>pde!$G$69:$G$73</c:f>
              <c:numCache>
                <c:formatCode>General</c:formatCode>
                <c:ptCount val="5"/>
                <c:pt idx="0">
                  <c:v>4.5788143693270382E-2</c:v>
                </c:pt>
                <c:pt idx="1">
                  <c:v>5.4277393145537318E-2</c:v>
                </c:pt>
                <c:pt idx="2">
                  <c:v>6.2689782979758954E-2</c:v>
                </c:pt>
                <c:pt idx="3">
                  <c:v>6.9033965464085412E-2</c:v>
                </c:pt>
                <c:pt idx="4">
                  <c:v>7.8438841034203441E-2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pde!$L$67</c:f>
              <c:strCache>
                <c:ptCount val="1"/>
                <c:pt idx="0">
                  <c:v>3x3 ㎟ (12年5月)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pde!$L$68:$L$71</c:f>
              <c:numCache>
                <c:formatCode>General</c:formatCode>
                <c:ptCount val="4"/>
                <c:pt idx="0">
                  <c:v>0.65</c:v>
                </c:pt>
                <c:pt idx="1">
                  <c:v>0.85</c:v>
                </c:pt>
                <c:pt idx="2">
                  <c:v>1.05</c:v>
                </c:pt>
                <c:pt idx="3">
                  <c:v>1.1499999999999999</c:v>
                </c:pt>
              </c:numCache>
            </c:numRef>
          </c:xVal>
          <c:yVal>
            <c:numRef>
              <c:f>pde!$O$68:$O$71</c:f>
              <c:numCache>
                <c:formatCode>General</c:formatCode>
                <c:ptCount val="4"/>
                <c:pt idx="0">
                  <c:v>7.3857641425208995E-2</c:v>
                </c:pt>
                <c:pt idx="1">
                  <c:v>9.9506371852249892E-2</c:v>
                </c:pt>
                <c:pt idx="2">
                  <c:v>0.11864805427659933</c:v>
                </c:pt>
                <c:pt idx="3">
                  <c:v>0.12083725354369784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pde!$L$72</c:f>
              <c:strCache>
                <c:ptCount val="1"/>
                <c:pt idx="0">
                  <c:v>12x12 ㎟ (12年12月)</c:v>
                </c:pt>
              </c:strCache>
            </c:strRef>
          </c:tx>
          <c:spPr>
            <a:ln w="28575">
              <a:noFill/>
            </a:ln>
          </c:spPr>
          <c:xVal>
            <c:numRef>
              <c:f>pde!$L$73</c:f>
              <c:numCache>
                <c:formatCode>General</c:formatCode>
                <c:ptCount val="1"/>
                <c:pt idx="0">
                  <c:v>1.5</c:v>
                </c:pt>
              </c:numCache>
            </c:numRef>
          </c:xVal>
          <c:yVal>
            <c:numRef>
              <c:f>pde!$O$73</c:f>
              <c:numCache>
                <c:formatCode>General</c:formatCode>
                <c:ptCount val="1"/>
                <c:pt idx="0">
                  <c:v>0.17163273831861728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pde!$L$74</c:f>
              <c:strCache>
                <c:ptCount val="1"/>
                <c:pt idx="0">
                  <c:v>12x12 ㎟ (13年2月)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pde!$P$75:$P$76</c:f>
                <c:numCache>
                  <c:formatCode>General</c:formatCode>
                  <c:ptCount val="2"/>
                  <c:pt idx="0">
                    <c:v>2.4915019081899338E-2</c:v>
                  </c:pt>
                  <c:pt idx="1">
                    <c:v>3.7864256572928891E-2</c:v>
                  </c:pt>
                </c:numCache>
              </c:numRef>
            </c:plus>
            <c:minus>
              <c:numRef>
                <c:f>pde!$P$75:$P$76</c:f>
                <c:numCache>
                  <c:formatCode>General</c:formatCode>
                  <c:ptCount val="2"/>
                  <c:pt idx="0">
                    <c:v>2.4915019081899338E-2</c:v>
                  </c:pt>
                  <c:pt idx="1">
                    <c:v>3.7864256572928891E-2</c:v>
                  </c:pt>
                </c:numCache>
              </c:numRef>
            </c:minus>
          </c:errBars>
          <c:xVal>
            <c:numRef>
              <c:f>pde!$L$75:$L$76</c:f>
              <c:numCache>
                <c:formatCode>General</c:formatCode>
                <c:ptCount val="2"/>
                <c:pt idx="0">
                  <c:v>1.4</c:v>
                </c:pt>
                <c:pt idx="1">
                  <c:v>1.7</c:v>
                </c:pt>
              </c:numCache>
            </c:numRef>
          </c:xVal>
          <c:yVal>
            <c:numRef>
              <c:f>pde!$O$75:$O$76</c:f>
              <c:numCache>
                <c:formatCode>General</c:formatCode>
                <c:ptCount val="2"/>
                <c:pt idx="0">
                  <c:v>0.15566098365371567</c:v>
                </c:pt>
                <c:pt idx="1">
                  <c:v>0.16903637335242122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80800"/>
        <c:axId val="120792576"/>
      </c:scatterChart>
      <c:valAx>
        <c:axId val="120380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 dirty="0" smtClean="0"/>
                  <a:t>Over</a:t>
                </a:r>
                <a:r>
                  <a:rPr lang="en-US" altLang="ja-JP" baseline="0" dirty="0" smtClean="0"/>
                  <a:t> Voltage [V]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.555077131935098"/>
              <c:y val="0.8822345675936766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0792576"/>
        <c:crosses val="autoZero"/>
        <c:crossBetween val="midCat"/>
      </c:valAx>
      <c:valAx>
        <c:axId val="120792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 dirty="0" smtClean="0"/>
                  <a:t>PDE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"/>
              <c:y val="3.3752234788373074E-2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03808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105664916885386"/>
          <c:y val="4.3813918757467145E-2"/>
          <c:w val="0.78345581802274711"/>
          <c:h val="0.79000364537766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Sheet4!$A$21:$B$21</c:f>
              <c:strCache>
                <c:ptCount val="1"/>
                <c:pt idx="0">
                  <c:v>1sector 10kHz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Sheet4!$A$23:$A$47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15.3</c:v>
                </c:pt>
                <c:pt idx="13">
                  <c:v>15.4</c:v>
                </c:pt>
                <c:pt idx="14">
                  <c:v>15.5</c:v>
                </c:pt>
                <c:pt idx="15">
                  <c:v>15.6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25</c:v>
                </c:pt>
                <c:pt idx="22">
                  <c:v>30</c:v>
                </c:pt>
                <c:pt idx="23">
                  <c:v>35</c:v>
                </c:pt>
                <c:pt idx="24">
                  <c:v>40</c:v>
                </c:pt>
              </c:numCache>
            </c:numRef>
          </c:xVal>
          <c:yVal>
            <c:numRef>
              <c:f>Sheet4!$D$23:$D$47</c:f>
              <c:numCache>
                <c:formatCode>General</c:formatCode>
                <c:ptCount val="25"/>
                <c:pt idx="0">
                  <c:v>1098</c:v>
                </c:pt>
                <c:pt idx="1">
                  <c:v>1385</c:v>
                </c:pt>
                <c:pt idx="2">
                  <c:v>1634</c:v>
                </c:pt>
                <c:pt idx="3">
                  <c:v>1870</c:v>
                </c:pt>
                <c:pt idx="4">
                  <c:v>2336</c:v>
                </c:pt>
                <c:pt idx="5">
                  <c:v>2879</c:v>
                </c:pt>
                <c:pt idx="6">
                  <c:v>4290</c:v>
                </c:pt>
                <c:pt idx="7">
                  <c:v>5268</c:v>
                </c:pt>
                <c:pt idx="8">
                  <c:v>7100</c:v>
                </c:pt>
                <c:pt idx="9">
                  <c:v>12360</c:v>
                </c:pt>
                <c:pt idx="10">
                  <c:v>31080</c:v>
                </c:pt>
                <c:pt idx="11">
                  <c:v>79700</c:v>
                </c:pt>
                <c:pt idx="12">
                  <c:v>346000</c:v>
                </c:pt>
                <c:pt idx="13">
                  <c:v>950000</c:v>
                </c:pt>
                <c:pt idx="14">
                  <c:v>3600000</c:v>
                </c:pt>
                <c:pt idx="15">
                  <c:v>13000000</c:v>
                </c:pt>
                <c:pt idx="16">
                  <c:v>20000000</c:v>
                </c:pt>
                <c:pt idx="17">
                  <c:v>30000000</c:v>
                </c:pt>
                <c:pt idx="18">
                  <c:v>40000000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Sheet4!$F$21:$G$21</c:f>
              <c:strCache>
                <c:ptCount val="1"/>
                <c:pt idx="0">
                  <c:v>1sector 1MHz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Sheet4!$F$23:$F$40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  <c:pt idx="12">
                  <c:v>18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</c:numCache>
            </c:numRef>
          </c:xVal>
          <c:yVal>
            <c:numRef>
              <c:f>Sheet4!$I$23:$I$40</c:f>
              <c:numCache>
                <c:formatCode>General</c:formatCode>
                <c:ptCount val="18"/>
                <c:pt idx="0">
                  <c:v>119</c:v>
                </c:pt>
                <c:pt idx="1">
                  <c:v>177.6</c:v>
                </c:pt>
                <c:pt idx="2">
                  <c:v>231.2</c:v>
                </c:pt>
                <c:pt idx="3">
                  <c:v>284.8</c:v>
                </c:pt>
                <c:pt idx="4">
                  <c:v>337.3</c:v>
                </c:pt>
                <c:pt idx="5">
                  <c:v>392.7</c:v>
                </c:pt>
                <c:pt idx="6">
                  <c:v>449.5</c:v>
                </c:pt>
                <c:pt idx="7">
                  <c:v>578</c:v>
                </c:pt>
                <c:pt idx="8">
                  <c:v>749.3</c:v>
                </c:pt>
                <c:pt idx="9">
                  <c:v>988.9</c:v>
                </c:pt>
                <c:pt idx="10">
                  <c:v>1462</c:v>
                </c:pt>
                <c:pt idx="11">
                  <c:v>2135</c:v>
                </c:pt>
                <c:pt idx="12">
                  <c:v>3175</c:v>
                </c:pt>
                <c:pt idx="13">
                  <c:v>4245</c:v>
                </c:pt>
                <c:pt idx="14">
                  <c:v>4764</c:v>
                </c:pt>
                <c:pt idx="15">
                  <c:v>4853</c:v>
                </c:pt>
                <c:pt idx="16">
                  <c:v>4910</c:v>
                </c:pt>
                <c:pt idx="17">
                  <c:v>4953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61248"/>
        <c:axId val="121863168"/>
      </c:scatterChart>
      <c:valAx>
        <c:axId val="12186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/>
                  <a:t>Bias</a:t>
                </a:r>
                <a:r>
                  <a:rPr lang="en-US" altLang="ja-JP" baseline="0"/>
                  <a:t> Voltage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69434193121693122"/>
              <c:y val="0.9148811230585424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1863168"/>
        <c:crosses val="autoZero"/>
        <c:crossBetween val="midCat"/>
      </c:valAx>
      <c:valAx>
        <c:axId val="121863168"/>
        <c:scaling>
          <c:orientation val="minMax"/>
          <c:max val="1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 baseline="0" dirty="0"/>
                  <a:t>Resistance [Ω</a:t>
                </a:r>
                <a:r>
                  <a:rPr lang="en-US" altLang="ja-JP" baseline="0" dirty="0" smtClean="0"/>
                  <a:t>]</a:t>
                </a:r>
                <a:endParaRPr lang="en-US" altLang="ja-JP" baseline="30000" dirty="0"/>
              </a:p>
            </c:rich>
          </c:tx>
          <c:layout>
            <c:manualLayout>
              <c:xMode val="edge"/>
              <c:yMode val="edge"/>
              <c:x val="1.3888888888888888E-2"/>
              <c:y val="6.9468637992831511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186124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1135214348206466"/>
          <c:y val="0.49041265675123941"/>
          <c:w val="0.22911264216972876"/>
          <c:h val="0.17449620880723246"/>
        </c:manualLayout>
      </c:layout>
      <c:overlay val="1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515482766375"/>
          <c:y val="5.2792491847609958E-2"/>
          <c:w val="0.68327818186318345"/>
          <c:h val="0.744289744457932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Sheet1!$C$24</c:f>
              <c:strCache>
                <c:ptCount val="1"/>
                <c:pt idx="0">
                  <c:v>Capacitance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Sheet1!$B$25:$B$29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Sheet1!$C$25:$C$29</c:f>
              <c:numCache>
                <c:formatCode>General</c:formatCode>
                <c:ptCount val="5"/>
                <c:pt idx="0">
                  <c:v>314.5</c:v>
                </c:pt>
                <c:pt idx="1">
                  <c:v>627.79999999999995</c:v>
                </c:pt>
                <c:pt idx="2">
                  <c:v>1254</c:v>
                </c:pt>
                <c:pt idx="3">
                  <c:v>2243</c:v>
                </c:pt>
                <c:pt idx="4">
                  <c:v>5041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76704"/>
        <c:axId val="121982976"/>
      </c:scatterChart>
      <c:scatterChart>
        <c:scatterStyle val="lineMarker"/>
        <c:varyColors val="0"/>
        <c:ser>
          <c:idx val="1"/>
          <c:order val="1"/>
          <c:tx>
            <c:strRef>
              <c:f>Sheet1!$D$24</c:f>
              <c:strCache>
                <c:ptCount val="1"/>
                <c:pt idx="0">
                  <c:v>Resistance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Sheet1!$B$25:$B$29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Sheet1!$D$25:$D$29</c:f>
              <c:numCache>
                <c:formatCode>General</c:formatCode>
                <c:ptCount val="5"/>
                <c:pt idx="0">
                  <c:v>4.593</c:v>
                </c:pt>
                <c:pt idx="1">
                  <c:v>2.4430000000000001</c:v>
                </c:pt>
                <c:pt idx="2">
                  <c:v>1.236</c:v>
                </c:pt>
                <c:pt idx="3">
                  <c:v>0.70379999999999998</c:v>
                </c:pt>
                <c:pt idx="4">
                  <c:v>0.30299999999999999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99360"/>
        <c:axId val="121984896"/>
      </c:scatterChart>
      <c:valAx>
        <c:axId val="12197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/>
                  <a:t>Number</a:t>
                </a:r>
                <a:r>
                  <a:rPr lang="en-US" altLang="ja-JP" baseline="0"/>
                  <a:t> of sectors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52887795544622118"/>
              <c:y val="0.8827833894500560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1982976"/>
        <c:crosses val="autoZero"/>
        <c:crossBetween val="midCat"/>
      </c:valAx>
      <c:valAx>
        <c:axId val="121982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/>
                  <a:t>Capacitance</a:t>
                </a:r>
                <a:r>
                  <a:rPr lang="en-US" altLang="ja-JP" baseline="0"/>
                  <a:t> [pF]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1.3888888888888888E-2"/>
              <c:y val="6.9468637992831511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ja-JP"/>
          </a:p>
        </c:txPr>
        <c:crossAx val="121976704"/>
        <c:crosses val="autoZero"/>
        <c:crossBetween val="midCat"/>
      </c:valAx>
      <c:valAx>
        <c:axId val="1219848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 i="0"/>
                </a:pPr>
                <a:r>
                  <a:rPr lang="en-US" altLang="ja-JP" sz="1400" b="0" i="0"/>
                  <a:t>Resistance</a:t>
                </a:r>
                <a:r>
                  <a:rPr lang="en-US" altLang="ja-JP" sz="1400" b="0" i="0" baseline="0"/>
                  <a:t> [kΩ]</a:t>
                </a:r>
                <a:endParaRPr lang="ja-JP" altLang="en-US" sz="1400" b="0" i="0"/>
              </a:p>
            </c:rich>
          </c:tx>
          <c:layout>
            <c:manualLayout>
              <c:xMode val="edge"/>
              <c:yMode val="edge"/>
              <c:x val="0.92971432076525484"/>
              <c:y val="7.24632148254195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21999360"/>
        <c:crosses val="max"/>
        <c:crossBetween val="midCat"/>
      </c:valAx>
      <c:valAx>
        <c:axId val="12199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98489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9154896535841999"/>
          <c:y val="6.0698675291851148E-2"/>
          <c:w val="0.22637929791371406"/>
          <c:h val="0.17449620880723246"/>
        </c:manualLayout>
      </c:layout>
      <c:overlay val="1"/>
      <c:txPr>
        <a:bodyPr/>
        <a:lstStyle/>
        <a:p>
          <a:pPr>
            <a:defRPr sz="11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24163015908374"/>
          <c:y val="6.1771167492952271E-2"/>
          <c:w val="0.68327818186318345"/>
          <c:h val="0.761836729865878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Sheet1!$G$24</c:f>
              <c:strCache>
                <c:ptCount val="1"/>
                <c:pt idx="0">
                  <c:v>Capacitance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Sheet1!$F$25:$F$30</c:f>
              <c:numCache>
                <c:formatCode>General</c:formatCode>
                <c:ptCount val="6"/>
                <c:pt idx="0">
                  <c:v>1000</c:v>
                </c:pt>
                <c:pt idx="1">
                  <c:v>750</c:v>
                </c:pt>
                <c:pt idx="2">
                  <c:v>500</c:v>
                </c:pt>
                <c:pt idx="3">
                  <c:v>250</c:v>
                </c:pt>
                <c:pt idx="4">
                  <c:v>150</c:v>
                </c:pt>
                <c:pt idx="5">
                  <c:v>100</c:v>
                </c:pt>
              </c:numCache>
            </c:numRef>
          </c:xVal>
          <c:yVal>
            <c:numRef>
              <c:f>Sheet1!$G$25:$G$30</c:f>
              <c:numCache>
                <c:formatCode>General</c:formatCode>
                <c:ptCount val="6"/>
                <c:pt idx="0">
                  <c:v>1.256</c:v>
                </c:pt>
                <c:pt idx="1">
                  <c:v>1.2609999999999999</c:v>
                </c:pt>
                <c:pt idx="2">
                  <c:v>1.264</c:v>
                </c:pt>
                <c:pt idx="3">
                  <c:v>1.264</c:v>
                </c:pt>
                <c:pt idx="4">
                  <c:v>1.2629999999999999</c:v>
                </c:pt>
                <c:pt idx="5">
                  <c:v>1.2649999999999999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07456"/>
        <c:axId val="121917824"/>
      </c:scatterChart>
      <c:scatterChart>
        <c:scatterStyle val="lineMarker"/>
        <c:varyColors val="0"/>
        <c:ser>
          <c:idx val="1"/>
          <c:order val="1"/>
          <c:tx>
            <c:strRef>
              <c:f>Sheet1!$H$24</c:f>
              <c:strCache>
                <c:ptCount val="1"/>
                <c:pt idx="0">
                  <c:v>Resistance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Sheet1!$F$25:$F$30</c:f>
              <c:numCache>
                <c:formatCode>General</c:formatCode>
                <c:ptCount val="6"/>
                <c:pt idx="0">
                  <c:v>1000</c:v>
                </c:pt>
                <c:pt idx="1">
                  <c:v>750</c:v>
                </c:pt>
                <c:pt idx="2">
                  <c:v>500</c:v>
                </c:pt>
                <c:pt idx="3">
                  <c:v>250</c:v>
                </c:pt>
                <c:pt idx="4">
                  <c:v>150</c:v>
                </c:pt>
                <c:pt idx="5">
                  <c:v>100</c:v>
                </c:pt>
              </c:numCache>
            </c:numRef>
          </c:xVal>
          <c:yVal>
            <c:numRef>
              <c:f>Sheet1!$H$25:$H$30</c:f>
              <c:numCache>
                <c:formatCode>General</c:formatCode>
                <c:ptCount val="6"/>
                <c:pt idx="0">
                  <c:v>1.2270000000000001</c:v>
                </c:pt>
                <c:pt idx="1">
                  <c:v>2.1709999999999998</c:v>
                </c:pt>
                <c:pt idx="2">
                  <c:v>4.91</c:v>
                </c:pt>
                <c:pt idx="3">
                  <c:v>20.2</c:v>
                </c:pt>
                <c:pt idx="4">
                  <c:v>56</c:v>
                </c:pt>
                <c:pt idx="5">
                  <c:v>132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21920"/>
        <c:axId val="121919744"/>
      </c:scatterChart>
      <c:valAx>
        <c:axId val="12190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 baseline="0"/>
                  <a:t>Frequency [kHz]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60507815439861523"/>
              <c:y val="0.8774272652134248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1917824"/>
        <c:crosses val="autoZero"/>
        <c:crossBetween val="midCat"/>
      </c:valAx>
      <c:valAx>
        <c:axId val="12191782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/>
                  <a:t>Capacitance</a:t>
                </a:r>
                <a:r>
                  <a:rPr lang="en-US" altLang="ja-JP" baseline="0"/>
                  <a:t> [nF]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1.3888888888888888E-2"/>
              <c:y val="6.9468637992831511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ja-JP"/>
          </a:p>
        </c:txPr>
        <c:crossAx val="121907456"/>
        <c:crosses val="autoZero"/>
        <c:crossBetween val="midCat"/>
      </c:valAx>
      <c:valAx>
        <c:axId val="1219197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 i="0"/>
                </a:pPr>
                <a:r>
                  <a:rPr lang="en-US" altLang="ja-JP" sz="1400" b="0" i="0"/>
                  <a:t>Resistance</a:t>
                </a:r>
                <a:r>
                  <a:rPr lang="en-US" altLang="ja-JP" sz="1400" b="0" i="0" baseline="0"/>
                  <a:t> [kΩ]</a:t>
                </a:r>
                <a:endParaRPr lang="ja-JP" altLang="en-US" sz="1400" b="0" i="0"/>
              </a:p>
            </c:rich>
          </c:tx>
          <c:layout>
            <c:manualLayout>
              <c:xMode val="edge"/>
              <c:yMode val="edge"/>
              <c:x val="0.92971432076525484"/>
              <c:y val="7.24632148254195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21921920"/>
        <c:crosses val="max"/>
        <c:crossBetween val="midCat"/>
      </c:valAx>
      <c:valAx>
        <c:axId val="12192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91974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015085137728017"/>
          <c:y val="0.22680417473068393"/>
          <c:w val="0.22637929791371406"/>
          <c:h val="0.17449620880723246"/>
        </c:manualLayout>
      </c:layout>
      <c:overlay val="1"/>
      <c:txPr>
        <a:bodyPr/>
        <a:lstStyle/>
        <a:p>
          <a:pPr>
            <a:defRPr sz="11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769132721031994"/>
          <c:y val="7.5186512934793143E-2"/>
          <c:w val="0.78901137357830275"/>
          <c:h val="0.78342597769066868"/>
        </c:manualLayout>
      </c:layout>
      <c:scatterChart>
        <c:scatterStyle val="lineMarker"/>
        <c:varyColors val="0"/>
        <c:ser>
          <c:idx val="0"/>
          <c:order val="0"/>
          <c:tx>
            <c:strRef>
              <c:f>PDE!$D$3</c:f>
              <c:strCache>
                <c:ptCount val="1"/>
                <c:pt idx="0">
                  <c:v>J-1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5047FF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PDE!$C$5:$E$5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PDE!$C$21:$E$21</c:f>
              <c:numCache>
                <c:formatCode>General</c:formatCode>
                <c:ptCount val="3"/>
                <c:pt idx="0">
                  <c:v>1089375</c:v>
                </c:pt>
                <c:pt idx="1">
                  <c:v>1358291.6666666665</c:v>
                </c:pt>
                <c:pt idx="2">
                  <c:v>1616702.3809523808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PDE!$T$3</c:f>
              <c:strCache>
                <c:ptCount val="1"/>
                <c:pt idx="0">
                  <c:v>J-2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5047FF"/>
              </a:solidFill>
            </c:spPr>
          </c:marker>
          <c:xVal>
            <c:numRef>
              <c:f>PDE!$S$5:$U$5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PDE!$S$21:$U$21</c:f>
              <c:numCache>
                <c:formatCode>General</c:formatCode>
                <c:ptCount val="3"/>
                <c:pt idx="0">
                  <c:v>1082988.0952380951</c:v>
                </c:pt>
                <c:pt idx="1">
                  <c:v>1346571.4285714284</c:v>
                </c:pt>
                <c:pt idx="2">
                  <c:v>1614630.9523809524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PDE!$H$3</c:f>
              <c:strCache>
                <c:ptCount val="1"/>
                <c:pt idx="0">
                  <c:v>K-1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D4B27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PDE!$G$5:$I$5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PDE!$G$21:$I$21</c:f>
              <c:numCache>
                <c:formatCode>General</c:formatCode>
                <c:ptCount val="3"/>
                <c:pt idx="0">
                  <c:v>1105428.5714285714</c:v>
                </c:pt>
                <c:pt idx="1">
                  <c:v>1378595.2380952381</c:v>
                </c:pt>
                <c:pt idx="2">
                  <c:v>1634791.6666666665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PDE!$X$3</c:f>
              <c:strCache>
                <c:ptCount val="1"/>
                <c:pt idx="0">
                  <c:v>K-2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rgbClr val="FD4B27"/>
              </a:solidFill>
            </c:spPr>
          </c:marker>
          <c:xVal>
            <c:numRef>
              <c:f>PDE!$W$5:$Y$5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PDE!$W$21:$Y$21</c:f>
              <c:numCache>
                <c:formatCode>General</c:formatCode>
                <c:ptCount val="3"/>
                <c:pt idx="0">
                  <c:v>1054779.7619047619</c:v>
                </c:pt>
                <c:pt idx="1">
                  <c:v>1322773.8095238095</c:v>
                </c:pt>
                <c:pt idx="2">
                  <c:v>1567136.9047619046</c:v>
                </c:pt>
              </c:numCache>
            </c:numRef>
          </c:yVal>
          <c:smooth val="0"/>
        </c:ser>
        <c:ser>
          <c:idx val="2"/>
          <c:order val="4"/>
          <c:tx>
            <c:strRef>
              <c:f>PDE!$L$3</c:f>
              <c:strCache>
                <c:ptCount val="1"/>
                <c:pt idx="0">
                  <c:v>L-1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10B903"/>
              </a:solidFill>
            </c:spPr>
          </c:marker>
          <c:xVal>
            <c:numRef>
              <c:f>PDE!$K$5:$M$5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PDE!$K$21:$M$21</c:f>
              <c:numCache>
                <c:formatCode>General</c:formatCode>
                <c:ptCount val="3"/>
                <c:pt idx="0">
                  <c:v>1034779.7619047619</c:v>
                </c:pt>
                <c:pt idx="1">
                  <c:v>1295089.2857142857</c:v>
                </c:pt>
                <c:pt idx="2">
                  <c:v>1566910.7142857143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PDE!$AB$3</c:f>
              <c:strCache>
                <c:ptCount val="1"/>
                <c:pt idx="0">
                  <c:v>L-2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10B903"/>
              </a:solidFill>
            </c:spPr>
          </c:marker>
          <c:xVal>
            <c:numRef>
              <c:f>PDE!$AA$5:$AC$5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PDE!$AA$21:$AC$21</c:f>
              <c:numCache>
                <c:formatCode>General</c:formatCode>
                <c:ptCount val="3"/>
                <c:pt idx="0">
                  <c:v>1111000</c:v>
                </c:pt>
                <c:pt idx="1">
                  <c:v>1375416.6666666665</c:v>
                </c:pt>
                <c:pt idx="2">
                  <c:v>1643958.3333333333</c:v>
                </c:pt>
              </c:numCache>
            </c:numRef>
          </c:yVal>
          <c:smooth val="0"/>
        </c:ser>
        <c:ser>
          <c:idx val="3"/>
          <c:order val="6"/>
          <c:tx>
            <c:strRef>
              <c:f>PDE!$P$3</c:f>
              <c:strCache>
                <c:ptCount val="1"/>
                <c:pt idx="0">
                  <c:v>G-C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FB4BFF"/>
              </a:solidFill>
            </c:spPr>
          </c:marker>
          <c:xVal>
            <c:numRef>
              <c:f>PDE!$O$5:$Q$5</c:f>
              <c:numCache>
                <c:formatCode>General</c:formatCode>
                <c:ptCount val="3"/>
                <c:pt idx="0">
                  <c:v>1</c:v>
                </c:pt>
                <c:pt idx="1">
                  <c:v>1.3</c:v>
                </c:pt>
                <c:pt idx="2">
                  <c:v>1.6</c:v>
                </c:pt>
              </c:numCache>
            </c:numRef>
          </c:xVal>
          <c:yVal>
            <c:numRef>
              <c:f>PDE!$O$21:$Q$21</c:f>
              <c:numCache>
                <c:formatCode>General</c:formatCode>
                <c:ptCount val="3"/>
                <c:pt idx="0">
                  <c:v>566600</c:v>
                </c:pt>
                <c:pt idx="1">
                  <c:v>737291.66666666663</c:v>
                </c:pt>
                <c:pt idx="2">
                  <c:v>908077.38095238095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PDE!$AF$3</c:f>
              <c:strCache>
                <c:ptCount val="1"/>
                <c:pt idx="0">
                  <c:v>I-2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5DA00"/>
              </a:solidFill>
            </c:spPr>
          </c:marker>
          <c:xVal>
            <c:numRef>
              <c:f>PDE!$AE$5:$AG$5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PDE!$AE$21:$AG$21</c:f>
              <c:numCache>
                <c:formatCode>General</c:formatCode>
                <c:ptCount val="3"/>
                <c:pt idx="0">
                  <c:v>1078886.9047619046</c:v>
                </c:pt>
                <c:pt idx="1">
                  <c:v>1345041.6666666665</c:v>
                </c:pt>
                <c:pt idx="2">
                  <c:v>1631410.7142857143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273152"/>
        <c:axId val="120279808"/>
      </c:scatterChart>
      <c:valAx>
        <c:axId val="120273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Over Voltage</a:t>
                </a:r>
              </a:p>
            </c:rich>
          </c:tx>
          <c:layout>
            <c:manualLayout>
              <c:xMode val="edge"/>
              <c:yMode val="edge"/>
              <c:x val="0.70951345907802355"/>
              <c:y val="0.93067845800430582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crossAx val="120279808"/>
        <c:crosses val="autoZero"/>
        <c:crossBetween val="midCat"/>
      </c:valAx>
      <c:valAx>
        <c:axId val="120279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gain </a:t>
                </a:r>
              </a:p>
            </c:rich>
          </c:tx>
          <c:layout>
            <c:manualLayout>
              <c:xMode val="edge"/>
              <c:yMode val="edge"/>
              <c:x val="1.7028235613255654E-2"/>
              <c:y val="5.5722184909514125E-2"/>
            </c:manualLayout>
          </c:layout>
          <c:overlay val="0"/>
        </c:title>
        <c:numFmt formatCode="0.0E+0" sourceLinked="0"/>
        <c:majorTickMark val="in"/>
        <c:minorTickMark val="none"/>
        <c:tickLblPos val="nextTo"/>
        <c:crossAx val="12027315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552767727318839"/>
          <c:y val="9.0638942361992533E-2"/>
          <c:w val="0.20326445209791505"/>
          <c:h val="0.33867845999451696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600"/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494776386826964"/>
          <c:y val="4.3813992475520452E-2"/>
          <c:w val="0.80706418369476618"/>
          <c:h val="0.81704587587198862"/>
        </c:manualLayout>
      </c:layout>
      <c:scatterChart>
        <c:scatterStyle val="lineMarker"/>
        <c:varyColors val="0"/>
        <c:ser>
          <c:idx val="1"/>
          <c:order val="0"/>
          <c:tx>
            <c:strRef>
              <c:f>Ctnew!$B$60</c:f>
              <c:strCache>
                <c:ptCount val="1"/>
                <c:pt idx="0">
                  <c:v>CT only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Ctnew!$C$22:$J$22</c:f>
              <c:numCache>
                <c:formatCode>General</c:formatCode>
                <c:ptCount val="8"/>
                <c:pt idx="0">
                  <c:v>0.98042213831534752</c:v>
                </c:pt>
                <c:pt idx="1">
                  <c:v>1.4804221383153475</c:v>
                </c:pt>
                <c:pt idx="2">
                  <c:v>1.9804221383153475</c:v>
                </c:pt>
                <c:pt idx="3">
                  <c:v>2.4804221383153475</c:v>
                </c:pt>
                <c:pt idx="4">
                  <c:v>2.9804221383153475</c:v>
                </c:pt>
                <c:pt idx="5">
                  <c:v>3.4804221383153475</c:v>
                </c:pt>
                <c:pt idx="6">
                  <c:v>3.9804221383153475</c:v>
                </c:pt>
                <c:pt idx="7">
                  <c:v>4.4804221383153475</c:v>
                </c:pt>
              </c:numCache>
            </c:numRef>
          </c:xVal>
          <c:yVal>
            <c:numRef>
              <c:f>Ctnew!$C$60:$J$60</c:f>
              <c:numCache>
                <c:formatCode>General</c:formatCode>
                <c:ptCount val="8"/>
                <c:pt idx="1">
                  <c:v>0.149589</c:v>
                </c:pt>
                <c:pt idx="2">
                  <c:v>0.23932700000000001</c:v>
                </c:pt>
                <c:pt idx="3">
                  <c:v>0.333982</c:v>
                </c:pt>
                <c:pt idx="4">
                  <c:v>0.42262</c:v>
                </c:pt>
                <c:pt idx="5">
                  <c:v>0.49749300000000002</c:v>
                </c:pt>
                <c:pt idx="6">
                  <c:v>0.54621699999999995</c:v>
                </c:pt>
                <c:pt idx="7">
                  <c:v>0.569492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Ctnew!$B$61</c:f>
              <c:strCache>
                <c:ptCount val="1"/>
                <c:pt idx="0">
                  <c:v>AP only</c:v>
                </c:pt>
              </c:strCache>
            </c:strRef>
          </c:tx>
          <c:spPr>
            <a:ln w="28575">
              <a:noFill/>
            </a:ln>
          </c:spPr>
          <c:xVal>
            <c:numRef>
              <c:f>Ctnew!$C$22:$J$22</c:f>
              <c:numCache>
                <c:formatCode>General</c:formatCode>
                <c:ptCount val="8"/>
                <c:pt idx="0">
                  <c:v>0.98042213831534752</c:v>
                </c:pt>
                <c:pt idx="1">
                  <c:v>1.4804221383153475</c:v>
                </c:pt>
                <c:pt idx="2">
                  <c:v>1.9804221383153475</c:v>
                </c:pt>
                <c:pt idx="3">
                  <c:v>2.4804221383153475</c:v>
                </c:pt>
                <c:pt idx="4">
                  <c:v>2.9804221383153475</c:v>
                </c:pt>
                <c:pt idx="5">
                  <c:v>3.4804221383153475</c:v>
                </c:pt>
                <c:pt idx="6">
                  <c:v>3.9804221383153475</c:v>
                </c:pt>
                <c:pt idx="7">
                  <c:v>4.4804221383153475</c:v>
                </c:pt>
              </c:numCache>
            </c:numRef>
          </c:xVal>
          <c:yVal>
            <c:numRef>
              <c:f>Ctnew!$C$61:$J$61</c:f>
              <c:numCache>
                <c:formatCode>General</c:formatCode>
                <c:ptCount val="8"/>
                <c:pt idx="1">
                  <c:v>4.11826E-2</c:v>
                </c:pt>
                <c:pt idx="2">
                  <c:v>6.17761E-2</c:v>
                </c:pt>
                <c:pt idx="3">
                  <c:v>8.6368600000000004E-2</c:v>
                </c:pt>
                <c:pt idx="4">
                  <c:v>0.125857</c:v>
                </c:pt>
                <c:pt idx="5">
                  <c:v>0.19226399999999999</c:v>
                </c:pt>
                <c:pt idx="6">
                  <c:v>0.27047500000000002</c:v>
                </c:pt>
                <c:pt idx="7">
                  <c:v>0.34897899999999998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Ctnew!$B$63</c:f>
              <c:strCache>
                <c:ptCount val="1"/>
                <c:pt idx="0">
                  <c:v>CT+AP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Ctnew!$C$22:$J$22</c:f>
              <c:numCache>
                <c:formatCode>General</c:formatCode>
                <c:ptCount val="8"/>
                <c:pt idx="0">
                  <c:v>0.98042213831534752</c:v>
                </c:pt>
                <c:pt idx="1">
                  <c:v>1.4804221383153475</c:v>
                </c:pt>
                <c:pt idx="2">
                  <c:v>1.9804221383153475</c:v>
                </c:pt>
                <c:pt idx="3">
                  <c:v>2.4804221383153475</c:v>
                </c:pt>
                <c:pt idx="4">
                  <c:v>2.9804221383153475</c:v>
                </c:pt>
                <c:pt idx="5">
                  <c:v>3.4804221383153475</c:v>
                </c:pt>
                <c:pt idx="6">
                  <c:v>3.9804221383153475</c:v>
                </c:pt>
                <c:pt idx="7">
                  <c:v>4.4804221383153475</c:v>
                </c:pt>
              </c:numCache>
            </c:numRef>
          </c:xVal>
          <c:yVal>
            <c:numRef>
              <c:f>Ctnew!$C$63:$J$63</c:f>
              <c:numCache>
                <c:formatCode>General</c:formatCode>
                <c:ptCount val="8"/>
                <c:pt idx="1">
                  <c:v>0.18461113604859999</c:v>
                </c:pt>
                <c:pt idx="2">
                  <c:v>0.2863184113153</c:v>
                </c:pt>
                <c:pt idx="3">
                  <c:v>0.39150504223480004</c:v>
                </c:pt>
                <c:pt idx="4">
                  <c:v>0.49528731465999998</c:v>
                </c:pt>
                <c:pt idx="5">
                  <c:v>0.59410700584799991</c:v>
                </c:pt>
                <c:pt idx="6">
                  <c:v>0.66895395692500004</c:v>
                </c:pt>
                <c:pt idx="7">
                  <c:v>0.71973025133200008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Ctnew!$P$22</c:f>
              <c:strCache>
                <c:ptCount val="1"/>
                <c:pt idx="0">
                  <c:v>CT+AP (old type)</c:v>
                </c:pt>
              </c:strCache>
            </c:strRef>
          </c:tx>
          <c:spPr>
            <a:ln w="28575">
              <a:noFill/>
            </a:ln>
          </c:spPr>
          <c:xVal>
            <c:numRef>
              <c:f>Ctnew!$P$23:$S$23</c:f>
              <c:numCache>
                <c:formatCode>General</c:formatCode>
                <c:ptCount val="4"/>
                <c:pt idx="0">
                  <c:v>0.8</c:v>
                </c:pt>
                <c:pt idx="1">
                  <c:v>1</c:v>
                </c:pt>
                <c:pt idx="2">
                  <c:v>1.3</c:v>
                </c:pt>
                <c:pt idx="3">
                  <c:v>1.5</c:v>
                </c:pt>
              </c:numCache>
            </c:numRef>
          </c:xVal>
          <c:yVal>
            <c:numRef>
              <c:f>Ctnew!$P$25:$S$25</c:f>
              <c:numCache>
                <c:formatCode>General</c:formatCode>
                <c:ptCount val="4"/>
                <c:pt idx="0">
                  <c:v>0.10279801355136203</c:v>
                </c:pt>
                <c:pt idx="1">
                  <c:v>0.16955788548336573</c:v>
                </c:pt>
                <c:pt idx="2">
                  <c:v>0.32520328579954294</c:v>
                </c:pt>
                <c:pt idx="3">
                  <c:v>0.4361375330126705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75296"/>
        <c:axId val="121581568"/>
      </c:scatterChart>
      <c:valAx>
        <c:axId val="12157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 dirty="0" smtClean="0"/>
                  <a:t>Over</a:t>
                </a:r>
                <a:r>
                  <a:rPr lang="en-US" altLang="ja-JP" baseline="0" dirty="0" smtClean="0"/>
                  <a:t> Voltage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.6993429627908625"/>
              <c:y val="0.935436442145255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ja-JP"/>
          </a:p>
        </c:txPr>
        <c:crossAx val="121581568"/>
        <c:crosses val="autoZero"/>
        <c:crossBetween val="midCat"/>
        <c:majorUnit val="1"/>
      </c:valAx>
      <c:valAx>
        <c:axId val="121581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 dirty="0" smtClean="0"/>
                  <a:t>Noise Probability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"/>
              <c:y val="4.7579392106851394E-2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ja-JP"/>
          </a:p>
        </c:txPr>
        <c:crossAx val="12157529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18985544816008"/>
          <c:y val="4.3813918757467145E-2"/>
          <c:w val="0.81016970336629268"/>
          <c:h val="0.81462377196184554"/>
        </c:manualLayout>
      </c:layout>
      <c:scatterChart>
        <c:scatterStyle val="lineMarker"/>
        <c:varyColors val="0"/>
        <c:ser>
          <c:idx val="0"/>
          <c:order val="0"/>
          <c:tx>
            <c:strRef>
              <c:f>PDE!$D$3</c:f>
              <c:strCache>
                <c:ptCount val="1"/>
                <c:pt idx="0">
                  <c:v>J-1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5047FF"/>
              </a:solidFill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PDE!$C$5:$E$5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PDE!$C$40:$E$40</c:f>
              <c:numCache>
                <c:formatCode>0.0%</c:formatCode>
                <c:ptCount val="3"/>
                <c:pt idx="0">
                  <c:v>0.12496753748593563</c:v>
                </c:pt>
                <c:pt idx="1">
                  <c:v>0.13575939668130291</c:v>
                </c:pt>
                <c:pt idx="2">
                  <c:v>0.14770142316246182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PDE!$T$3</c:f>
              <c:strCache>
                <c:ptCount val="1"/>
                <c:pt idx="0">
                  <c:v>J-2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5047FF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PDE!$S$5:$U$5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PDE!$S$40:$U$40</c:f>
              <c:numCache>
                <c:formatCode>0.0%</c:formatCode>
                <c:ptCount val="3"/>
                <c:pt idx="0">
                  <c:v>0.106638928183968</c:v>
                </c:pt>
                <c:pt idx="1">
                  <c:v>0.11704685631492905</c:v>
                </c:pt>
                <c:pt idx="2">
                  <c:v>0.12935023345463278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PDE!$H$3</c:f>
              <c:strCache>
                <c:ptCount val="1"/>
                <c:pt idx="0">
                  <c:v>K-1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D4B27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PDE!$G$5:$I$5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PDE!$G$40:$I$40</c:f>
              <c:numCache>
                <c:formatCode>0.0%</c:formatCode>
                <c:ptCount val="3"/>
                <c:pt idx="0">
                  <c:v>0.15204637506531765</c:v>
                </c:pt>
                <c:pt idx="1">
                  <c:v>0.16517089217088143</c:v>
                </c:pt>
                <c:pt idx="2">
                  <c:v>0.17903215883911164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PDE!$X$3</c:f>
              <c:strCache>
                <c:ptCount val="1"/>
                <c:pt idx="0">
                  <c:v>K-2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9"/>
            <c:spPr>
              <a:solidFill>
                <a:srgbClr val="FD4B27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PDE!$W$5:$Y$5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PDE!$W$40:$Y$40</c:f>
              <c:numCache>
                <c:formatCode>0.0%</c:formatCode>
                <c:ptCount val="3"/>
                <c:pt idx="0">
                  <c:v>0.12991974179298615</c:v>
                </c:pt>
                <c:pt idx="1">
                  <c:v>0.13927760389280278</c:v>
                </c:pt>
                <c:pt idx="2">
                  <c:v>0.15370452917107777</c:v>
                </c:pt>
              </c:numCache>
            </c:numRef>
          </c:yVal>
          <c:smooth val="0"/>
        </c:ser>
        <c:ser>
          <c:idx val="2"/>
          <c:order val="4"/>
          <c:tx>
            <c:strRef>
              <c:f>PDE!$L$3</c:f>
              <c:strCache>
                <c:ptCount val="1"/>
                <c:pt idx="0">
                  <c:v>L-1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10B903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PDE!$K$5:$M$5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PDE!$K$40:$M$40</c:f>
              <c:numCache>
                <c:formatCode>0.0%</c:formatCode>
                <c:ptCount val="3"/>
                <c:pt idx="0">
                  <c:v>7.5522161372628835E-2</c:v>
                </c:pt>
                <c:pt idx="1">
                  <c:v>8.2367851579078527E-2</c:v>
                </c:pt>
                <c:pt idx="2">
                  <c:v>9.0443652177707418E-2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PDE!$AB$3</c:f>
              <c:strCache>
                <c:ptCount val="1"/>
                <c:pt idx="0">
                  <c:v>L-2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10B903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PDE!$AA$5:$AC$5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PDE!$AA$40:$AC$40</c:f>
              <c:numCache>
                <c:formatCode>0.0%</c:formatCode>
                <c:ptCount val="3"/>
                <c:pt idx="0">
                  <c:v>7.9020747022978163E-2</c:v>
                </c:pt>
                <c:pt idx="1">
                  <c:v>8.4688385851130352E-2</c:v>
                </c:pt>
                <c:pt idx="2">
                  <c:v>9.4380705328491493E-2</c:v>
                </c:pt>
              </c:numCache>
            </c:numRef>
          </c:yVal>
          <c:smooth val="0"/>
        </c:ser>
        <c:ser>
          <c:idx val="3"/>
          <c:order val="6"/>
          <c:tx>
            <c:strRef>
              <c:f>PDE!$P$3</c:f>
              <c:strCache>
                <c:ptCount val="1"/>
                <c:pt idx="0">
                  <c:v>G-C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B4BFF"/>
              </a:solidFill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PDE!$P$5:$Q$5</c:f>
              <c:numCache>
                <c:formatCode>General</c:formatCode>
                <c:ptCount val="2"/>
                <c:pt idx="0">
                  <c:v>1.3</c:v>
                </c:pt>
                <c:pt idx="1">
                  <c:v>1.6</c:v>
                </c:pt>
              </c:numCache>
            </c:numRef>
          </c:xVal>
          <c:yVal>
            <c:numRef>
              <c:f>PDE!$P$39:$Q$39</c:f>
              <c:numCache>
                <c:formatCode>0.0%</c:formatCode>
                <c:ptCount val="2"/>
                <c:pt idx="0">
                  <c:v>0.13466923492593325</c:v>
                </c:pt>
                <c:pt idx="1">
                  <c:v>0.14678465916949643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PDE!$AF$3</c:f>
              <c:strCache>
                <c:ptCount val="1"/>
                <c:pt idx="0">
                  <c:v>I-2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EC200"/>
              </a:solidFill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PDE!$AE$5:$AG$5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PDE!$AE$40:$AG$40</c:f>
              <c:numCache>
                <c:formatCode>0.0%</c:formatCode>
                <c:ptCount val="3"/>
                <c:pt idx="0">
                  <c:v>6.2424921080973313E-2</c:v>
                </c:pt>
                <c:pt idx="1">
                  <c:v>6.9091433613360995E-2</c:v>
                </c:pt>
                <c:pt idx="2">
                  <c:v>7.6408966202508977E-2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87648"/>
        <c:axId val="121393920"/>
      </c:scatterChart>
      <c:valAx>
        <c:axId val="12138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/>
                  <a:t>Over</a:t>
                </a:r>
                <a:r>
                  <a:rPr lang="en-US" altLang="ja-JP" baseline="0"/>
                  <a:t> Voltage [V]</a:t>
                </a:r>
              </a:p>
            </c:rich>
          </c:tx>
          <c:layout>
            <c:manualLayout>
              <c:xMode val="edge"/>
              <c:yMode val="edge"/>
              <c:x val="0.70759339818723843"/>
              <c:y val="0.93984547351881542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800">
                <a:latin typeface="+mn-lt"/>
              </a:defRPr>
            </a:pPr>
            <a:endParaRPr lang="ja-JP"/>
          </a:p>
        </c:txPr>
        <c:crossAx val="121393920"/>
        <c:crosses val="autoZero"/>
        <c:crossBetween val="midCat"/>
      </c:valAx>
      <c:valAx>
        <c:axId val="121393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/>
                  <a:t>PDE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1.3888888888888888E-2"/>
              <c:y val="6.9468637992831511E-2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800">
                <a:latin typeface="+mn-lt"/>
              </a:defRPr>
            </a:pPr>
            <a:endParaRPr lang="ja-JP"/>
          </a:p>
        </c:txPr>
        <c:crossAx val="12138764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8825331136046611"/>
          <c:y val="7.1525782849524655E-2"/>
          <c:w val="0.20940003579849154"/>
          <c:h val="0.28071285730156964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614737786785596"/>
          <c:y val="4.3813918757467145E-2"/>
          <c:w val="0.68095472968182058"/>
          <c:h val="0.790003645377661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'300kHz'!$K$10:$P$10</c:f>
              <c:numCache>
                <c:formatCode>General</c:formatCode>
                <c:ptCount val="6"/>
                <c:pt idx="1">
                  <c:v>19.600000000000001</c:v>
                </c:pt>
                <c:pt idx="2">
                  <c:v>22.7</c:v>
                </c:pt>
                <c:pt idx="3">
                  <c:v>27.2</c:v>
                </c:pt>
                <c:pt idx="4">
                  <c:v>33.4</c:v>
                </c:pt>
                <c:pt idx="5">
                  <c:v>40.799999999999997</c:v>
                </c:pt>
              </c:numCache>
            </c:numRef>
          </c:xVal>
          <c:yVal>
            <c:numRef>
              <c:f>'300kHz'!$K$14:$P$14</c:f>
              <c:numCache>
                <c:formatCode>General</c:formatCode>
                <c:ptCount val="6"/>
                <c:pt idx="1">
                  <c:v>8.7006455879026223</c:v>
                </c:pt>
                <c:pt idx="2">
                  <c:v>8.6744563284496152</c:v>
                </c:pt>
                <c:pt idx="3">
                  <c:v>8.5760351274398818</c:v>
                </c:pt>
                <c:pt idx="4">
                  <c:v>9.1024940833788452</c:v>
                </c:pt>
                <c:pt idx="5">
                  <c:v>9.0822396803051646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447552"/>
        <c:axId val="121449472"/>
      </c:scatterChart>
      <c:scatterChart>
        <c:scatterStyle val="lineMarker"/>
        <c:varyColors val="0"/>
        <c:ser>
          <c:idx val="1"/>
          <c:order val="1"/>
          <c:tx>
            <c:strRef>
              <c:f>'300kHz'!$K$15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'300kHz'!$L$10:$P$10</c:f>
              <c:numCache>
                <c:formatCode>General</c:formatCode>
                <c:ptCount val="5"/>
                <c:pt idx="0">
                  <c:v>19.600000000000001</c:v>
                </c:pt>
                <c:pt idx="1">
                  <c:v>22.7</c:v>
                </c:pt>
                <c:pt idx="2">
                  <c:v>27.2</c:v>
                </c:pt>
                <c:pt idx="3">
                  <c:v>33.4</c:v>
                </c:pt>
                <c:pt idx="4">
                  <c:v>40.799999999999997</c:v>
                </c:pt>
              </c:numCache>
            </c:numRef>
          </c:xVal>
          <c:yVal>
            <c:numRef>
              <c:f>'300kHz'!$L$15:$P$15</c:f>
              <c:numCache>
                <c:formatCode>General</c:formatCode>
                <c:ptCount val="5"/>
                <c:pt idx="0">
                  <c:v>38.856982988412845</c:v>
                </c:pt>
                <c:pt idx="1">
                  <c:v>38.597669472717236</c:v>
                </c:pt>
                <c:pt idx="2">
                  <c:v>38.789157654652371</c:v>
                </c:pt>
                <c:pt idx="3">
                  <c:v>38.357089157218041</c:v>
                </c:pt>
                <c:pt idx="4">
                  <c:v>38.605715962305375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461760"/>
        <c:axId val="121459840"/>
      </c:scatterChart>
      <c:valAx>
        <c:axId val="121447552"/>
        <c:scaling>
          <c:orientation val="minMax"/>
          <c:max val="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/>
                  <a:t>Current</a:t>
                </a:r>
                <a:r>
                  <a:rPr lang="ja-JP" altLang="en-US"/>
                  <a:t> </a:t>
                </a:r>
                <a:r>
                  <a:rPr lang="en-US" altLang="ja-JP"/>
                  <a:t>[µA]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56616855118316445"/>
              <c:y val="0.913613749434644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1449472"/>
        <c:crosses val="autoZero"/>
        <c:crossBetween val="midCat"/>
      </c:valAx>
      <c:valAx>
        <c:axId val="121449472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solidFill>
                      <a:schemeClr val="accent1"/>
                    </a:solidFill>
                  </a:defRPr>
                </a:pPr>
                <a:r>
                  <a:rPr lang="en-US" altLang="ja-JP" dirty="0" smtClean="0">
                    <a:solidFill>
                      <a:schemeClr val="accent1"/>
                    </a:solidFill>
                  </a:rPr>
                  <a:t>Leading</a:t>
                </a:r>
                <a:r>
                  <a:rPr lang="en-US" altLang="ja-JP" baseline="0" dirty="0" smtClean="0">
                    <a:solidFill>
                      <a:schemeClr val="accent1"/>
                    </a:solidFill>
                  </a:rPr>
                  <a:t> Time Constant [ns]</a:t>
                </a:r>
                <a:endParaRPr lang="en-US" altLang="ja-JP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175435227821455E-2"/>
              <c:y val="1.5194606779986965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1447552"/>
        <c:crosses val="autoZero"/>
        <c:crossBetween val="midCat"/>
      </c:valAx>
      <c:valAx>
        <c:axId val="121459840"/>
        <c:scaling>
          <c:orientation val="minMax"/>
          <c:max val="50"/>
          <c:min val="3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>
                    <a:solidFill>
                      <a:schemeClr val="accent2"/>
                    </a:solidFill>
                    <a:latin typeface="+mn-lt"/>
                  </a:defRPr>
                </a:pPr>
                <a:r>
                  <a:rPr lang="en-US" altLang="ja-JP" sz="1400" b="0" dirty="0" smtClean="0">
                    <a:solidFill>
                      <a:schemeClr val="accent2"/>
                    </a:solidFill>
                    <a:latin typeface="+mn-lt"/>
                  </a:rPr>
                  <a:t>Trailing</a:t>
                </a:r>
                <a:r>
                  <a:rPr lang="en-US" altLang="ja-JP" sz="1400" b="0" baseline="0" dirty="0" smtClean="0">
                    <a:solidFill>
                      <a:schemeClr val="accent2"/>
                    </a:solidFill>
                    <a:latin typeface="+mn-lt"/>
                  </a:rPr>
                  <a:t> Time Constant [ns]</a:t>
                </a:r>
                <a:endParaRPr lang="ja-JP" altLang="en-US" sz="1400" b="0" dirty="0">
                  <a:solidFill>
                    <a:schemeClr val="accent2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91672019083414391"/>
              <c:y val="3.1827975370107231E-2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21461760"/>
        <c:crosses val="max"/>
        <c:crossBetween val="midCat"/>
        <c:majorUnit val="5"/>
        <c:minorUnit val="1"/>
      </c:valAx>
      <c:valAx>
        <c:axId val="12146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45984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69515081106665"/>
          <c:y val="4.773419902970312E-2"/>
          <c:w val="0.81975904651262843"/>
          <c:h val="0.79000364537766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hybrid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Sheet1!$A$16:$Q$16</c:f>
              <c:numCache>
                <c:formatCode>General</c:formatCode>
                <c:ptCount val="17"/>
                <c:pt idx="0">
                  <c:v>16.600000000000001</c:v>
                </c:pt>
                <c:pt idx="1">
                  <c:v>17</c:v>
                </c:pt>
                <c:pt idx="2">
                  <c:v>17.5</c:v>
                </c:pt>
                <c:pt idx="3">
                  <c:v>17.899999999999999</c:v>
                </c:pt>
                <c:pt idx="4">
                  <c:v>18.3</c:v>
                </c:pt>
                <c:pt idx="6">
                  <c:v>16.5</c:v>
                </c:pt>
                <c:pt idx="7">
                  <c:v>18.399999999999999</c:v>
                </c:pt>
                <c:pt idx="8">
                  <c:v>20.399999999999999</c:v>
                </c:pt>
                <c:pt idx="9">
                  <c:v>22.2</c:v>
                </c:pt>
                <c:pt idx="10">
                  <c:v>23.5</c:v>
                </c:pt>
                <c:pt idx="12">
                  <c:v>16.5</c:v>
                </c:pt>
                <c:pt idx="13">
                  <c:v>22.1</c:v>
                </c:pt>
                <c:pt idx="14">
                  <c:v>27.2</c:v>
                </c:pt>
                <c:pt idx="15">
                  <c:v>31.3</c:v>
                </c:pt>
              </c:numCache>
            </c:numRef>
          </c:xVal>
          <c:yVal>
            <c:numRef>
              <c:f>Sheet1!$A$18:$Q$18</c:f>
              <c:numCache>
                <c:formatCode>General</c:formatCode>
                <c:ptCount val="17"/>
                <c:pt idx="0">
                  <c:v>1</c:v>
                </c:pt>
                <c:pt idx="1">
                  <c:v>0.99110438156525049</c:v>
                </c:pt>
                <c:pt idx="2">
                  <c:v>0.97918046749313903</c:v>
                </c:pt>
                <c:pt idx="3">
                  <c:v>0.97348520694787388</c:v>
                </c:pt>
                <c:pt idx="4">
                  <c:v>0.96806094444970203</c:v>
                </c:pt>
                <c:pt idx="6">
                  <c:v>1</c:v>
                </c:pt>
                <c:pt idx="7">
                  <c:v>0.96653603300038204</c:v>
                </c:pt>
                <c:pt idx="8">
                  <c:v>0.94328810518227901</c:v>
                </c:pt>
                <c:pt idx="9">
                  <c:v>0.91503088420248357</c:v>
                </c:pt>
                <c:pt idx="10">
                  <c:v>0.90269008056935096</c:v>
                </c:pt>
                <c:pt idx="12">
                  <c:v>1</c:v>
                </c:pt>
                <c:pt idx="13">
                  <c:v>0.92555916667392746</c:v>
                </c:pt>
                <c:pt idx="14">
                  <c:v>0.86308149413169055</c:v>
                </c:pt>
                <c:pt idx="15">
                  <c:v>0.8148498287865189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'[2013Dec-4.xlsx]Sheet1'!$C$53</c:f>
              <c:strCache>
                <c:ptCount val="1"/>
                <c:pt idx="0">
                  <c:v>single 6mm</c:v>
                </c:pt>
              </c:strCache>
            </c:strRef>
          </c:tx>
          <c:spPr>
            <a:ln w="28575">
              <a:noFill/>
            </a:ln>
          </c:spPr>
          <c:xVal>
            <c:numRef>
              <c:f>'[2013Dec-4.xlsx]Sheet1'!$E$54:$E$58</c:f>
              <c:numCache>
                <c:formatCode>General</c:formatCode>
                <c:ptCount val="5"/>
                <c:pt idx="0">
                  <c:v>4.46</c:v>
                </c:pt>
                <c:pt idx="1">
                  <c:v>9</c:v>
                </c:pt>
                <c:pt idx="2">
                  <c:v>13.3</c:v>
                </c:pt>
                <c:pt idx="3">
                  <c:v>17.3</c:v>
                </c:pt>
                <c:pt idx="4">
                  <c:v>21.2</c:v>
                </c:pt>
              </c:numCache>
            </c:numRef>
          </c:xVal>
          <c:yVal>
            <c:numRef>
              <c:f>'[2013Dec-4.xlsx]Sheet1'!$J$54:$J$58</c:f>
              <c:numCache>
                <c:formatCode>General</c:formatCode>
                <c:ptCount val="5"/>
                <c:pt idx="0">
                  <c:v>1</c:v>
                </c:pt>
                <c:pt idx="1">
                  <c:v>0.98246382189239345</c:v>
                </c:pt>
                <c:pt idx="2">
                  <c:v>0.95172912801484233</c:v>
                </c:pt>
                <c:pt idx="3">
                  <c:v>0.94476066790352498</c:v>
                </c:pt>
                <c:pt idx="4">
                  <c:v>0.91340630797773659</c:v>
                </c:pt>
              </c:numCache>
            </c:numRef>
          </c:yVal>
          <c:smooth val="0"/>
        </c:ser>
        <c:ser>
          <c:idx val="6"/>
          <c:order val="2"/>
          <c:tx>
            <c:strRef>
              <c:f>'[2013Dec-4.xlsx]Sheet1'!$C$45</c:f>
              <c:strCache>
                <c:ptCount val="1"/>
                <c:pt idx="0">
                  <c:v>simple series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FD4B27">
                  <a:lumMod val="75000"/>
                </a:srgbClr>
              </a:solidFill>
            </c:spPr>
          </c:marker>
          <c:xVal>
            <c:numRef>
              <c:f>'[2013Dec-4.xlsx]Sheet1'!$E$46:$E$50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9.6</c:v>
                </c:pt>
                <c:pt idx="2">
                  <c:v>14</c:v>
                </c:pt>
                <c:pt idx="3">
                  <c:v>18.3</c:v>
                </c:pt>
                <c:pt idx="4">
                  <c:v>22.6</c:v>
                </c:pt>
              </c:numCache>
            </c:numRef>
          </c:xVal>
          <c:yVal>
            <c:numRef>
              <c:f>'[2013Dec-4.xlsx]Sheet1'!$J$46:$J$50</c:f>
              <c:numCache>
                <c:formatCode>General</c:formatCode>
                <c:ptCount val="5"/>
                <c:pt idx="0">
                  <c:v>1</c:v>
                </c:pt>
                <c:pt idx="1">
                  <c:v>0.99770173544863949</c:v>
                </c:pt>
                <c:pt idx="2">
                  <c:v>0.9888950406079845</c:v>
                </c:pt>
                <c:pt idx="3">
                  <c:v>0.98395596254266926</c:v>
                </c:pt>
                <c:pt idx="4">
                  <c:v>0.97345245539893011</c:v>
                </c:pt>
              </c:numCache>
            </c:numRef>
          </c:yVal>
          <c:smooth val="0"/>
        </c:ser>
        <c:ser>
          <c:idx val="7"/>
          <c:order val="3"/>
          <c:tx>
            <c:strRef>
              <c:f>Sheet1!$A$2</c:f>
              <c:strCache>
                <c:ptCount val="1"/>
                <c:pt idx="0">
                  <c:v>hybrid LXe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9933FF"/>
              </a:solidFill>
            </c:spPr>
          </c:marker>
          <c:xVal>
            <c:numRef>
              <c:f>Sheet1!$A$12:$Q$12</c:f>
              <c:numCache>
                <c:formatCode>General</c:formatCode>
                <c:ptCount val="17"/>
                <c:pt idx="0">
                  <c:v>0.03</c:v>
                </c:pt>
                <c:pt idx="1">
                  <c:v>1.19</c:v>
                </c:pt>
                <c:pt idx="2">
                  <c:v>1.73</c:v>
                </c:pt>
                <c:pt idx="3">
                  <c:v>3.3</c:v>
                </c:pt>
                <c:pt idx="4">
                  <c:v>4.3600000000000003</c:v>
                </c:pt>
                <c:pt idx="5">
                  <c:v>5.6</c:v>
                </c:pt>
                <c:pt idx="6">
                  <c:v>7.05</c:v>
                </c:pt>
                <c:pt idx="7">
                  <c:v>8.6999999999999993</c:v>
                </c:pt>
                <c:pt idx="8">
                  <c:v>10.57</c:v>
                </c:pt>
                <c:pt idx="13">
                  <c:v>16.600000000000001</c:v>
                </c:pt>
                <c:pt idx="14">
                  <c:v>17</c:v>
                </c:pt>
                <c:pt idx="15">
                  <c:v>17.5</c:v>
                </c:pt>
                <c:pt idx="16">
                  <c:v>17.899999999999999</c:v>
                </c:pt>
              </c:numCache>
            </c:numRef>
          </c:xVal>
          <c:yVal>
            <c:numRef>
              <c:f>Sheet1!$A$14:$Q$14</c:f>
              <c:numCache>
                <c:formatCode>0.00</c:formatCode>
                <c:ptCount val="17"/>
                <c:pt idx="0">
                  <c:v>1</c:v>
                </c:pt>
                <c:pt idx="1">
                  <c:v>0.9891036236956785</c:v>
                </c:pt>
                <c:pt idx="2">
                  <c:v>0.98102571808695849</c:v>
                </c:pt>
                <c:pt idx="3">
                  <c:v>0.96956124950979128</c:v>
                </c:pt>
                <c:pt idx="4">
                  <c:v>0.96600975652664722</c:v>
                </c:pt>
                <c:pt idx="5">
                  <c:v>0.95446465549785042</c:v>
                </c:pt>
                <c:pt idx="6">
                  <c:v>0.94172472814035901</c:v>
                </c:pt>
                <c:pt idx="7">
                  <c:v>0.9270422917208796</c:v>
                </c:pt>
                <c:pt idx="8">
                  <c:v>0.91564013003815381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00032"/>
        <c:axId val="121502336"/>
      </c:scatterChart>
      <c:valAx>
        <c:axId val="121500032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Current [uA]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71074220201756388"/>
              <c:y val="0.91148178478571762"/>
            </c:manualLayout>
          </c:layout>
          <c:overlay val="0"/>
        </c:title>
        <c:numFmt formatCode="#,##0_);[Red]\(#,##0\)" sourceLinked="0"/>
        <c:majorTickMark val="in"/>
        <c:minorTickMark val="none"/>
        <c:tickLblPos val="nextTo"/>
        <c:crossAx val="121502336"/>
        <c:crosses val="autoZero"/>
        <c:crossBetween val="midCat"/>
      </c:valAx>
      <c:valAx>
        <c:axId val="121502336"/>
        <c:scaling>
          <c:orientation val="minMax"/>
          <c:max val="1.1000000000000001"/>
          <c:min val="0.6000000000000000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Charge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2.2203969888741695E-3"/>
              <c:y val="4.9867469310510129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crossAx val="121500032"/>
        <c:crosses val="autoZero"/>
        <c:crossBetween val="midCat"/>
        <c:majorUnit val="0.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485004948151968"/>
          <c:y val="7.5874166995150982E-2"/>
          <c:w val="0.30065380147153736"/>
          <c:h val="0.38466403694005513"/>
        </c:manualLayout>
      </c:layout>
      <c:overlay val="1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400">
          <a:latin typeface="+mn-lt"/>
          <a:ea typeface="+mj-ea"/>
        </a:defRPr>
      </a:pPr>
      <a:endParaRPr lang="ja-JP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74787608633054"/>
          <c:y val="4.3813918757467145E-2"/>
          <c:w val="0.72463490451174362"/>
          <c:h val="0.746807027091376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RH10kΩ, total 8.6kΩ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Sheet2!$E$5:$E$9</c:f>
              <c:numCache>
                <c:formatCode>General</c:formatCode>
                <c:ptCount val="5"/>
                <c:pt idx="0">
                  <c:v>16.8</c:v>
                </c:pt>
                <c:pt idx="1">
                  <c:v>30.2</c:v>
                </c:pt>
                <c:pt idx="2">
                  <c:v>41</c:v>
                </c:pt>
                <c:pt idx="3">
                  <c:v>48.6</c:v>
                </c:pt>
                <c:pt idx="4">
                  <c:v>56.3</c:v>
                </c:pt>
              </c:numCache>
            </c:numRef>
          </c:xVal>
          <c:yVal>
            <c:numRef>
              <c:f>Sheet2!$L$5:$L$9</c:f>
              <c:numCache>
                <c:formatCode>General</c:formatCode>
                <c:ptCount val="5"/>
                <c:pt idx="0">
                  <c:v>1</c:v>
                </c:pt>
                <c:pt idx="1">
                  <c:v>0.82660151831992112</c:v>
                </c:pt>
                <c:pt idx="2">
                  <c:v>0.70768273134850568</c:v>
                </c:pt>
                <c:pt idx="3">
                  <c:v>0.637901854368221</c:v>
                </c:pt>
                <c:pt idx="4">
                  <c:v>0.57257992335169527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Sheet2!$A$22</c:f>
              <c:strCache>
                <c:ptCount val="1"/>
                <c:pt idx="0">
                  <c:v>RH3.3kΩ, total 5.3kΩ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Sheet2!$E$22:$E$26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29.8</c:v>
                </c:pt>
                <c:pt idx="2">
                  <c:v>39.700000000000003</c:v>
                </c:pt>
                <c:pt idx="3">
                  <c:v>47.5</c:v>
                </c:pt>
                <c:pt idx="4">
                  <c:v>55.9</c:v>
                </c:pt>
              </c:numCache>
            </c:numRef>
          </c:xVal>
          <c:yVal>
            <c:numRef>
              <c:f>Sheet2!$L$22:$L$26</c:f>
              <c:numCache>
                <c:formatCode>General</c:formatCode>
                <c:ptCount val="5"/>
                <c:pt idx="0">
                  <c:v>1</c:v>
                </c:pt>
                <c:pt idx="1">
                  <c:v>0.90245693543987748</c:v>
                </c:pt>
                <c:pt idx="2">
                  <c:v>0.82142632340907662</c:v>
                </c:pt>
                <c:pt idx="3">
                  <c:v>0.79091395480581617</c:v>
                </c:pt>
                <c:pt idx="4">
                  <c:v>0.73830805060741489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71904"/>
        <c:axId val="121778176"/>
      </c:scatterChart>
      <c:valAx>
        <c:axId val="121771904"/>
        <c:scaling>
          <c:orientation val="minMax"/>
          <c:max val="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ja-JP" sz="1600" dirty="0"/>
                  <a:t>Current</a:t>
                </a:r>
                <a:r>
                  <a:rPr lang="en-US" altLang="ja-JP" sz="1600" baseline="0" dirty="0"/>
                  <a:t> </a:t>
                </a:r>
                <a:r>
                  <a:rPr lang="en-US" altLang="ja-JP" sz="1600" baseline="0" dirty="0" smtClean="0"/>
                  <a:t>[µA</a:t>
                </a:r>
                <a:r>
                  <a:rPr lang="en-US" altLang="ja-JP" sz="1600" baseline="0" dirty="0"/>
                  <a:t>]</a:t>
                </a:r>
                <a:endParaRPr lang="ja-JP" altLang="en-US" sz="1600" dirty="0"/>
              </a:p>
            </c:rich>
          </c:tx>
          <c:layout>
            <c:manualLayout>
              <c:xMode val="edge"/>
              <c:yMode val="edge"/>
              <c:x val="0.65105067690891483"/>
              <c:y val="0.8843126907467797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ja-JP"/>
          </a:p>
        </c:txPr>
        <c:crossAx val="121778176"/>
        <c:crosses val="autoZero"/>
        <c:crossBetween val="midCat"/>
        <c:majorUnit val="10"/>
      </c:valAx>
      <c:valAx>
        <c:axId val="121778176"/>
        <c:scaling>
          <c:orientation val="minMax"/>
          <c:max val="1.1000000000000001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 dirty="0" smtClean="0"/>
                  <a:t>Charge (relative)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3.0906429897811808E-3"/>
              <c:y val="3.419461329693526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ja-JP"/>
          </a:p>
        </c:txPr>
        <c:crossAx val="12177190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17389677790903"/>
          <c:y val="0.59108266130751763"/>
          <c:w val="0.5503062018052417"/>
          <c:h val="0.19563607718353149"/>
        </c:manualLayout>
      </c:layout>
      <c:overlay val="1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8974123544409"/>
          <c:y val="4.3813918757467145E-2"/>
          <c:w val="0.70440600785413399"/>
          <c:h val="0.714912580782216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Sheet1!$J$41</c:f>
              <c:strCache>
                <c:ptCount val="1"/>
                <c:pt idx="0">
                  <c:v>10n</c:v>
                </c:pt>
              </c:strCache>
            </c:strRef>
          </c:tx>
          <c:spPr>
            <a:ln w="28575">
              <a:solidFill>
                <a:srgbClr val="FEC200">
                  <a:lumMod val="75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Sheet1!$K$40:$T$40</c:f>
              <c:numCache>
                <c:formatCode>General</c:formatCode>
                <c:ptCount val="10"/>
                <c:pt idx="0">
                  <c:v>100</c:v>
                </c:pt>
                <c:pt idx="1">
                  <c:v>50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0.5</c:v>
                </c:pt>
                <c:pt idx="8">
                  <c:v>0.2</c:v>
                </c:pt>
                <c:pt idx="9">
                  <c:v>0.1</c:v>
                </c:pt>
              </c:numCache>
            </c:numRef>
          </c:xVal>
          <c:yVal>
            <c:numRef>
              <c:f>Sheet1!$K$44:$T$44</c:f>
              <c:numCache>
                <c:formatCode>0.00E+00</c:formatCode>
                <c:ptCount val="10"/>
                <c:pt idx="0">
                  <c:v>1.0054675118858953</c:v>
                </c:pt>
                <c:pt idx="1">
                  <c:v>1.0048512061982744</c:v>
                </c:pt>
                <c:pt idx="2">
                  <c:v>1.0030198978693432</c:v>
                </c:pt>
                <c:pt idx="3">
                  <c:v>1</c:v>
                </c:pt>
                <c:pt idx="4">
                  <c:v>0.99407466103187181</c:v>
                </c:pt>
                <c:pt idx="5">
                  <c:v>0.97712625462229274</c:v>
                </c:pt>
                <c:pt idx="6">
                  <c:v>0.95142630744849443</c:v>
                </c:pt>
                <c:pt idx="7">
                  <c:v>0.90848740975523856</c:v>
                </c:pt>
                <c:pt idx="8">
                  <c:v>0.82393379116041565</c:v>
                </c:pt>
                <c:pt idx="9">
                  <c:v>0.75310882197569995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Sheet1!$J$42</c:f>
              <c:strCache>
                <c:ptCount val="1"/>
                <c:pt idx="0">
                  <c:v>22n</c:v>
                </c:pt>
              </c:strCache>
            </c:strRef>
          </c:tx>
          <c:spPr>
            <a:ln>
              <a:solidFill>
                <a:srgbClr val="FB4BFF">
                  <a:lumMod val="50000"/>
                </a:srgbClr>
              </a:solidFill>
            </a:ln>
          </c:spPr>
          <c:marker>
            <c:symbol val="none"/>
          </c:marker>
          <c:xVal>
            <c:numRef>
              <c:f>Sheet1!$K$40:$T$40</c:f>
              <c:numCache>
                <c:formatCode>General</c:formatCode>
                <c:ptCount val="10"/>
                <c:pt idx="0">
                  <c:v>100</c:v>
                </c:pt>
                <c:pt idx="1">
                  <c:v>50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0.5</c:v>
                </c:pt>
                <c:pt idx="8">
                  <c:v>0.2</c:v>
                </c:pt>
                <c:pt idx="9">
                  <c:v>0.1</c:v>
                </c:pt>
              </c:numCache>
            </c:numRef>
          </c:xVal>
          <c:yVal>
            <c:numRef>
              <c:f>Sheet1!$K$45:$T$45</c:f>
              <c:numCache>
                <c:formatCode>0.00E+00</c:formatCode>
                <c:ptCount val="10"/>
                <c:pt idx="0">
                  <c:v>1.0679432998767391</c:v>
                </c:pt>
                <c:pt idx="1">
                  <c:v>1.0673093854551856</c:v>
                </c:pt>
                <c:pt idx="2">
                  <c:v>1.0654340552914245</c:v>
                </c:pt>
                <c:pt idx="3">
                  <c:v>1.0623349181193873</c:v>
                </c:pt>
                <c:pt idx="4">
                  <c:v>1.0562422961789049</c:v>
                </c:pt>
                <c:pt idx="5">
                  <c:v>1.0386687797147385</c:v>
                </c:pt>
                <c:pt idx="6">
                  <c:v>1.0119035041380524</c:v>
                </c:pt>
                <c:pt idx="7">
                  <c:v>0.96616481774960383</c:v>
                </c:pt>
                <c:pt idx="8">
                  <c:v>0.8712308505018489</c:v>
                </c:pt>
                <c:pt idx="9">
                  <c:v>0.78258144039443567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12096"/>
        <c:axId val="121814016"/>
      </c:scatterChart>
      <c:valAx>
        <c:axId val="121812096"/>
        <c:scaling>
          <c:logBase val="10"/>
          <c:orientation val="minMax"/>
          <c:max val="10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ja-JP" sz="1600" dirty="0"/>
                  <a:t>Hybrid</a:t>
                </a:r>
                <a:r>
                  <a:rPr lang="en-US" altLang="ja-JP" sz="1600" baseline="0" dirty="0"/>
                  <a:t> </a:t>
                </a:r>
                <a:r>
                  <a:rPr lang="en-US" altLang="ja-JP" sz="1600" baseline="0" dirty="0" smtClean="0"/>
                  <a:t>Resistance [</a:t>
                </a:r>
                <a:r>
                  <a:rPr lang="en-US" altLang="ja-JP" sz="1600" baseline="0" dirty="0" err="1" smtClean="0"/>
                  <a:t>kΩ</a:t>
                </a:r>
                <a:r>
                  <a:rPr lang="en-US" altLang="ja-JP" sz="1600" baseline="0" dirty="0" smtClean="0"/>
                  <a:t>]</a:t>
                </a:r>
                <a:endParaRPr lang="ja-JP" altLang="en-US" sz="1600" dirty="0"/>
              </a:p>
            </c:rich>
          </c:tx>
          <c:layout>
            <c:manualLayout>
              <c:xMode val="edge"/>
              <c:yMode val="edge"/>
              <c:x val="0.47961853354749484"/>
              <c:y val="0.9069444444444444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ja-JP"/>
          </a:p>
        </c:txPr>
        <c:crossAx val="121814016"/>
        <c:crosses val="autoZero"/>
        <c:crossBetween val="midCat"/>
      </c:valAx>
      <c:valAx>
        <c:axId val="121814016"/>
        <c:scaling>
          <c:orientation val="minMax"/>
          <c:max val="1.1000000000000001"/>
          <c:min val="0.7000000000000000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/>
                  <a:t>Gain (relative)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"/>
              <c:y val="4.8014051945572782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ja-JP"/>
          </a:p>
        </c:txPr>
        <c:crossAx val="121812096"/>
        <c:crossesAt val="0.1"/>
        <c:crossBetween val="midCat"/>
        <c:majorUnit val="0.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94544954512639"/>
          <c:y val="4.3813918757467145E-2"/>
          <c:w val="0.81956697852741034"/>
          <c:h val="0.79000364537766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Sheet4!$A$21:$B$21</c:f>
              <c:strCache>
                <c:ptCount val="1"/>
                <c:pt idx="0">
                  <c:v>1sector 10kHz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Sheet4!$A$23:$A$47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15.3</c:v>
                </c:pt>
                <c:pt idx="13">
                  <c:v>15.4</c:v>
                </c:pt>
                <c:pt idx="14">
                  <c:v>15.5</c:v>
                </c:pt>
                <c:pt idx="15">
                  <c:v>15.6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25</c:v>
                </c:pt>
                <c:pt idx="22">
                  <c:v>30</c:v>
                </c:pt>
                <c:pt idx="23">
                  <c:v>35</c:v>
                </c:pt>
                <c:pt idx="24">
                  <c:v>40</c:v>
                </c:pt>
              </c:numCache>
            </c:numRef>
          </c:xVal>
          <c:yVal>
            <c:numRef>
              <c:f>Sheet4!$C$23:$C$47</c:f>
              <c:numCache>
                <c:formatCode>General</c:formatCode>
                <c:ptCount val="25"/>
                <c:pt idx="0">
                  <c:v>0.12285012285012284</c:v>
                </c:pt>
                <c:pt idx="1">
                  <c:v>0.13696753869332967</c:v>
                </c:pt>
                <c:pt idx="2">
                  <c:v>0.15262515262515264</c:v>
                </c:pt>
                <c:pt idx="3">
                  <c:v>0.16849199663016007</c:v>
                </c:pt>
                <c:pt idx="4">
                  <c:v>0.20491803278688525</c:v>
                </c:pt>
                <c:pt idx="5">
                  <c:v>0.26315789473684209</c:v>
                </c:pt>
                <c:pt idx="6">
                  <c:v>0.44843049327354262</c:v>
                </c:pt>
                <c:pt idx="7">
                  <c:v>0.57736720554272514</c:v>
                </c:pt>
                <c:pt idx="8">
                  <c:v>0.77700077700077708</c:v>
                </c:pt>
                <c:pt idx="9">
                  <c:v>1.0718113612004287</c:v>
                </c:pt>
                <c:pt idx="10">
                  <c:v>1.3605442176870748</c:v>
                </c:pt>
                <c:pt idx="11">
                  <c:v>1.7574692442882252</c:v>
                </c:pt>
                <c:pt idx="12">
                  <c:v>2.028397565922921</c:v>
                </c:pt>
                <c:pt idx="13">
                  <c:v>2.0449897750511248</c:v>
                </c:pt>
                <c:pt idx="14">
                  <c:v>2.0876826722338206</c:v>
                </c:pt>
                <c:pt idx="15">
                  <c:v>2.1052631578947367</c:v>
                </c:pt>
                <c:pt idx="16">
                  <c:v>2.1551724137931032</c:v>
                </c:pt>
                <c:pt idx="17">
                  <c:v>2.3419203747072599</c:v>
                </c:pt>
                <c:pt idx="18">
                  <c:v>2.6041666666666665</c:v>
                </c:pt>
                <c:pt idx="19">
                  <c:v>2.808988764044944</c:v>
                </c:pt>
                <c:pt idx="20">
                  <c:v>2.9585798816568047</c:v>
                </c:pt>
                <c:pt idx="21">
                  <c:v>3.1055900621118013</c:v>
                </c:pt>
                <c:pt idx="22">
                  <c:v>3.125</c:v>
                </c:pt>
                <c:pt idx="23">
                  <c:v>3.1446540880503142</c:v>
                </c:pt>
                <c:pt idx="24">
                  <c:v>3.1545741324921135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Sheet4!$F$21:$G$21</c:f>
              <c:strCache>
                <c:ptCount val="1"/>
                <c:pt idx="0">
                  <c:v>1sector 1MHz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Sheet4!$F$23:$F$40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  <c:pt idx="12">
                  <c:v>18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</c:numCache>
            </c:numRef>
          </c:xVal>
          <c:yVal>
            <c:numRef>
              <c:f>Sheet4!$H$23:$H$40</c:f>
              <c:numCache>
                <c:formatCode>General</c:formatCode>
                <c:ptCount val="18"/>
                <c:pt idx="0">
                  <c:v>0.64308309469591485</c:v>
                </c:pt>
                <c:pt idx="1">
                  <c:v>0.7561436672967865</c:v>
                </c:pt>
                <c:pt idx="2">
                  <c:v>0.91572995123738021</c:v>
                </c:pt>
                <c:pt idx="3">
                  <c:v>1.094168519458693</c:v>
                </c:pt>
                <c:pt idx="4">
                  <c:v>1.2738918414870903</c:v>
                </c:pt>
                <c:pt idx="5">
                  <c:v>1.4593153674488968</c:v>
                </c:pt>
                <c:pt idx="6">
                  <c:v>1.6499955243871403</c:v>
                </c:pt>
                <c:pt idx="7">
                  <c:v>2.0572413414003523</c:v>
                </c:pt>
                <c:pt idx="8">
                  <c:v>2.538832973631477</c:v>
                </c:pt>
                <c:pt idx="9">
                  <c:v>3.1006751068903484</c:v>
                </c:pt>
                <c:pt idx="10">
                  <c:v>3.841661466337595</c:v>
                </c:pt>
                <c:pt idx="11">
                  <c:v>4.849500363251825</c:v>
                </c:pt>
                <c:pt idx="12">
                  <c:v>6.8852878680332674</c:v>
                </c:pt>
                <c:pt idx="13">
                  <c:v>8.8471742656226056</c:v>
                </c:pt>
                <c:pt idx="14">
                  <c:v>9.7717313778405082</c:v>
                </c:pt>
                <c:pt idx="15">
                  <c:v>9.9262716248790461</c:v>
                </c:pt>
                <c:pt idx="16">
                  <c:v>10.027109292683697</c:v>
                </c:pt>
                <c:pt idx="17">
                  <c:v>10.110175639026288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40160"/>
        <c:axId val="122142080"/>
      </c:scatterChart>
      <c:valAx>
        <c:axId val="122140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ja-JP"/>
                  <a:t>Bias</a:t>
                </a:r>
                <a:r>
                  <a:rPr lang="en-US" altLang="ja-JP" baseline="0"/>
                  <a:t> Voltage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69434193121693122"/>
              <c:y val="0.9148811230585424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2142080"/>
        <c:crosses val="autoZero"/>
        <c:crossBetween val="midCat"/>
      </c:valAx>
      <c:valAx>
        <c:axId val="122142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ja-JP"/>
                  <a:t>1 / C</a:t>
                </a:r>
                <a:r>
                  <a:rPr lang="en-US" altLang="ja-JP" baseline="30000"/>
                  <a:t>2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6.9468637992831511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ja-JP"/>
          </a:p>
        </c:txPr>
        <c:crossAx val="12214016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1679875799838744"/>
          <c:y val="0.36471133027563479"/>
          <c:w val="0.22911264216972876"/>
          <c:h val="0.17449620880723246"/>
        </c:manualLayout>
      </c:layout>
      <c:overlay val="1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3D30-A361-4200-989C-7E1F8A50C92C}" type="datetimeFigureOut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A73D-E547-4100-B04D-90C1791D541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39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6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2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06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02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461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58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452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A73D-E547-4100-B04D-90C1791D5414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7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 rot="10800000">
            <a:off x="0" y="5445224"/>
            <a:ext cx="9144000" cy="141277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>
                  <a:alpha val="75000"/>
                </a:srgbClr>
              </a:gs>
              <a:gs pos="50000">
                <a:srgbClr val="0087E6"/>
              </a:gs>
              <a:gs pos="0">
                <a:srgbClr val="0BD5B7">
                  <a:alpha val="0"/>
                </a:srgbClr>
              </a:gs>
              <a:gs pos="98000">
                <a:srgbClr val="005CBF">
                  <a:alpha val="0"/>
                </a:srgbClr>
              </a:gs>
              <a:gs pos="75000">
                <a:srgbClr val="005CBF"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35696" y="5733256"/>
            <a:ext cx="6400800" cy="432048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99C7-F698-4DEA-A127-1550E4A84A8B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791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4F6A-80C7-481F-A778-64D6792EB8B6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34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E1C8-228C-4372-80F5-391CDCEACF9C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566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2D2-F4FE-4B92-9C5D-ADE6A4B77199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06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54B-7B1D-4F79-9771-00A2F6BB6F4C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31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FC7-9921-4DC4-8B64-F99290A58E8F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661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57C-4BF9-4AD3-831B-AF4B6FAF2995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32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19ACB3">
                  <a:alpha val="74902"/>
                </a:srgbClr>
              </a:gs>
              <a:gs pos="50000">
                <a:srgbClr val="0066AC"/>
              </a:gs>
              <a:gs pos="98000">
                <a:srgbClr val="005CBF">
                  <a:alpha val="0"/>
                </a:srgbClr>
              </a:gs>
              <a:gs pos="85000">
                <a:srgbClr val="004B9E">
                  <a:alpha val="74902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9006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1790-CF7A-4FE8-8289-ED78A48EB423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93117"/>
          </a:xfrm>
        </p:spPr>
        <p:txBody>
          <a:bodyPr lIns="36000" tIns="36000" rIns="36000" bIns="36000" anchor="b"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2400" y="188640"/>
            <a:ext cx="802432" cy="3651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XIS Condensed Joyo R" pitchFamily="34" charset="-128"/>
                <a:ea typeface="AXIS Condensed Joyo R" pitchFamily="34" charset="-128"/>
              </a:defRPr>
            </a:lvl1pPr>
          </a:lstStyle>
          <a:p>
            <a:fld id="{6E8F393A-5840-4FCF-9530-3EA85D3E0C0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327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35CB-1B4F-4274-ACAD-56641959C606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9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C3CB-68DE-45A0-A189-9B469276E3F1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635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ECD-E39B-47EE-89A6-289681A82F89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75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F4A0-53F9-4409-9A2D-A5A0083DEF83}" type="datetime1">
              <a:rPr kumimoji="1" lang="ja-JP" altLang="en-US" smtClean="0"/>
              <a:t>2014/4/1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393A-5840-4FCF-9530-3EA85D3E0C0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464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MEG-II</a:t>
            </a:r>
            <a:r>
              <a:rPr lang="ja-JP" altLang="en-US" dirty="0" smtClean="0"/>
              <a:t>実験に向けた</a:t>
            </a:r>
            <a:r>
              <a:rPr lang="en-US" altLang="ja-JP" dirty="0" smtClean="0"/>
              <a:t>MPPC</a:t>
            </a:r>
            <a:r>
              <a:rPr lang="ja-JP" altLang="en-US" dirty="0" smtClean="0"/>
              <a:t>読み出し液体キセノン検出器の研究開発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金子大輔、他</a:t>
            </a:r>
            <a:r>
              <a:rPr lang="en-US" altLang="ja-JP" dirty="0" smtClean="0"/>
              <a:t>MEG</a:t>
            </a:r>
            <a:r>
              <a:rPr lang="ja-JP" altLang="en-US" dirty="0" smtClean="0"/>
              <a:t>コラボレーション</a:t>
            </a:r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日本物理学会　第６９回年次大会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25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バックグラウンド光の影響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0447" y="1124744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ハイブリッド</a:t>
            </a:r>
            <a:r>
              <a:rPr lang="ja-JP" altLang="en-US" b="1" dirty="0" smtClean="0"/>
              <a:t>接続</a:t>
            </a:r>
            <a:r>
              <a:rPr lang="ja-JP" altLang="en-US" b="1" dirty="0"/>
              <a:t>で</a:t>
            </a:r>
            <a:r>
              <a:rPr lang="ja-JP" altLang="en-US" b="1" dirty="0" smtClean="0"/>
              <a:t>は、抵抗が余分に入っているため、</a:t>
            </a:r>
            <a:r>
              <a:rPr lang="ja-JP" altLang="en-US" b="1" dirty="0"/>
              <a:t>単純</a:t>
            </a:r>
            <a:r>
              <a:rPr lang="ja-JP" altLang="en-US" b="1" dirty="0" smtClean="0"/>
              <a:t>な直列に比べ電圧降下が大きい。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en-US" altLang="ja-JP" b="1" dirty="0" smtClean="0"/>
              <a:t>LXe</a:t>
            </a:r>
            <a:r>
              <a:rPr lang="ja-JP" altLang="en-US" b="1" dirty="0" smtClean="0"/>
              <a:t>温度での傾きは</a:t>
            </a:r>
            <a:r>
              <a:rPr lang="en-US" altLang="ja-JP" b="1" dirty="0" smtClean="0"/>
              <a:t>0.8%/µA </a:t>
            </a:r>
            <a:r>
              <a:rPr lang="ja-JP" altLang="en-US" b="1" dirty="0" err="1" smtClean="0"/>
              <a:t>。</a:t>
            </a:r>
            <a:endParaRPr lang="en-US" altLang="ja-JP" b="1" dirty="0" smtClean="0"/>
          </a:p>
          <a:p>
            <a:r>
              <a:rPr lang="ja-JP" altLang="en-US" b="1" dirty="0" smtClean="0"/>
              <a:t>（</a:t>
            </a:r>
            <a:r>
              <a:rPr lang="en-US" altLang="ja-JP" b="1" dirty="0" smtClean="0"/>
              <a:t>11kΩ</a:t>
            </a:r>
            <a:r>
              <a:rPr lang="ja-JP" altLang="en-US" b="1" dirty="0" smtClean="0"/>
              <a:t>の抵抗に相当</a:t>
            </a:r>
            <a:r>
              <a:rPr lang="ja-JP" altLang="en-US" b="1" dirty="0"/>
              <a:t>）</a:t>
            </a:r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dirty="0" smtClean="0"/>
              <a:t>一方、波形の変化はほとんど無い</a:t>
            </a:r>
            <a:endParaRPr lang="en-US" altLang="ja-JP" b="1" dirty="0" smtClean="0"/>
          </a:p>
          <a:p>
            <a:r>
              <a:rPr lang="ja-JP" altLang="en-US" b="1" dirty="0"/>
              <a:t>↓</a:t>
            </a:r>
            <a:endParaRPr lang="en-US" altLang="ja-JP" b="1" dirty="0" smtClean="0"/>
          </a:p>
        </p:txBody>
      </p:sp>
      <p:sp>
        <p:nvSpPr>
          <p:cNvPr id="6" name="AutoShape 2" descr="https://midas.psi.ch/elogs/LXe+SiPM+Test/140304_210533/slope_LXe.png?lb=LXe+SiPM+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15768"/>
              </p:ext>
            </p:extLst>
          </p:nvPr>
        </p:nvGraphicFramePr>
        <p:xfrm>
          <a:off x="113656" y="3789040"/>
          <a:ext cx="3864298" cy="280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374070" y="4658652"/>
            <a:ext cx="113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MEG-II</a:t>
            </a:r>
          </a:p>
          <a:p>
            <a:r>
              <a:rPr lang="en-US" altLang="ja-JP" b="1" dirty="0" smtClean="0"/>
              <a:t>nominal beam</a:t>
            </a:r>
            <a:endParaRPr kumimoji="1" lang="ja-JP" altLang="en-US" b="1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43776" y="4797152"/>
            <a:ext cx="5208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915816" y="5122548"/>
            <a:ext cx="55091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508104" y="467171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↑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電流に対する信号電荷の変化</a:t>
            </a:r>
            <a:endParaRPr kumimoji="1" lang="ja-JP" altLang="en-US" b="1" dirty="0"/>
          </a:p>
        </p:txBody>
      </p:sp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972048"/>
              </p:ext>
            </p:extLst>
          </p:nvPr>
        </p:nvGraphicFramePr>
        <p:xfrm>
          <a:off x="4211960" y="995254"/>
          <a:ext cx="4648200" cy="354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直線コネクタ 12"/>
          <p:cNvCxnSpPr/>
          <p:nvPr/>
        </p:nvCxnSpPr>
        <p:spPr>
          <a:xfrm flipV="1">
            <a:off x="5057394" y="2417406"/>
            <a:ext cx="0" cy="224124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対策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213" y="1052736"/>
            <a:ext cx="750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ビーム</a:t>
            </a:r>
            <a:r>
              <a:rPr lang="ja-JP" altLang="en-US" b="1" dirty="0"/>
              <a:t>が</a:t>
            </a:r>
            <a:r>
              <a:rPr lang="en-US" altLang="ja-JP" b="1" dirty="0"/>
              <a:t>10%</a:t>
            </a:r>
            <a:r>
              <a:rPr lang="ja-JP" altLang="en-US" b="1" dirty="0"/>
              <a:t>変動すると、</a:t>
            </a:r>
            <a:r>
              <a:rPr lang="en-US" altLang="ja-JP" b="1" dirty="0"/>
              <a:t>0.2</a:t>
            </a:r>
            <a:r>
              <a:rPr lang="ja-JP" altLang="en-US" b="1" dirty="0"/>
              <a:t>～</a:t>
            </a:r>
            <a:r>
              <a:rPr lang="en-US" altLang="ja-JP" b="1" dirty="0"/>
              <a:t>0.3%</a:t>
            </a:r>
            <a:r>
              <a:rPr lang="ja-JP" altLang="en-US" b="1" dirty="0"/>
              <a:t>スケールが変動することになる。</a:t>
            </a:r>
            <a:endParaRPr lang="en-US" altLang="ja-JP" b="1" dirty="0"/>
          </a:p>
          <a:p>
            <a:r>
              <a:rPr lang="ja-JP" altLang="en-US" b="1" dirty="0" smtClean="0"/>
              <a:t>分解能に比べて無視できるが、ビーム強度が不安定になるとさらに大きくなる可能性もある。</a:t>
            </a:r>
            <a:endParaRPr lang="en-US" altLang="ja-JP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835784"/>
            <a:ext cx="46085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/>
              <a:t>・抵抗</a:t>
            </a:r>
            <a:r>
              <a:rPr lang="en-US" altLang="ja-JP" sz="2000" b="1" dirty="0" smtClean="0"/>
              <a:t>R</a:t>
            </a:r>
            <a:r>
              <a:rPr lang="en-US" altLang="ja-JP" sz="2000" b="1" baseline="-25000" dirty="0" smtClean="0"/>
              <a:t>H</a:t>
            </a:r>
            <a:r>
              <a:rPr lang="ja-JP" altLang="en-US" sz="2000" b="1" dirty="0" smtClean="0"/>
              <a:t>を小さくする</a:t>
            </a:r>
            <a:endParaRPr lang="en-US" altLang="ja-JP" b="1" dirty="0" smtClean="0"/>
          </a:p>
          <a:p>
            <a:pPr lvl="1"/>
            <a:r>
              <a:rPr lang="en-US" altLang="ja-JP" b="1" dirty="0" smtClean="0"/>
              <a:t>- </a:t>
            </a:r>
            <a:r>
              <a:rPr lang="ja-JP" altLang="en-US" b="1" dirty="0" smtClean="0"/>
              <a:t>バイアス線のインピーダンスが低下して、測定できる電荷が下がる。</a:t>
            </a:r>
            <a:endParaRPr lang="en-US" altLang="ja-JP" b="1" dirty="0" smtClean="0"/>
          </a:p>
          <a:p>
            <a:pPr lvl="2"/>
            <a:r>
              <a:rPr lang="en-US" altLang="ja-JP" b="1" dirty="0" smtClean="0"/>
              <a:t>1kΩ</a:t>
            </a:r>
            <a:r>
              <a:rPr lang="ja-JP" altLang="en-US" b="1" dirty="0" err="1" smtClean="0"/>
              <a:t>まで</a:t>
            </a:r>
            <a:r>
              <a:rPr lang="ja-JP" altLang="en-US" b="1" dirty="0" smtClean="0"/>
              <a:t>下げても、</a:t>
            </a:r>
            <a:r>
              <a:rPr lang="ja-JP" altLang="en-US" b="1" dirty="0"/>
              <a:t>電荷</a:t>
            </a:r>
            <a:r>
              <a:rPr lang="ja-JP" altLang="en-US" b="1" dirty="0" smtClean="0"/>
              <a:t>の減少は軽微。</a:t>
            </a:r>
            <a:endParaRPr lang="en-US" altLang="ja-JP" b="1" dirty="0" smtClean="0"/>
          </a:p>
          <a:p>
            <a:pPr lvl="1"/>
            <a:r>
              <a:rPr lang="en-US" altLang="ja-JP" b="1" dirty="0"/>
              <a:t>- </a:t>
            </a:r>
            <a:r>
              <a:rPr lang="ja-JP" altLang="en-US" b="1" dirty="0"/>
              <a:t>電源ラインの抵抗も小さく</a:t>
            </a:r>
            <a:r>
              <a:rPr lang="ja-JP" altLang="en-US" b="1" dirty="0" smtClean="0"/>
              <a:t>する</a:t>
            </a:r>
            <a:r>
              <a:rPr lang="ja-JP" altLang="en-US" b="1" dirty="0"/>
              <a:t>必要</a:t>
            </a:r>
            <a:endParaRPr lang="en-US" altLang="ja-JP" b="1" dirty="0"/>
          </a:p>
          <a:p>
            <a:pPr lvl="1"/>
            <a:r>
              <a:rPr lang="en-US" altLang="ja-JP" b="1" dirty="0" smtClean="0"/>
              <a:t>- </a:t>
            </a:r>
            <a:r>
              <a:rPr lang="ja-JP" altLang="en-US" b="1" dirty="0" smtClean="0"/>
              <a:t>同時に</a:t>
            </a:r>
            <a:r>
              <a:rPr lang="en-US" altLang="ja-JP" b="1" dirty="0" smtClean="0"/>
              <a:t>C</a:t>
            </a:r>
            <a:r>
              <a:rPr lang="en-US" altLang="ja-JP" b="1" baseline="-25000" dirty="0" smtClean="0"/>
              <a:t>H</a:t>
            </a:r>
            <a:r>
              <a:rPr lang="ja-JP" altLang="en-US" b="1" dirty="0" smtClean="0"/>
              <a:t>は大きく する</a:t>
            </a:r>
            <a:r>
              <a:rPr lang="en-US" altLang="ja-JP" b="1" dirty="0" smtClean="0"/>
              <a:t>(</a:t>
            </a:r>
            <a:r>
              <a:rPr lang="en-US" altLang="ja-JP" b="1" dirty="0"/>
              <a:t>10</a:t>
            </a:r>
            <a:r>
              <a:rPr lang="ja-JP" altLang="en-US" b="1" dirty="0"/>
              <a:t>→</a:t>
            </a:r>
            <a:r>
              <a:rPr lang="en-US" altLang="ja-JP" b="1" dirty="0"/>
              <a:t>22nF</a:t>
            </a:r>
            <a:r>
              <a:rPr lang="en-US" altLang="ja-JP" b="1" dirty="0" smtClean="0"/>
              <a:t>)</a:t>
            </a:r>
          </a:p>
          <a:p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sz="2000" b="1" dirty="0" smtClean="0"/>
              <a:t>・電源</a:t>
            </a:r>
            <a:r>
              <a:rPr lang="ja-JP" altLang="en-US" sz="2000" b="1" dirty="0"/>
              <a:t>を</a:t>
            </a:r>
            <a:r>
              <a:rPr lang="ja-JP" altLang="en-US" sz="2000" b="1" dirty="0" smtClean="0"/>
              <a:t>モニターして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バイアス電圧を補正する</a:t>
            </a:r>
            <a:r>
              <a:rPr lang="en-US" altLang="ja-JP" sz="2000" b="1" dirty="0" smtClean="0"/>
              <a:t>(</a:t>
            </a:r>
            <a:r>
              <a:rPr lang="ja-JP" altLang="en-US" sz="2000" b="1" dirty="0"/>
              <a:t>予備</a:t>
            </a:r>
            <a:r>
              <a:rPr lang="en-US" altLang="ja-JP" sz="2000" b="1" dirty="0"/>
              <a:t>)</a:t>
            </a:r>
          </a:p>
          <a:p>
            <a:pPr lvl="1"/>
            <a:r>
              <a:rPr lang="en-US" altLang="ja-JP" b="1" dirty="0" smtClean="0"/>
              <a:t>- </a:t>
            </a:r>
            <a:r>
              <a:rPr lang="ja-JP" altLang="en-US" b="1" dirty="0" smtClean="0"/>
              <a:t>動作は確認済。</a:t>
            </a:r>
            <a:endParaRPr lang="en-US" altLang="ja-JP" b="1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73886"/>
              </p:ext>
            </p:extLst>
          </p:nvPr>
        </p:nvGraphicFramePr>
        <p:xfrm>
          <a:off x="5148064" y="1772816"/>
          <a:ext cx="35283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06406" y="2204864"/>
            <a:ext cx="1980029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</a:rPr>
              <a:t>考えられる対策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027213"/>
              </p:ext>
            </p:extLst>
          </p:nvPr>
        </p:nvGraphicFramePr>
        <p:xfrm>
          <a:off x="5148064" y="4221088"/>
          <a:ext cx="3546158" cy="236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236208" y="55172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SPICE</a:t>
            </a:r>
          </a:p>
          <a:p>
            <a:r>
              <a:rPr lang="en-US" altLang="ja-JP" sz="1400" b="1" dirty="0" smtClean="0"/>
              <a:t>simulation</a:t>
            </a:r>
            <a:endParaRPr kumimoji="1" lang="ja-JP" altLang="en-US" sz="1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96336" y="420134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kumimoji="1" lang="en-US" altLang="ja-JP" sz="1400" b="1" baseline="-25000" dirty="0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kumimoji="1" lang="en-US" altLang="ja-JP" sz="1400" b="1" dirty="0" smtClean="0">
                <a:solidFill>
                  <a:schemeClr val="accent4">
                    <a:lumMod val="50000"/>
                  </a:schemeClr>
                </a:solidFill>
              </a:rPr>
              <a:t> 22nF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96336" y="477740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kumimoji="1" lang="en-US" altLang="ja-JP" sz="1400" b="1" baseline="-25000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kumimoji="1" lang="en-US" altLang="ja-JP" sz="1400" b="1" dirty="0" smtClean="0">
                <a:solidFill>
                  <a:schemeClr val="accent6">
                    <a:lumMod val="50000"/>
                  </a:schemeClr>
                </a:solidFill>
              </a:rPr>
              <a:t> 10nF</a:t>
            </a:r>
          </a:p>
        </p:txBody>
      </p:sp>
    </p:spTree>
    <p:extLst>
      <p:ext uri="{BB962C8B-B14F-4D97-AF65-F5344CB8AC3E}">
        <p14:creationId xmlns:p14="http://schemas.microsoft.com/office/powerpoint/2010/main" val="40889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今後</a:t>
            </a:r>
            <a:r>
              <a:rPr lang="ja-JP" altLang="en-US" dirty="0"/>
              <a:t>の計画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45158" y="1147966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プロトタイプ用の</a:t>
            </a:r>
            <a:r>
              <a:rPr kumimoji="1" lang="en-US" altLang="ja-JP" b="1" dirty="0" smtClean="0"/>
              <a:t>600</a:t>
            </a:r>
            <a:r>
              <a:rPr kumimoji="1" lang="ja-JP" altLang="en-US" b="1" dirty="0" smtClean="0"/>
              <a:t>個の量産が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ちょうど終わったところ</a:t>
            </a:r>
            <a:r>
              <a:rPr lang="ja-JP" altLang="en-US" b="1" dirty="0" smtClean="0"/>
              <a:t>（昨日出荷された！）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en-US" altLang="ja-JP" b="1" dirty="0" smtClean="0"/>
              <a:t>600</a:t>
            </a:r>
            <a:r>
              <a:rPr lang="ja-JP" altLang="en-US" b="1" dirty="0" smtClean="0"/>
              <a:t>個を常温で大量検査</a:t>
            </a:r>
            <a:endParaRPr lang="en-US" altLang="ja-JP" b="1" dirty="0" smtClean="0"/>
          </a:p>
          <a:p>
            <a:r>
              <a:rPr lang="ja-JP" altLang="en-US" b="1" dirty="0" smtClean="0"/>
              <a:t>うちいくつかを液体キセノン中で詳細に試験</a:t>
            </a:r>
            <a:endParaRPr lang="en-US" altLang="ja-JP" b="1" dirty="0" smtClean="0"/>
          </a:p>
          <a:p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dirty="0" smtClean="0"/>
              <a:t>プロトタイプ試験の準備</a:t>
            </a:r>
            <a:endParaRPr lang="en-US" altLang="ja-JP" b="1" dirty="0"/>
          </a:p>
          <a:p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dirty="0" smtClean="0"/>
              <a:t>プロトタイプでビーム試験</a:t>
            </a:r>
            <a:endParaRPr lang="en-US" altLang="ja-JP" b="1" dirty="0"/>
          </a:p>
          <a:p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実機建造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/>
              <a:t>コミッショニング</a:t>
            </a:r>
            <a:endParaRPr lang="en-US" altLang="ja-JP" b="1" dirty="0"/>
          </a:p>
          <a:p>
            <a:endParaRPr lang="en-US" altLang="ja-JP" b="1" dirty="0" smtClean="0"/>
          </a:p>
          <a:p>
            <a:r>
              <a:rPr lang="en-US" altLang="ja-JP" b="1" dirty="0" smtClean="0"/>
              <a:t>MEG-II</a:t>
            </a:r>
            <a:r>
              <a:rPr lang="ja-JP" altLang="en-US" b="1" dirty="0"/>
              <a:t> </a:t>
            </a:r>
            <a:r>
              <a:rPr lang="ja-JP" altLang="en-US" b="1" dirty="0" smtClean="0"/>
              <a:t>物理</a:t>
            </a:r>
            <a:r>
              <a:rPr lang="en-US" altLang="ja-JP" b="1" dirty="0" smtClean="0"/>
              <a:t>run</a:t>
            </a:r>
            <a:endParaRPr lang="en-US" altLang="ja-JP" b="1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7236296" y="980728"/>
            <a:ext cx="0" cy="3832393"/>
          </a:xfrm>
          <a:prstGeom prst="straightConnector1">
            <a:avLst/>
          </a:prstGeom>
          <a:ln w="50800" cmpd="sng">
            <a:solidFill>
              <a:srgbClr val="C47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67544" y="1084674"/>
            <a:ext cx="697627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</a:rPr>
              <a:t>現在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7544" y="1932801"/>
            <a:ext cx="1471878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2014 </a:t>
            </a:r>
            <a:r>
              <a:rPr lang="ja-JP" altLang="en-US" sz="2000" b="1" dirty="0">
                <a:solidFill>
                  <a:schemeClr val="bg1"/>
                </a:solidFill>
              </a:rPr>
              <a:t>春</a:t>
            </a:r>
            <a:r>
              <a:rPr lang="en-US" altLang="ja-JP" sz="2000" b="1" dirty="0">
                <a:solidFill>
                  <a:schemeClr val="bg1"/>
                </a:solidFill>
              </a:rPr>
              <a:t>-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夏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44" y="2956882"/>
            <a:ext cx="1471878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2014 </a:t>
            </a:r>
            <a:r>
              <a:rPr lang="ja-JP" altLang="en-US" sz="2000" b="1" dirty="0">
                <a:solidFill>
                  <a:schemeClr val="bg1"/>
                </a:solidFill>
              </a:rPr>
              <a:t>夏</a:t>
            </a:r>
            <a:r>
              <a:rPr lang="en-US" altLang="ja-JP" sz="2000" b="1" dirty="0">
                <a:solidFill>
                  <a:schemeClr val="bg1"/>
                </a:solidFill>
              </a:rPr>
              <a:t>-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秋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544" y="3789040"/>
            <a:ext cx="1104790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2014 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冬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7544" y="4653136"/>
            <a:ext cx="774571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2015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7544" y="5517232"/>
            <a:ext cx="1104790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2016 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～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36296" y="1203961"/>
            <a:ext cx="1422158" cy="646331"/>
          </a:xfrm>
          <a:prstGeom prst="rect">
            <a:avLst/>
          </a:prstGeom>
          <a:solidFill>
            <a:srgbClr val="C47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実機の設計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r>
              <a:rPr lang="ja-JP" altLang="en-US" b="1" dirty="0">
                <a:solidFill>
                  <a:schemeClr val="bg1"/>
                </a:solidFill>
              </a:rPr>
              <a:t>試作試験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36296" y="3068960"/>
            <a:ext cx="1422158" cy="369332"/>
          </a:xfrm>
          <a:prstGeom prst="rect">
            <a:avLst/>
          </a:prstGeom>
          <a:solidFill>
            <a:srgbClr val="C47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部品の製造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340768"/>
            <a:ext cx="82089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MEG-II</a:t>
            </a:r>
            <a:r>
              <a:rPr kumimoji="1" lang="ja-JP" altLang="en-US" sz="2000" b="1" dirty="0" smtClean="0"/>
              <a:t>実験に向けて液体キセノン検出器の開発を行っている。</a:t>
            </a:r>
            <a:endParaRPr kumimoji="1" lang="en-US" altLang="ja-JP" sz="2000" b="1" dirty="0" smtClean="0"/>
          </a:p>
          <a:p>
            <a:endParaRPr lang="en-US" altLang="ja-JP" b="1" dirty="0" smtClean="0"/>
          </a:p>
          <a:p>
            <a:endParaRPr lang="en-US" altLang="ja-JP" b="1" dirty="0"/>
          </a:p>
          <a:p>
            <a:r>
              <a:rPr kumimoji="1" lang="ja-JP" altLang="en-US" b="1" dirty="0" smtClean="0"/>
              <a:t>液体キセノン用の</a:t>
            </a:r>
            <a:r>
              <a:rPr kumimoji="1" lang="en-US" altLang="ja-JP" b="1" dirty="0" smtClean="0"/>
              <a:t>MPPC</a:t>
            </a:r>
            <a:r>
              <a:rPr kumimoji="1" lang="ja-JP" altLang="en-US" b="1" dirty="0" smtClean="0"/>
              <a:t>の感度について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浜松の新世代型</a:t>
            </a:r>
            <a:r>
              <a:rPr lang="en-US" altLang="ja-JP" b="1" dirty="0" smtClean="0"/>
              <a:t>MPPC</a:t>
            </a:r>
            <a:r>
              <a:rPr lang="ja-JP" altLang="en-US" b="1" dirty="0" smtClean="0"/>
              <a:t>の技術で真空紫外線感度の高いものが完成した。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最も感度の高い方式で</a:t>
            </a:r>
            <a:r>
              <a:rPr lang="en-US" altLang="ja-JP" b="1" dirty="0" smtClean="0"/>
              <a:t>600</a:t>
            </a:r>
            <a:r>
              <a:rPr lang="ja-JP" altLang="en-US" b="1" dirty="0" smtClean="0"/>
              <a:t>個の量産を行った。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センサーのレート耐性ついて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大電流による電圧降下</a:t>
            </a:r>
            <a:r>
              <a:rPr lang="ja-JP" altLang="en-US" b="1" dirty="0"/>
              <a:t>で</a:t>
            </a:r>
            <a:r>
              <a:rPr lang="ja-JP" altLang="en-US" b="1" dirty="0" smtClean="0"/>
              <a:t>、信号が小さくなる。波形には影響しない。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影響は深刻ではなく、軽減することが可能。</a:t>
            </a:r>
            <a:endParaRPr lang="en-US" altLang="ja-JP" b="1" dirty="0" smtClean="0"/>
          </a:p>
          <a:p>
            <a:endParaRPr kumimoji="1" lang="en-US" altLang="ja-JP" b="1" dirty="0" smtClean="0"/>
          </a:p>
          <a:p>
            <a:r>
              <a:rPr kumimoji="1" lang="ja-JP" altLang="en-US" b="1" dirty="0" smtClean="0"/>
              <a:t>今後</a:t>
            </a:r>
            <a:endParaRPr kumimoji="1" lang="en-US" altLang="ja-JP" b="1" dirty="0"/>
          </a:p>
          <a:p>
            <a:pPr lvl="1"/>
            <a:r>
              <a:rPr kumimoji="1" lang="ja-JP" altLang="en-US" b="1" dirty="0" smtClean="0"/>
              <a:t>まもなくプロトタイプ用</a:t>
            </a:r>
            <a:r>
              <a:rPr kumimoji="1" lang="en-US" altLang="ja-JP" b="1" dirty="0" smtClean="0"/>
              <a:t>MPPC</a:t>
            </a:r>
            <a:r>
              <a:rPr lang="ja-JP" altLang="en-US" b="1" dirty="0" smtClean="0"/>
              <a:t>の試験。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今年中にプロトタイプ製造、ビーム試験</a:t>
            </a:r>
            <a:r>
              <a:rPr lang="ja-JP" altLang="en-US" b="1" dirty="0"/>
              <a:t>を</a:t>
            </a:r>
            <a:r>
              <a:rPr lang="ja-JP" altLang="en-US" b="1" dirty="0" smtClean="0"/>
              <a:t>予定している。</a:t>
            </a:r>
            <a:endParaRPr kumimoji="1" lang="en-US" altLang="ja-JP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93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11960" y="30376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終了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8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aveform</a:t>
            </a:r>
            <a:endParaRPr kumimoji="1" lang="ja-JP" altLang="en-US" dirty="0"/>
          </a:p>
        </p:txBody>
      </p:sp>
      <p:pic>
        <p:nvPicPr>
          <p:cNvPr id="3074" name="Picture 2" descr="C:\Users\kaneko\Desktop\singleJ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6565"/>
            <a:ext cx="4896544" cy="16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neko\Desktop\singleJ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6765"/>
            <a:ext cx="4896544" cy="16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87524" y="551897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 significant difference is seen in different samples.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26047" y="2566645"/>
            <a:ext cx="11899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1401J-1</a:t>
            </a:r>
          </a:p>
          <a:p>
            <a:r>
              <a:rPr kumimoji="1" lang="en-US" altLang="ja-JP" dirty="0" smtClean="0"/>
              <a:t>59.2V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26047" y="4368586"/>
            <a:ext cx="11899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1401J-1</a:t>
            </a:r>
          </a:p>
          <a:p>
            <a:r>
              <a:rPr lang="en-US" altLang="ja-JP" dirty="0" smtClean="0"/>
              <a:t>60</a:t>
            </a:r>
            <a:r>
              <a:rPr kumimoji="1" lang="en-US" altLang="ja-JP" dirty="0" smtClean="0"/>
              <a:t>.2V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00229"/>
              </p:ext>
            </p:extLst>
          </p:nvPr>
        </p:nvGraphicFramePr>
        <p:xfrm>
          <a:off x="5292080" y="2399500"/>
          <a:ext cx="3528392" cy="164592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444736"/>
                <a:gridCol w="694552"/>
                <a:gridCol w="694552"/>
                <a:gridCol w="694552"/>
              </a:tblGrid>
              <a:tr h="283056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Vov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[V]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Rise time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[ns]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0.60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Fall  time [ns]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25.5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25.6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25.6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436096" y="410167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Result of waveform fitting </a:t>
            </a:r>
          </a:p>
          <a:p>
            <a:r>
              <a:rPr lang="en-US" altLang="ja-JP" dirty="0" smtClean="0"/>
              <a:t>for J-1 type sample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Adhesive </a:t>
            </a:r>
            <a:r>
              <a:rPr lang="en-US" altLang="ja-JP" dirty="0"/>
              <a:t>T</a:t>
            </a:r>
            <a:r>
              <a:rPr kumimoji="1" lang="en-US" altLang="ja-JP" dirty="0" smtClean="0"/>
              <a:t>est Samples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9" y="1412776"/>
            <a:ext cx="38576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25553" y="222025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ceramic</a:t>
            </a:r>
            <a:endParaRPr kumimoji="1" lang="ja-JP" altLang="en-US" sz="20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10527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quartz</a:t>
            </a:r>
            <a:endParaRPr kumimoji="1" lang="ja-JP" altLang="en-US" sz="20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cxnSp>
        <p:nvCxnSpPr>
          <p:cNvPr id="6" name="直線矢印コネクタ 5"/>
          <p:cNvCxnSpPr>
            <a:stCxn id="7" idx="1"/>
          </p:cNvCxnSpPr>
          <p:nvPr/>
        </p:nvCxnSpPr>
        <p:spPr>
          <a:xfrm flipH="1">
            <a:off x="2483768" y="1252791"/>
            <a:ext cx="288032" cy="318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58823" y="1570837"/>
            <a:ext cx="2743200" cy="93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4" idx="1"/>
          </p:cNvCxnSpPr>
          <p:nvPr/>
        </p:nvCxnSpPr>
        <p:spPr>
          <a:xfrm flipH="1" flipV="1">
            <a:off x="1331640" y="2071773"/>
            <a:ext cx="393913" cy="348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11560" y="2996148"/>
            <a:ext cx="318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Current Design of MPPC</a:t>
            </a:r>
            <a:endParaRPr kumimoji="1" lang="ja-JP" altLang="en-US" sz="2000" dirty="0" smtClean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11560" y="1411814"/>
            <a:ext cx="247263" cy="25262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95536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GRUED</a:t>
            </a:r>
            <a:endParaRPr kumimoji="1" lang="ja-JP" altLang="en-US" sz="2000" b="1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42995" y="1089318"/>
            <a:ext cx="49494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Quartz window is going to be glued on ceramic base.</a:t>
            </a:r>
          </a:p>
          <a:p>
            <a:endParaRPr lang="en-US" altLang="ja-JP" sz="2000" dirty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Stability against thermal cycle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Contamination to LXe</a:t>
            </a:r>
            <a:endParaRPr lang="en-US" altLang="ja-JP" sz="2400" dirty="0"/>
          </a:p>
          <a:p>
            <a:r>
              <a:rPr lang="en-US" altLang="ja-JP" sz="2400" dirty="0" smtClean="0"/>
              <a:t>                                       are OK?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88024" y="3465582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3 types (×2 each) of samples were produced.</a:t>
            </a:r>
          </a:p>
          <a:p>
            <a:endParaRPr lang="en-US" altLang="ja-JP" sz="2000" dirty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Silicone type A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Silicone type B</a:t>
            </a:r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Conductive </a:t>
            </a:r>
            <a:r>
              <a:rPr lang="en-US" altLang="ja-JP" sz="2400" dirty="0" smtClean="0"/>
              <a:t>epoxy</a:t>
            </a:r>
            <a:endParaRPr kumimoji="1" lang="en-US" altLang="ja-JP" sz="2400" dirty="0" smtClean="0"/>
          </a:p>
        </p:txBody>
      </p:sp>
      <p:pic>
        <p:nvPicPr>
          <p:cNvPr id="3079" name="Picture 7" descr="CIMG825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6170" r="5142" b="7666"/>
          <a:stretch/>
        </p:blipFill>
        <p:spPr bwMode="auto">
          <a:xfrm>
            <a:off x="260549" y="3437884"/>
            <a:ext cx="4214564" cy="31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6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検出器の設計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6" y="1700808"/>
            <a:ext cx="80486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7809"/>
            <a:ext cx="15621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47686" y="1268760"/>
            <a:ext cx="575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MPPC</a:t>
            </a:r>
            <a:r>
              <a:rPr kumimoji="1" lang="ja-JP" altLang="en-US" dirty="0" smtClean="0"/>
              <a:t>取付基板の設計、</a:t>
            </a:r>
            <a:r>
              <a:rPr kumimoji="1" lang="en-US" altLang="ja-JP" dirty="0" smtClean="0"/>
              <a:t>PSI</a:t>
            </a:r>
            <a:r>
              <a:rPr kumimoji="1" lang="ja-JP" altLang="en-US" dirty="0" smtClean="0"/>
              <a:t>の技術者</a:t>
            </a:r>
            <a:r>
              <a:rPr lang="ja-JP" altLang="en-US" dirty="0"/>
              <a:t>と</a:t>
            </a:r>
            <a:r>
              <a:rPr kumimoji="1" lang="ja-JP" altLang="en-US" dirty="0" smtClean="0"/>
              <a:t>の協力による。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686" y="4859868"/>
            <a:ext cx="524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基板</a:t>
            </a:r>
            <a:r>
              <a:rPr lang="ja-JP" altLang="en-US" dirty="0" smtClean="0"/>
              <a:t>を検出器に取り付ける方式についても検討中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78097"/>
            <a:ext cx="5061829" cy="15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7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How current flows</a:t>
            </a:r>
            <a:endParaRPr kumimoji="1" lang="ja-JP" altLang="en-US" dirty="0"/>
          </a:p>
        </p:txBody>
      </p:sp>
      <p:cxnSp>
        <p:nvCxnSpPr>
          <p:cNvPr id="4" name="直線コネクタ 3"/>
          <p:cNvCxnSpPr>
            <a:endCxn id="71" idx="3"/>
          </p:cNvCxnSpPr>
          <p:nvPr/>
        </p:nvCxnSpPr>
        <p:spPr>
          <a:xfrm flipV="1">
            <a:off x="4909881" y="2756401"/>
            <a:ext cx="0" cy="288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endCxn id="69" idx="3"/>
          </p:cNvCxnSpPr>
          <p:nvPr/>
        </p:nvCxnSpPr>
        <p:spPr>
          <a:xfrm flipV="1">
            <a:off x="4909197" y="3622270"/>
            <a:ext cx="684" cy="26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909880" y="4494936"/>
            <a:ext cx="514" cy="1736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4790367" y="2192935"/>
            <a:ext cx="239013" cy="64419"/>
            <a:chOff x="4169588" y="3861048"/>
            <a:chExt cx="258396" cy="72008"/>
          </a:xfrm>
        </p:grpSpPr>
        <p:cxnSp>
          <p:nvCxnSpPr>
            <p:cNvPr id="78" name="直線コネクタ 77"/>
            <p:cNvCxnSpPr/>
            <p:nvPr/>
          </p:nvCxnSpPr>
          <p:spPr>
            <a:xfrm flipH="1">
              <a:off x="4169588" y="3861048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H="1">
              <a:off x="4169588" y="3933056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線コネクタ 7"/>
          <p:cNvCxnSpPr>
            <a:endCxn id="73" idx="3"/>
          </p:cNvCxnSpPr>
          <p:nvPr/>
        </p:nvCxnSpPr>
        <p:spPr>
          <a:xfrm flipH="1" flipV="1">
            <a:off x="4909881" y="1890533"/>
            <a:ext cx="514" cy="30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71" idx="0"/>
          </p:cNvCxnSpPr>
          <p:nvPr/>
        </p:nvCxnSpPr>
        <p:spPr>
          <a:xfrm flipV="1">
            <a:off x="4909881" y="2257354"/>
            <a:ext cx="0" cy="294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>
            <a:off x="4790367" y="3045015"/>
            <a:ext cx="239013" cy="64419"/>
            <a:chOff x="4169588" y="3861048"/>
            <a:chExt cx="258396" cy="72008"/>
          </a:xfrm>
        </p:grpSpPr>
        <p:cxnSp>
          <p:nvCxnSpPr>
            <p:cNvPr id="76" name="直線コネクタ 75"/>
            <p:cNvCxnSpPr/>
            <p:nvPr/>
          </p:nvCxnSpPr>
          <p:spPr>
            <a:xfrm flipH="1">
              <a:off x="4169588" y="3861048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H="1">
              <a:off x="4169588" y="3933056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4790367" y="3897097"/>
            <a:ext cx="239013" cy="64419"/>
            <a:chOff x="4169588" y="3861048"/>
            <a:chExt cx="258396" cy="72008"/>
          </a:xfrm>
        </p:grpSpPr>
        <p:cxnSp>
          <p:nvCxnSpPr>
            <p:cNvPr id="74" name="直線コネクタ 73"/>
            <p:cNvCxnSpPr/>
            <p:nvPr/>
          </p:nvCxnSpPr>
          <p:spPr>
            <a:xfrm flipH="1">
              <a:off x="4169588" y="3861048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>
              <a:off x="4169588" y="3933056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線コネクタ 11"/>
          <p:cNvCxnSpPr/>
          <p:nvPr/>
        </p:nvCxnSpPr>
        <p:spPr>
          <a:xfrm flipH="1" flipV="1">
            <a:off x="4909880" y="3961516"/>
            <a:ext cx="1" cy="301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柱 12"/>
          <p:cNvSpPr/>
          <p:nvPr/>
        </p:nvSpPr>
        <p:spPr>
          <a:xfrm rot="16200000">
            <a:off x="7059534" y="1114122"/>
            <a:ext cx="257678" cy="649196"/>
          </a:xfrm>
          <a:prstGeom prst="can">
            <a:avLst>
              <a:gd name="adj" fmla="val 567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6611968" y="1562157"/>
            <a:ext cx="524706" cy="5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73" idx="0"/>
          </p:cNvCxnSpPr>
          <p:nvPr/>
        </p:nvCxnSpPr>
        <p:spPr>
          <a:xfrm flipH="1" flipV="1">
            <a:off x="4909197" y="1438721"/>
            <a:ext cx="683" cy="246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36" idx="0"/>
            <a:endCxn id="41" idx="4"/>
          </p:cNvCxnSpPr>
          <p:nvPr/>
        </p:nvCxnSpPr>
        <p:spPr>
          <a:xfrm flipV="1">
            <a:off x="6219931" y="1469037"/>
            <a:ext cx="0" cy="89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8" idx="0"/>
          </p:cNvCxnSpPr>
          <p:nvPr/>
        </p:nvCxnSpPr>
        <p:spPr>
          <a:xfrm flipV="1">
            <a:off x="6611968" y="1568953"/>
            <a:ext cx="0" cy="434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6578668" y="2003118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>
            <a:stCxn id="25" idx="1"/>
            <a:endCxn id="21" idx="6"/>
          </p:cNvCxnSpPr>
          <p:nvPr/>
        </p:nvCxnSpPr>
        <p:spPr>
          <a:xfrm flipH="1">
            <a:off x="4943181" y="2035325"/>
            <a:ext cx="275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8" idx="4"/>
            <a:endCxn id="22" idx="0"/>
          </p:cNvCxnSpPr>
          <p:nvPr/>
        </p:nvCxnSpPr>
        <p:spPr>
          <a:xfrm>
            <a:off x="6611968" y="2067531"/>
            <a:ext cx="0" cy="7978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4876581" y="2003118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578668" y="2865412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578668" y="3721698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23" idx="0"/>
            <a:endCxn id="22" idx="4"/>
          </p:cNvCxnSpPr>
          <p:nvPr/>
        </p:nvCxnSpPr>
        <p:spPr>
          <a:xfrm flipV="1">
            <a:off x="6611968" y="2929824"/>
            <a:ext cx="0" cy="791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5218456" y="1978383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直線コネクタ 25"/>
          <p:cNvCxnSpPr>
            <a:stCxn id="57" idx="1"/>
            <a:endCxn id="25" idx="3"/>
          </p:cNvCxnSpPr>
          <p:nvPr/>
        </p:nvCxnSpPr>
        <p:spPr>
          <a:xfrm flipH="1">
            <a:off x="5518153" y="2035325"/>
            <a:ext cx="1708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9" idx="0"/>
          </p:cNvCxnSpPr>
          <p:nvPr/>
        </p:nvCxnSpPr>
        <p:spPr>
          <a:xfrm flipH="1" flipV="1">
            <a:off x="4909197" y="3119943"/>
            <a:ext cx="684" cy="2973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30" idx="1"/>
            <a:endCxn id="29" idx="6"/>
          </p:cNvCxnSpPr>
          <p:nvPr/>
        </p:nvCxnSpPr>
        <p:spPr>
          <a:xfrm flipH="1">
            <a:off x="4943181" y="2897618"/>
            <a:ext cx="745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876581" y="2865412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688997" y="2840677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直線コネクタ 30"/>
          <p:cNvCxnSpPr>
            <a:stCxn id="22" idx="2"/>
            <a:endCxn id="30" idx="3"/>
          </p:cNvCxnSpPr>
          <p:nvPr/>
        </p:nvCxnSpPr>
        <p:spPr>
          <a:xfrm flipH="1">
            <a:off x="5988694" y="2897618"/>
            <a:ext cx="589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34" idx="1"/>
            <a:endCxn id="33" idx="6"/>
          </p:cNvCxnSpPr>
          <p:nvPr/>
        </p:nvCxnSpPr>
        <p:spPr>
          <a:xfrm flipH="1">
            <a:off x="4943181" y="3754723"/>
            <a:ext cx="745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4876581" y="3722517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688997" y="3697782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直線コネクタ 34"/>
          <p:cNvCxnSpPr>
            <a:stCxn id="23" idx="2"/>
            <a:endCxn id="34" idx="3"/>
          </p:cNvCxnSpPr>
          <p:nvPr/>
        </p:nvCxnSpPr>
        <p:spPr>
          <a:xfrm flipH="1">
            <a:off x="5988694" y="3753905"/>
            <a:ext cx="589975" cy="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6186631" y="2364633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>
            <a:stCxn id="39" idx="1"/>
            <a:endCxn id="38" idx="6"/>
          </p:cNvCxnSpPr>
          <p:nvPr/>
        </p:nvCxnSpPr>
        <p:spPr>
          <a:xfrm flipH="1">
            <a:off x="4943181" y="2396840"/>
            <a:ext cx="275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4876581" y="2364633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5218456" y="2339898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0" name="直線コネクタ 39"/>
          <p:cNvCxnSpPr>
            <a:stCxn id="36" idx="2"/>
            <a:endCxn id="39" idx="3"/>
          </p:cNvCxnSpPr>
          <p:nvPr/>
        </p:nvCxnSpPr>
        <p:spPr>
          <a:xfrm flipH="1">
            <a:off x="5518153" y="2396840"/>
            <a:ext cx="6684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6186631" y="1404625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>
            <a:stCxn id="43" idx="0"/>
          </p:cNvCxnSpPr>
          <p:nvPr/>
        </p:nvCxnSpPr>
        <p:spPr>
          <a:xfrm flipV="1">
            <a:off x="6219931" y="2080320"/>
            <a:ext cx="0" cy="11361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6186631" y="3216424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>
            <a:stCxn id="45" idx="1"/>
            <a:endCxn id="47" idx="6"/>
          </p:cNvCxnSpPr>
          <p:nvPr/>
        </p:nvCxnSpPr>
        <p:spPr>
          <a:xfrm flipH="1">
            <a:off x="4943181" y="3248630"/>
            <a:ext cx="275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5218456" y="3191688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6" name="直線コネクタ 45"/>
          <p:cNvCxnSpPr>
            <a:stCxn id="43" idx="2"/>
            <a:endCxn id="45" idx="3"/>
          </p:cNvCxnSpPr>
          <p:nvPr/>
        </p:nvCxnSpPr>
        <p:spPr>
          <a:xfrm flipH="1">
            <a:off x="5518153" y="3248630"/>
            <a:ext cx="6684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4876581" y="3216424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>
            <a:stCxn id="49" idx="0"/>
            <a:endCxn id="43" idx="4"/>
          </p:cNvCxnSpPr>
          <p:nvPr/>
        </p:nvCxnSpPr>
        <p:spPr>
          <a:xfrm flipV="1">
            <a:off x="6219931" y="3280836"/>
            <a:ext cx="0" cy="8052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6186631" y="4086057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>
            <a:stCxn id="51" idx="1"/>
            <a:endCxn id="53" idx="6"/>
          </p:cNvCxnSpPr>
          <p:nvPr/>
        </p:nvCxnSpPr>
        <p:spPr>
          <a:xfrm flipH="1">
            <a:off x="4943181" y="4118264"/>
            <a:ext cx="275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5218456" y="4061322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2" name="直線コネクタ 51"/>
          <p:cNvCxnSpPr>
            <a:stCxn id="49" idx="2"/>
            <a:endCxn id="55" idx="3"/>
          </p:cNvCxnSpPr>
          <p:nvPr/>
        </p:nvCxnSpPr>
        <p:spPr>
          <a:xfrm flipH="1">
            <a:off x="5988694" y="4118264"/>
            <a:ext cx="1979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4876581" y="4086057"/>
            <a:ext cx="66600" cy="644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endCxn id="23" idx="4"/>
          </p:cNvCxnSpPr>
          <p:nvPr/>
        </p:nvCxnSpPr>
        <p:spPr>
          <a:xfrm flipV="1">
            <a:off x="6611968" y="3786111"/>
            <a:ext cx="0" cy="882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5688997" y="4061322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H="1">
            <a:off x="4910395" y="4668576"/>
            <a:ext cx="1701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5688997" y="1978383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8" name="直線コネクタ 57"/>
          <p:cNvCxnSpPr>
            <a:stCxn id="18" idx="2"/>
            <a:endCxn id="57" idx="3"/>
          </p:cNvCxnSpPr>
          <p:nvPr/>
        </p:nvCxnSpPr>
        <p:spPr>
          <a:xfrm flipH="1">
            <a:off x="5988694" y="2035325"/>
            <a:ext cx="589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グループ化 58"/>
          <p:cNvGrpSpPr/>
          <p:nvPr/>
        </p:nvGrpSpPr>
        <p:grpSpPr>
          <a:xfrm>
            <a:off x="4776667" y="1677123"/>
            <a:ext cx="266427" cy="213410"/>
            <a:chOff x="5295312" y="1340768"/>
            <a:chExt cx="288032" cy="238548"/>
          </a:xfrm>
        </p:grpSpPr>
        <p:cxnSp>
          <p:nvCxnSpPr>
            <p:cNvPr id="72" name="直線コネクタ 71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二等辺三角形 72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4776667" y="2542991"/>
            <a:ext cx="266427" cy="213410"/>
            <a:chOff x="5295312" y="1340768"/>
            <a:chExt cx="288032" cy="238548"/>
          </a:xfrm>
        </p:grpSpPr>
        <p:cxnSp>
          <p:nvCxnSpPr>
            <p:cNvPr id="70" name="直線コネクタ 69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二等辺三角形 70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776667" y="3408860"/>
            <a:ext cx="266427" cy="213410"/>
            <a:chOff x="5295312" y="1340768"/>
            <a:chExt cx="288032" cy="238548"/>
          </a:xfrm>
        </p:grpSpPr>
        <p:cxnSp>
          <p:nvCxnSpPr>
            <p:cNvPr id="68" name="直線コネクタ 67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二等辺三角形 68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4776667" y="4274730"/>
            <a:ext cx="266427" cy="213410"/>
            <a:chOff x="5295312" y="1340768"/>
            <a:chExt cx="288032" cy="238548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二等辺三角形 66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3" name="直線コネクタ 62"/>
          <p:cNvCxnSpPr>
            <a:endCxn id="41" idx="2"/>
          </p:cNvCxnSpPr>
          <p:nvPr/>
        </p:nvCxnSpPr>
        <p:spPr>
          <a:xfrm>
            <a:off x="4910395" y="1436832"/>
            <a:ext cx="12762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55" idx="1"/>
            <a:endCxn id="51" idx="3"/>
          </p:cNvCxnSpPr>
          <p:nvPr/>
        </p:nvCxnSpPr>
        <p:spPr>
          <a:xfrm flipH="1">
            <a:off x="5518153" y="4118264"/>
            <a:ext cx="1708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41" idx="6"/>
            <a:endCxn id="83" idx="1"/>
          </p:cNvCxnSpPr>
          <p:nvPr/>
        </p:nvCxnSpPr>
        <p:spPr>
          <a:xfrm>
            <a:off x="6253231" y="1436832"/>
            <a:ext cx="15843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/>
          <p:cNvSpPr/>
          <p:nvPr/>
        </p:nvSpPr>
        <p:spPr>
          <a:xfrm>
            <a:off x="7837569" y="1379889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5" name="直線コネクタ 84"/>
          <p:cNvCxnSpPr>
            <a:stCxn id="83" idx="3"/>
          </p:cNvCxnSpPr>
          <p:nvPr/>
        </p:nvCxnSpPr>
        <p:spPr>
          <a:xfrm>
            <a:off x="8137266" y="1436831"/>
            <a:ext cx="420383" cy="1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97" idx="3"/>
          </p:cNvCxnSpPr>
          <p:nvPr/>
        </p:nvCxnSpPr>
        <p:spPr>
          <a:xfrm flipH="1" flipV="1">
            <a:off x="971084" y="1676849"/>
            <a:ext cx="514" cy="30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円柱 89"/>
          <p:cNvSpPr/>
          <p:nvPr/>
        </p:nvSpPr>
        <p:spPr>
          <a:xfrm rot="16200000">
            <a:off x="2055919" y="900438"/>
            <a:ext cx="257678" cy="649196"/>
          </a:xfrm>
          <a:prstGeom prst="can">
            <a:avLst>
              <a:gd name="adj" fmla="val 567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1608353" y="1348473"/>
            <a:ext cx="524706" cy="5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7" idx="0"/>
          </p:cNvCxnSpPr>
          <p:nvPr/>
        </p:nvCxnSpPr>
        <p:spPr>
          <a:xfrm flipH="1" flipV="1">
            <a:off x="970400" y="1225037"/>
            <a:ext cx="683" cy="246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1608353" y="1364858"/>
            <a:ext cx="0" cy="6239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H="1">
            <a:off x="971600" y="1979251"/>
            <a:ext cx="6367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グループ化 94"/>
          <p:cNvGrpSpPr/>
          <p:nvPr/>
        </p:nvGrpSpPr>
        <p:grpSpPr>
          <a:xfrm>
            <a:off x="837870" y="1463439"/>
            <a:ext cx="266427" cy="213410"/>
            <a:chOff x="5295312" y="1340768"/>
            <a:chExt cx="288032" cy="238548"/>
          </a:xfrm>
        </p:grpSpPr>
        <p:cxnSp>
          <p:nvCxnSpPr>
            <p:cNvPr id="96" name="直線コネクタ 95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二等辺三角形 96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8" name="直線コネクタ 97"/>
          <p:cNvCxnSpPr/>
          <p:nvPr/>
        </p:nvCxnSpPr>
        <p:spPr>
          <a:xfrm flipV="1">
            <a:off x="971599" y="1221257"/>
            <a:ext cx="1656185" cy="1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/>
          <p:cNvSpPr/>
          <p:nvPr/>
        </p:nvSpPr>
        <p:spPr>
          <a:xfrm>
            <a:off x="2627784" y="1153018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0" name="直線コネクタ 99"/>
          <p:cNvCxnSpPr>
            <a:stCxn id="99" idx="3"/>
          </p:cNvCxnSpPr>
          <p:nvPr/>
        </p:nvCxnSpPr>
        <p:spPr>
          <a:xfrm>
            <a:off x="2927481" y="1209960"/>
            <a:ext cx="348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683568" y="1281562"/>
            <a:ext cx="0" cy="61997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334847" y="1412776"/>
            <a:ext cx="42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ja-JP" altLang="en-US" i="1" dirty="0" smtClean="0">
                <a:latin typeface="Cambria Math" panose="02040503050406030204" pitchFamily="18" charset="0"/>
              </a:rPr>
              <a:t> </a:t>
            </a:r>
            <a:r>
              <a:rPr kumimoji="1"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567267" y="1348473"/>
            <a:ext cx="53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</a:rPr>
              <a:t>R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104297" y="1406884"/>
            <a:ext cx="53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>
                <a:latin typeface="Cambria Math" panose="02040503050406030204" pitchFamily="18" charset="0"/>
              </a:rPr>
              <a:t>R</a:t>
            </a:r>
            <a:r>
              <a:rPr lang="en-US" altLang="ja-JP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66512" y="2060848"/>
            <a:ext cx="223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</a:rPr>
              <a:t>ΔV =  I </a:t>
            </a:r>
            <a:r>
              <a:rPr lang="en-US" altLang="ja-JP" dirty="0" smtClean="0">
                <a:latin typeface="Cambria Math" panose="02040503050406030204" pitchFamily="18" charset="0"/>
              </a:rPr>
              <a:t>s</a:t>
            </a:r>
            <a:r>
              <a:rPr lang="en-US" altLang="ja-JP" i="1" dirty="0" smtClean="0">
                <a:latin typeface="Cambria Math" panose="02040503050406030204" pitchFamily="18" charset="0"/>
              </a:rPr>
              <a:t> </a:t>
            </a:r>
            <a:r>
              <a:rPr lang="en-US" altLang="ja-JP" dirty="0" smtClean="0">
                <a:latin typeface="Cambria Math" panose="02040503050406030204" pitchFamily="18" charset="0"/>
              </a:rPr>
              <a:t>(</a:t>
            </a:r>
            <a:r>
              <a:rPr lang="en-US" altLang="ja-JP" i="1" dirty="0" smtClean="0">
                <a:latin typeface="Cambria Math" panose="02040503050406030204" pitchFamily="18" charset="0"/>
              </a:rPr>
              <a:t> R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+ </a:t>
            </a:r>
            <a:r>
              <a:rPr lang="en-US" altLang="ja-JP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ja-JP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cxnSp>
        <p:nvCxnSpPr>
          <p:cNvPr id="115" name="直線コネクタ 114"/>
          <p:cNvCxnSpPr/>
          <p:nvPr/>
        </p:nvCxnSpPr>
        <p:spPr>
          <a:xfrm>
            <a:off x="960797" y="6115444"/>
            <a:ext cx="514" cy="1736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円柱 115"/>
          <p:cNvSpPr/>
          <p:nvPr/>
        </p:nvSpPr>
        <p:spPr>
          <a:xfrm rot="16200000">
            <a:off x="2224750" y="2734630"/>
            <a:ext cx="257678" cy="649196"/>
          </a:xfrm>
          <a:prstGeom prst="can">
            <a:avLst>
              <a:gd name="adj" fmla="val 567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17" name="直線コネクタ 116"/>
          <p:cNvCxnSpPr/>
          <p:nvPr/>
        </p:nvCxnSpPr>
        <p:spPr>
          <a:xfrm>
            <a:off x="1777184" y="3182665"/>
            <a:ext cx="524706" cy="5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126" idx="0"/>
          </p:cNvCxnSpPr>
          <p:nvPr/>
        </p:nvCxnSpPr>
        <p:spPr>
          <a:xfrm flipH="1" flipV="1">
            <a:off x="960114" y="3059229"/>
            <a:ext cx="683" cy="246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stCxn id="129" idx="0"/>
            <a:endCxn id="126" idx="3"/>
          </p:cNvCxnSpPr>
          <p:nvPr/>
        </p:nvCxnSpPr>
        <p:spPr>
          <a:xfrm flipV="1">
            <a:off x="960798" y="3511041"/>
            <a:ext cx="0" cy="660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129" idx="3"/>
            <a:endCxn id="132" idx="0"/>
          </p:cNvCxnSpPr>
          <p:nvPr/>
        </p:nvCxnSpPr>
        <p:spPr>
          <a:xfrm>
            <a:off x="960798" y="4376909"/>
            <a:ext cx="0" cy="660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135" idx="0"/>
            <a:endCxn id="132" idx="3"/>
          </p:cNvCxnSpPr>
          <p:nvPr/>
        </p:nvCxnSpPr>
        <p:spPr>
          <a:xfrm flipV="1">
            <a:off x="960798" y="5242778"/>
            <a:ext cx="0" cy="660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 flipV="1">
            <a:off x="1777184" y="3189461"/>
            <a:ext cx="0" cy="30996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flipH="1">
            <a:off x="961311" y="6289084"/>
            <a:ext cx="8158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グループ化 123"/>
          <p:cNvGrpSpPr/>
          <p:nvPr/>
        </p:nvGrpSpPr>
        <p:grpSpPr>
          <a:xfrm>
            <a:off x="827584" y="3297631"/>
            <a:ext cx="266427" cy="213410"/>
            <a:chOff x="5295312" y="1340768"/>
            <a:chExt cx="288032" cy="238548"/>
          </a:xfrm>
        </p:grpSpPr>
        <p:cxnSp>
          <p:nvCxnSpPr>
            <p:cNvPr id="125" name="直線コネクタ 124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二等辺三角形 125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827584" y="4163499"/>
            <a:ext cx="266427" cy="213410"/>
            <a:chOff x="5295312" y="1340768"/>
            <a:chExt cx="288032" cy="238548"/>
          </a:xfrm>
        </p:grpSpPr>
        <p:cxnSp>
          <p:nvCxnSpPr>
            <p:cNvPr id="128" name="直線コネクタ 127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二等辺三角形 128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827584" y="5029368"/>
            <a:ext cx="266427" cy="213410"/>
            <a:chOff x="5295312" y="1340768"/>
            <a:chExt cx="288032" cy="238548"/>
          </a:xfrm>
        </p:grpSpPr>
        <p:cxnSp>
          <p:nvCxnSpPr>
            <p:cNvPr id="131" name="直線コネクタ 130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二等辺三角形 131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827584" y="5895238"/>
            <a:ext cx="266427" cy="213410"/>
            <a:chOff x="5295312" y="1340768"/>
            <a:chExt cx="288032" cy="238548"/>
          </a:xfrm>
        </p:grpSpPr>
        <p:cxnSp>
          <p:nvCxnSpPr>
            <p:cNvPr id="134" name="直線コネクタ 133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二等辺三角形 134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6" name="直線コネクタ 135"/>
          <p:cNvCxnSpPr>
            <a:endCxn id="137" idx="1"/>
          </p:cNvCxnSpPr>
          <p:nvPr/>
        </p:nvCxnSpPr>
        <p:spPr>
          <a:xfrm>
            <a:off x="961311" y="3057340"/>
            <a:ext cx="1840660" cy="3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正方形/長方形 136"/>
          <p:cNvSpPr/>
          <p:nvPr/>
        </p:nvSpPr>
        <p:spPr>
          <a:xfrm>
            <a:off x="2801971" y="3004397"/>
            <a:ext cx="299697" cy="113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8" name="直線コネクタ 137"/>
          <p:cNvCxnSpPr>
            <a:stCxn id="137" idx="3"/>
          </p:cNvCxnSpPr>
          <p:nvPr/>
        </p:nvCxnSpPr>
        <p:spPr>
          <a:xfrm>
            <a:off x="3101668" y="3061339"/>
            <a:ext cx="348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>
            <a:off x="4632689" y="2322567"/>
            <a:ext cx="0" cy="61997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4283968" y="2453781"/>
            <a:ext cx="42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ja-JP" altLang="en-US" i="1" dirty="0" smtClean="0">
                <a:latin typeface="Cambria Math" panose="02040503050406030204" pitchFamily="18" charset="0"/>
              </a:rPr>
              <a:t> </a:t>
            </a:r>
            <a:r>
              <a:rPr kumimoji="1"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cxnSp>
        <p:nvCxnSpPr>
          <p:cNvPr id="142" name="直線矢印コネクタ 141"/>
          <p:cNvCxnSpPr/>
          <p:nvPr/>
        </p:nvCxnSpPr>
        <p:spPr>
          <a:xfrm>
            <a:off x="611560" y="3958560"/>
            <a:ext cx="0" cy="61997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262839" y="4089774"/>
            <a:ext cx="42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ja-JP" altLang="en-US" i="1" dirty="0" smtClean="0">
                <a:latin typeface="Cambria Math" panose="02040503050406030204" pitchFamily="18" charset="0"/>
              </a:rPr>
              <a:t> </a:t>
            </a:r>
            <a:r>
              <a:rPr kumimoji="1"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cxnSp>
        <p:nvCxnSpPr>
          <p:cNvPr id="144" name="直線矢印コネクタ 143"/>
          <p:cNvCxnSpPr/>
          <p:nvPr/>
        </p:nvCxnSpPr>
        <p:spPr>
          <a:xfrm flipH="1">
            <a:off x="2657759" y="2789891"/>
            <a:ext cx="522908" cy="181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2708849" y="2337085"/>
            <a:ext cx="42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ja-JP" altLang="en-US" i="1" dirty="0" smtClean="0">
                <a:latin typeface="Cambria Math" panose="02040503050406030204" pitchFamily="18" charset="0"/>
              </a:rPr>
              <a:t> </a:t>
            </a:r>
            <a:r>
              <a:rPr kumimoji="1"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970482" y="3679356"/>
            <a:ext cx="2838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mbria Math" panose="02040503050406030204" pitchFamily="18" charset="0"/>
              </a:rPr>
              <a:t>Σ(Δ</a:t>
            </a:r>
            <a:r>
              <a:rPr lang="en-US" altLang="ja-JP" i="1" dirty="0" smtClean="0">
                <a:latin typeface="Cambria Math" panose="02040503050406030204" pitchFamily="18" charset="0"/>
              </a:rPr>
              <a:t>V )</a:t>
            </a:r>
          </a:p>
          <a:p>
            <a:r>
              <a:rPr lang="en-US" altLang="ja-JP" i="1" dirty="0" smtClean="0">
                <a:latin typeface="Cambria Math" panose="02040503050406030204" pitchFamily="18" charset="0"/>
              </a:rPr>
              <a:t>=  I </a:t>
            </a:r>
            <a:r>
              <a:rPr lang="en-US" altLang="ja-JP" dirty="0" smtClean="0">
                <a:latin typeface="Cambria Math" panose="02040503050406030204" pitchFamily="18" charset="0"/>
              </a:rPr>
              <a:t>s</a:t>
            </a:r>
            <a:r>
              <a:rPr lang="en-US" altLang="ja-JP" i="1" dirty="0" smtClean="0">
                <a:latin typeface="Cambria Math" panose="02040503050406030204" pitchFamily="18" charset="0"/>
              </a:rPr>
              <a:t> </a:t>
            </a:r>
            <a:r>
              <a:rPr lang="en-US" altLang="ja-JP" dirty="0" smtClean="0">
                <a:latin typeface="Cambria Math" panose="02040503050406030204" pitchFamily="18" charset="0"/>
              </a:rPr>
              <a:t>(</a:t>
            </a:r>
            <a:r>
              <a:rPr lang="en-US" altLang="ja-JP" i="1" dirty="0" smtClean="0">
                <a:latin typeface="Cambria Math" panose="02040503050406030204" pitchFamily="18" charset="0"/>
              </a:rPr>
              <a:t> R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+ 4</a:t>
            </a:r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 )</a:t>
            </a:r>
          </a:p>
          <a:p>
            <a:endParaRPr kumimoji="1"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ΔV </a:t>
            </a:r>
          </a:p>
          <a:p>
            <a:r>
              <a:rPr lang="en-US" altLang="ja-JP" i="1" dirty="0" smtClean="0">
                <a:latin typeface="Cambria Math" panose="02040503050406030204" pitchFamily="18" charset="0"/>
              </a:rPr>
              <a:t>= I </a:t>
            </a:r>
            <a:r>
              <a:rPr lang="en-US" altLang="ja-JP" dirty="0" smtClean="0">
                <a:latin typeface="Cambria Math" panose="02040503050406030204" pitchFamily="18" charset="0"/>
              </a:rPr>
              <a:t>s</a:t>
            </a:r>
            <a:r>
              <a:rPr lang="en-US" altLang="ja-JP" i="1" dirty="0" smtClean="0">
                <a:latin typeface="Cambria Math" panose="02040503050406030204" pitchFamily="18" charset="0"/>
              </a:rPr>
              <a:t> </a:t>
            </a:r>
            <a:r>
              <a:rPr lang="en-US" altLang="ja-JP" dirty="0" smtClean="0">
                <a:latin typeface="Cambria Math" panose="02040503050406030204" pitchFamily="18" charset="0"/>
              </a:rPr>
              <a:t>(</a:t>
            </a:r>
            <a:r>
              <a:rPr lang="en-US" altLang="ja-JP" i="1" dirty="0" smtClean="0">
                <a:latin typeface="Cambria Math" panose="02040503050406030204" pitchFamily="18" charset="0"/>
              </a:rPr>
              <a:t> R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a/4 +</a:t>
            </a:r>
            <a:r>
              <a:rPr lang="en-US" altLang="ja-JP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ja-JP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lang="ja-JP" altLang="en-US" b="1" dirty="0">
              <a:latin typeface="Cambria Math" panose="02040503050406030204" pitchFamily="18" charset="0"/>
            </a:endParaRPr>
          </a:p>
        </p:txBody>
      </p:sp>
      <p:cxnSp>
        <p:nvCxnSpPr>
          <p:cNvPr id="148" name="直線矢印コネクタ 147"/>
          <p:cNvCxnSpPr/>
          <p:nvPr/>
        </p:nvCxnSpPr>
        <p:spPr>
          <a:xfrm flipH="1">
            <a:off x="5073916" y="2481324"/>
            <a:ext cx="56679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49"/>
          <p:cNvCxnSpPr/>
          <p:nvPr/>
        </p:nvCxnSpPr>
        <p:spPr>
          <a:xfrm>
            <a:off x="5113023" y="2836008"/>
            <a:ext cx="511100" cy="845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H="1">
            <a:off x="7776418" y="1151940"/>
            <a:ext cx="443067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/>
          <p:cNvSpPr txBox="1"/>
          <p:nvPr/>
        </p:nvSpPr>
        <p:spPr>
          <a:xfrm>
            <a:off x="7776418" y="766431"/>
            <a:ext cx="5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4I</a:t>
            </a:r>
            <a:r>
              <a:rPr lang="ja-JP" altLang="en-US" i="1" dirty="0" smtClean="0">
                <a:latin typeface="Cambria Math" panose="02040503050406030204" pitchFamily="18" charset="0"/>
              </a:rPr>
              <a:t> </a:t>
            </a:r>
            <a:r>
              <a:rPr kumimoji="1"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4632689" y="4870901"/>
            <a:ext cx="3586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ΔV </a:t>
            </a:r>
          </a:p>
          <a:p>
            <a:r>
              <a:rPr lang="en-US" altLang="ja-JP" i="1" dirty="0" smtClean="0">
                <a:latin typeface="Cambria Math" panose="02040503050406030204" pitchFamily="18" charset="0"/>
              </a:rPr>
              <a:t>= </a:t>
            </a:r>
            <a:r>
              <a:rPr lang="en-US" altLang="ja-JP" dirty="0" smtClean="0">
                <a:latin typeface="Cambria Math" panose="02040503050406030204" pitchFamily="18" charset="0"/>
              </a:rPr>
              <a:t>4</a:t>
            </a:r>
            <a:r>
              <a:rPr lang="en-US" altLang="ja-JP" i="1" dirty="0" smtClean="0">
                <a:latin typeface="Cambria Math" panose="02040503050406030204" pitchFamily="18" charset="0"/>
              </a:rPr>
              <a:t>I </a:t>
            </a:r>
            <a:r>
              <a:rPr lang="en-US" altLang="ja-JP" dirty="0" err="1" smtClean="0">
                <a:latin typeface="Cambria Math" panose="02040503050406030204" pitchFamily="18" charset="0"/>
              </a:rPr>
              <a:t>s</a:t>
            </a:r>
            <a:r>
              <a:rPr lang="en-US" altLang="ja-JP" i="1" dirty="0" err="1" smtClean="0">
                <a:latin typeface="Cambria Math" panose="02040503050406030204" pitchFamily="18" charset="0"/>
              </a:rPr>
              <a:t>R</a:t>
            </a:r>
            <a:r>
              <a:rPr lang="en-US" altLang="ja-JP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s(</a:t>
            </a:r>
            <a:r>
              <a:rPr lang="en-US" altLang="ja-JP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ja-JP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+</a:t>
            </a:r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  <a:p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ja-JP" dirty="0" smtClean="0">
                <a:latin typeface="Cambria Math" panose="02040503050406030204" pitchFamily="18" charset="0"/>
              </a:rPr>
              <a:t> 4</a:t>
            </a:r>
            <a:r>
              <a:rPr lang="en-US" altLang="ja-JP" i="1" dirty="0" smtClean="0">
                <a:latin typeface="Cambria Math" panose="02040503050406030204" pitchFamily="18" charset="0"/>
              </a:rPr>
              <a:t>I </a:t>
            </a:r>
            <a:r>
              <a:rPr lang="en-US" altLang="ja-JP" dirty="0" smtClean="0">
                <a:latin typeface="Cambria Math" panose="02040503050406030204" pitchFamily="18" charset="0"/>
              </a:rPr>
              <a:t>s(</a:t>
            </a:r>
            <a:r>
              <a:rPr lang="en-US" altLang="ja-JP" i="1" dirty="0" smtClean="0">
                <a:latin typeface="Cambria Math" panose="02040503050406030204" pitchFamily="18" charset="0"/>
              </a:rPr>
              <a:t>R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+ (</a:t>
            </a:r>
            <a:r>
              <a:rPr lang="en-US" altLang="ja-JP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ja-JP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+</a:t>
            </a:r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h) / 4)</a:t>
            </a:r>
            <a:endParaRPr lang="ja-JP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80" name="スライド番号プレースホルダー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69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Time dependent voltage drop 1</a:t>
            </a:r>
            <a:endParaRPr kumimoji="1" lang="ja-JP" altLang="en-US" dirty="0"/>
          </a:p>
        </p:txBody>
      </p:sp>
      <p:pic>
        <p:nvPicPr>
          <p:cNvPr id="2050" name="Picture 2" descr="C:\Users\kaneko\Desktop\delay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6629401" cy="19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neko\Desktop\delay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59435"/>
            <a:ext cx="6629400" cy="19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neko\Desktop\delay8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5" y="4703651"/>
            <a:ext cx="6629400" cy="19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9512" y="1087576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order to see the time-dependent effect, we used correlated LED1 &amp; LED2 with different delay time. </a:t>
            </a:r>
          </a:p>
          <a:p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 ns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31409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200 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505556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8</a:t>
            </a:r>
            <a:r>
              <a:rPr kumimoji="1" lang="en-US" altLang="ja-JP" sz="2400" dirty="0" smtClean="0"/>
              <a:t>00 ns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0192" y="164352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Black : raw data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Red : LED2 template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Blue : Extracted LED1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1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MEG-II</a:t>
            </a:r>
            <a:r>
              <a:rPr kumimoji="1" lang="ja-JP" altLang="en-US" dirty="0" smtClean="0"/>
              <a:t>実験の液体キセノン</a:t>
            </a:r>
            <a:r>
              <a:rPr lang="en-US" altLang="ja-JP" dirty="0" smtClean="0"/>
              <a:t>γ</a:t>
            </a:r>
            <a:r>
              <a:rPr lang="ja-JP" altLang="en-US" dirty="0" smtClean="0"/>
              <a:t>線</a:t>
            </a:r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660639" y="1305047"/>
            <a:ext cx="3985700" cy="2989275"/>
            <a:chOff x="666379" y="28492282"/>
            <a:chExt cx="4451648" cy="3338736"/>
          </a:xfrm>
        </p:grpSpPr>
        <p:pic>
          <p:nvPicPr>
            <p:cNvPr id="4" name="Picture 3" descr="C:\Users\kaneko\Desktop\lxe_upgrad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79" y="28492282"/>
              <a:ext cx="4451648" cy="333873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平行四辺形 4"/>
            <p:cNvSpPr/>
            <p:nvPr/>
          </p:nvSpPr>
          <p:spPr>
            <a:xfrm rot="3120000">
              <a:off x="1049899" y="29238327"/>
              <a:ext cx="595088" cy="369609"/>
            </a:xfrm>
            <a:prstGeom prst="parallelogram">
              <a:avLst>
                <a:gd name="adj" fmla="val 36256"/>
              </a:avLst>
            </a:prstGeom>
            <a:noFill/>
            <a:ln w="38100">
              <a:solidFill>
                <a:srgbClr val="29F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 rot="20417938">
              <a:off x="3525811" y="28984269"/>
              <a:ext cx="1008112" cy="936104"/>
            </a:xfrm>
            <a:prstGeom prst="ellipse">
              <a:avLst/>
            </a:prstGeom>
            <a:noFill/>
            <a:ln w="38100">
              <a:solidFill>
                <a:srgbClr val="76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63014" y="29861212"/>
              <a:ext cx="913244" cy="27500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ja-JP" sz="1600" dirty="0" smtClean="0">
                  <a:ea typeface="Takao Pゴシック" pitchFamily="50" charset="-128"/>
                </a:rPr>
                <a:t>MPPC</a:t>
              </a:r>
            </a:p>
          </p:txBody>
        </p:sp>
        <p:cxnSp>
          <p:nvCxnSpPr>
            <p:cNvPr id="8" name="直線矢印コネクタ 7"/>
            <p:cNvCxnSpPr>
              <a:stCxn id="7" idx="0"/>
              <a:endCxn id="5" idx="3"/>
            </p:cNvCxnSpPr>
            <p:nvPr/>
          </p:nvCxnSpPr>
          <p:spPr>
            <a:xfrm flipH="1" flipV="1">
              <a:off x="1160564" y="29484109"/>
              <a:ext cx="59072" cy="377103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4450092" y="28637075"/>
              <a:ext cx="619270" cy="27500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ja-JP" sz="1600" dirty="0" smtClean="0">
                  <a:ea typeface="Takao Pゴシック" pitchFamily="50" charset="-128"/>
                </a:rPr>
                <a:t>PMT</a:t>
              </a:r>
            </a:p>
          </p:txBody>
        </p:sp>
        <p:cxnSp>
          <p:nvCxnSpPr>
            <p:cNvPr id="10" name="直線矢印コネクタ 9"/>
            <p:cNvCxnSpPr>
              <a:stCxn id="9" idx="1"/>
              <a:endCxn id="6" idx="7"/>
            </p:cNvCxnSpPr>
            <p:nvPr/>
          </p:nvCxnSpPr>
          <p:spPr>
            <a:xfrm flipH="1">
              <a:off x="4253853" y="28774579"/>
              <a:ext cx="196239" cy="24599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下矢印 10"/>
            <p:cNvSpPr/>
            <p:nvPr/>
          </p:nvSpPr>
          <p:spPr>
            <a:xfrm>
              <a:off x="2898627" y="30405262"/>
              <a:ext cx="755041" cy="1080120"/>
            </a:xfrm>
            <a:prstGeom prst="downArrow">
              <a:avLst>
                <a:gd name="adj1" fmla="val 25813"/>
                <a:gd name="adj2" fmla="val 6866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>
                <a:rot lat="18578778" lon="18228540" rev="5783199"/>
              </a:camera>
              <a:lightRig rig="threePt" dir="t"/>
            </a:scene3d>
            <a:sp3d extrusionH="127000" contourW="25400">
              <a:extrusionClr>
                <a:srgbClr val="FFC000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658003" y="30488912"/>
              <a:ext cx="901541" cy="34375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ja-JP" sz="2000" dirty="0" smtClean="0">
                  <a:ea typeface="Takao Pゴシック" pitchFamily="50" charset="-128"/>
                </a:rPr>
                <a:t>γ-ray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20889" y="31136833"/>
              <a:ext cx="1305515" cy="52322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</a:rPr>
                <a:t>Upgraded</a:t>
              </a:r>
            </a:p>
            <a:p>
              <a:pPr algn="ctr"/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CG image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09668" y="1309323"/>
            <a:ext cx="3975735" cy="2989275"/>
            <a:chOff x="5459428" y="28492282"/>
            <a:chExt cx="4440518" cy="3338736"/>
          </a:xfrm>
        </p:grpSpPr>
        <p:pic>
          <p:nvPicPr>
            <p:cNvPr id="15" name="Picture 4" descr="C:\Users\kaneko\Desktop\PMTonFrontFa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428" y="28492282"/>
              <a:ext cx="4440518" cy="333873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555848" y="31386526"/>
              <a:ext cx="949118" cy="343758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</a:rPr>
                <a:t>Present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 rot="20417938">
              <a:off x="8646121" y="28828319"/>
              <a:ext cx="941754" cy="926010"/>
            </a:xfrm>
            <a:prstGeom prst="ellipse">
              <a:avLst/>
            </a:prstGeom>
            <a:noFill/>
            <a:ln w="38100">
              <a:solidFill>
                <a:srgbClr val="76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131767" y="29939951"/>
              <a:ext cx="625131" cy="27500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ja-JP" sz="1600" dirty="0" smtClean="0">
                  <a:ea typeface="Takao Pゴシック" pitchFamily="50" charset="-128"/>
                </a:rPr>
                <a:t>PMT</a:t>
              </a:r>
            </a:p>
          </p:txBody>
        </p:sp>
        <p:cxnSp>
          <p:nvCxnSpPr>
            <p:cNvPr id="19" name="直線矢印コネクタ 18"/>
            <p:cNvCxnSpPr>
              <a:stCxn id="18" idx="1"/>
              <a:endCxn id="20" idx="4"/>
            </p:cNvCxnSpPr>
            <p:nvPr/>
          </p:nvCxnSpPr>
          <p:spPr>
            <a:xfrm flipH="1" flipV="1">
              <a:off x="7837683" y="29667311"/>
              <a:ext cx="294084" cy="410143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/楕円 19"/>
            <p:cNvSpPr/>
            <p:nvPr/>
          </p:nvSpPr>
          <p:spPr>
            <a:xfrm rot="21365307">
              <a:off x="7586345" y="28618978"/>
              <a:ext cx="431081" cy="1049554"/>
            </a:xfrm>
            <a:prstGeom prst="ellipse">
              <a:avLst/>
            </a:prstGeom>
            <a:noFill/>
            <a:ln w="38100">
              <a:solidFill>
                <a:srgbClr val="76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>
              <a:stCxn id="18" idx="3"/>
              <a:endCxn id="17" idx="3"/>
            </p:cNvCxnSpPr>
            <p:nvPr/>
          </p:nvCxnSpPr>
          <p:spPr>
            <a:xfrm flipV="1">
              <a:off x="8756898" y="29711798"/>
              <a:ext cx="156998" cy="365656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正方形/長方形 36"/>
          <p:cNvSpPr/>
          <p:nvPr/>
        </p:nvSpPr>
        <p:spPr>
          <a:xfrm>
            <a:off x="442284" y="5229200"/>
            <a:ext cx="3985700" cy="1157188"/>
          </a:xfrm>
          <a:prstGeom prst="rect">
            <a:avLst/>
          </a:prstGeom>
          <a:solidFill>
            <a:srgbClr val="0066AC"/>
          </a:solidFill>
          <a:ln>
            <a:noFill/>
          </a:ln>
        </p:spPr>
        <p:txBody>
          <a:bodyPr wrap="square" lIns="72000" rIns="72000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b="1" dirty="0">
                <a:solidFill>
                  <a:srgbClr val="FFFF00"/>
                </a:solidFill>
                <a:latin typeface="+mj-lt"/>
                <a:cs typeface="ＭＳ Ｐゴシック"/>
              </a:rPr>
              <a:t>γ</a:t>
            </a:r>
            <a:r>
              <a:rPr lang="ja-JP" altLang="en-US" b="1" dirty="0" smtClean="0">
                <a:solidFill>
                  <a:srgbClr val="FFFF00"/>
                </a:solidFill>
                <a:effectLst/>
                <a:latin typeface="+mj-lt"/>
                <a:cs typeface="ＭＳ Ｐゴシック"/>
              </a:rPr>
              <a:t>線</a:t>
            </a:r>
            <a:r>
              <a:rPr lang="ja-JP" altLang="en-US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の入射面の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PMT</a:t>
            </a:r>
            <a:r>
              <a:rPr lang="ja-JP" altLang="en-US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を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MPPC</a:t>
            </a:r>
            <a:r>
              <a:rPr lang="ja-JP" altLang="en-US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に交換</a:t>
            </a:r>
            <a:endParaRPr lang="en-US" altLang="ja-JP" b="1" dirty="0" smtClean="0">
              <a:solidFill>
                <a:schemeClr val="bg1"/>
              </a:solidFill>
              <a:effectLst/>
              <a:latin typeface="+mj-lt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altLang="ja-JP" b="1" dirty="0" smtClean="0">
                <a:solidFill>
                  <a:srgbClr val="FFFF00"/>
                </a:solidFill>
                <a:latin typeface="+mj-lt"/>
                <a:cs typeface="ＭＳ Ｐゴシック"/>
              </a:rPr>
              <a:t>175nm</a:t>
            </a:r>
            <a:r>
              <a:rPr lang="ja-JP" altLang="en-US" b="1" dirty="0" smtClean="0">
                <a:solidFill>
                  <a:schemeClr val="bg1"/>
                </a:solidFill>
                <a:latin typeface="+mj-lt"/>
                <a:cs typeface="ＭＳ Ｐゴシック"/>
              </a:rPr>
              <a:t>の波長に感度</a:t>
            </a:r>
            <a:endParaRPr lang="en-US" altLang="ja-JP" b="1" dirty="0">
              <a:solidFill>
                <a:schemeClr val="bg1"/>
              </a:solidFill>
              <a:latin typeface="+mj-lt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altLang="ja-JP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1</a:t>
            </a:r>
            <a:r>
              <a:rPr lang="ja-JP" altLang="en-US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チャンネルで</a:t>
            </a:r>
            <a:r>
              <a:rPr lang="en-US" altLang="ja-JP" b="1" dirty="0" smtClean="0">
                <a:solidFill>
                  <a:srgbClr val="FFFF00"/>
                </a:solidFill>
                <a:effectLst/>
                <a:latin typeface="+mj-lt"/>
                <a:cs typeface="ＭＳ Ｐゴシック"/>
              </a:rPr>
              <a:t>12×12 mm</a:t>
            </a:r>
            <a:r>
              <a:rPr lang="en-US" altLang="ja-JP" b="1" baseline="30000" dirty="0" smtClean="0">
                <a:solidFill>
                  <a:srgbClr val="FFFF00"/>
                </a:solidFill>
                <a:effectLst/>
                <a:latin typeface="+mj-lt"/>
                <a:cs typeface="ＭＳ Ｐゴシック"/>
              </a:rPr>
              <a:t>2</a:t>
            </a:r>
            <a:r>
              <a:rPr lang="en-US" altLang="ja-JP" b="1" dirty="0" smtClean="0">
                <a:solidFill>
                  <a:srgbClr val="FFFF00"/>
                </a:solidFill>
                <a:effectLst/>
                <a:latin typeface="+mj-lt"/>
                <a:cs typeface="ＭＳ Ｐゴシック"/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の面積</a:t>
            </a:r>
            <a:endParaRPr lang="en-US" altLang="ja-JP" b="1" dirty="0" smtClean="0">
              <a:solidFill>
                <a:schemeClr val="bg1"/>
              </a:solidFill>
              <a:effectLst/>
              <a:latin typeface="+mj-lt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en-US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約</a:t>
            </a:r>
            <a:r>
              <a:rPr lang="en-US" altLang="ja-JP" b="1" dirty="0" smtClean="0">
                <a:solidFill>
                  <a:srgbClr val="FFFF00"/>
                </a:solidFill>
                <a:effectLst/>
                <a:latin typeface="+mj-lt"/>
                <a:cs typeface="ＭＳ Ｐゴシック"/>
              </a:rPr>
              <a:t>4000</a:t>
            </a:r>
            <a:r>
              <a:rPr lang="ja-JP" altLang="en-US" b="1" dirty="0" smtClean="0">
                <a:solidFill>
                  <a:srgbClr val="FFFF00"/>
                </a:solidFill>
                <a:effectLst/>
                <a:latin typeface="+mj-lt"/>
                <a:cs typeface="ＭＳ Ｐゴシック"/>
              </a:rPr>
              <a:t>個</a:t>
            </a:r>
            <a:endParaRPr lang="ja-JP" b="1" dirty="0">
              <a:solidFill>
                <a:srgbClr val="FFFF00"/>
              </a:solidFill>
              <a:effectLst/>
              <a:latin typeface="+mj-lt"/>
              <a:cs typeface="ＭＳ Ｐゴシック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442284" y="908720"/>
            <a:ext cx="3939763" cy="4218156"/>
            <a:chOff x="251520" y="1011044"/>
            <a:chExt cx="3939763" cy="4218156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51" y="2038124"/>
              <a:ext cx="3617532" cy="319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" t="17048" r="1729" b="2361"/>
            <a:stretch/>
          </p:blipFill>
          <p:spPr bwMode="auto">
            <a:xfrm>
              <a:off x="251520" y="1011044"/>
              <a:ext cx="2358045" cy="182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正方形/長方形 24"/>
            <p:cNvSpPr/>
            <p:nvPr/>
          </p:nvSpPr>
          <p:spPr>
            <a:xfrm>
              <a:off x="251520" y="1011044"/>
              <a:ext cx="2358045" cy="182356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/>
            <p:cNvCxnSpPr/>
            <p:nvPr/>
          </p:nvCxnSpPr>
          <p:spPr>
            <a:xfrm flipH="1">
              <a:off x="2576630" y="2834609"/>
              <a:ext cx="32935" cy="79905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263875" y="2834609"/>
              <a:ext cx="1986229" cy="10635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/>
            <p:cNvSpPr/>
            <p:nvPr/>
          </p:nvSpPr>
          <p:spPr>
            <a:xfrm>
              <a:off x="2250104" y="3634520"/>
              <a:ext cx="326526" cy="26359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588230" y="908720"/>
            <a:ext cx="4058109" cy="4218156"/>
            <a:chOff x="4854892" y="1011044"/>
            <a:chExt cx="4058109" cy="4218156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4" r="4263"/>
            <a:stretch/>
          </p:blipFill>
          <p:spPr bwMode="auto">
            <a:xfrm>
              <a:off x="5111647" y="1991147"/>
              <a:ext cx="3801354" cy="323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正方形/長方形 31"/>
            <p:cNvSpPr/>
            <p:nvPr/>
          </p:nvSpPr>
          <p:spPr>
            <a:xfrm>
              <a:off x="6858026" y="3626947"/>
              <a:ext cx="326526" cy="26359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3" t="16361" r="383" b="71"/>
            <a:stretch/>
          </p:blipFill>
          <p:spPr bwMode="auto">
            <a:xfrm>
              <a:off x="4854892" y="1011044"/>
              <a:ext cx="2368115" cy="182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>
              <a:off x="4864963" y="1011044"/>
              <a:ext cx="2358044" cy="182356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H="1" flipV="1">
              <a:off x="4864963" y="2834609"/>
              <a:ext cx="1993063" cy="105592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7180336" y="2834609"/>
              <a:ext cx="42672" cy="79233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正方形/長方形 37"/>
          <p:cNvSpPr/>
          <p:nvPr/>
        </p:nvSpPr>
        <p:spPr>
          <a:xfrm>
            <a:off x="4691870" y="5229200"/>
            <a:ext cx="3985700" cy="1157188"/>
          </a:xfrm>
          <a:prstGeom prst="rect">
            <a:avLst/>
          </a:prstGeom>
          <a:solidFill>
            <a:srgbClr val="C47000"/>
          </a:solidFill>
          <a:ln>
            <a:noFill/>
          </a:ln>
        </p:spPr>
        <p:txBody>
          <a:bodyPr wrap="square" lIns="72000" rIns="7200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b="1" dirty="0" smtClean="0">
                <a:solidFill>
                  <a:schemeClr val="bg1"/>
                </a:solidFill>
                <a:latin typeface="+mj-lt"/>
                <a:cs typeface="ＭＳ Ｐゴシック"/>
              </a:rPr>
              <a:t>このような</a:t>
            </a:r>
            <a:r>
              <a:rPr lang="ja-JP" altLang="en-US" b="1" dirty="0">
                <a:solidFill>
                  <a:schemeClr val="bg1"/>
                </a:solidFill>
                <a:latin typeface="+mj-lt"/>
                <a:cs typeface="ＭＳ Ｐゴシック"/>
              </a:rPr>
              <a:t>センサー</a:t>
            </a:r>
            <a:r>
              <a:rPr lang="ja-JP" altLang="en-US" b="1" dirty="0" smtClean="0">
                <a:solidFill>
                  <a:schemeClr val="bg1"/>
                </a:solidFill>
                <a:latin typeface="+mj-lt"/>
                <a:cs typeface="ＭＳ Ｐゴシック"/>
              </a:rPr>
              <a:t>はまだ市販されていない</a:t>
            </a:r>
            <a:r>
              <a:rPr lang="en-US" altLang="ja-JP" b="1" dirty="0" smtClean="0">
                <a:solidFill>
                  <a:schemeClr val="bg1"/>
                </a:solidFill>
                <a:latin typeface="+mj-lt"/>
                <a:cs typeface="ＭＳ Ｐゴシック"/>
              </a:rPr>
              <a:t>.</a:t>
            </a:r>
          </a:p>
          <a:p>
            <a:pPr>
              <a:spcAft>
                <a:spcPts val="0"/>
              </a:spcAft>
            </a:pPr>
            <a:r>
              <a:rPr lang="ja-JP" altLang="en-US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浜松ホトニクス社と協力して開発している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+mj-lt"/>
                <a:cs typeface="ＭＳ Ｐゴシック"/>
              </a:rPr>
              <a:t>.</a:t>
            </a:r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1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           測定方法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748195" y="3904321"/>
            <a:ext cx="2304256" cy="1638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 rot="16200000">
            <a:off x="4224359" y="4711315"/>
            <a:ext cx="1008112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399317" y="4461580"/>
            <a:ext cx="1359114" cy="5714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waveform</a:t>
            </a:r>
          </a:p>
          <a:p>
            <a:pPr algn="ctr"/>
            <a:r>
              <a:rPr lang="en-US" altLang="ja-JP" dirty="0" smtClean="0"/>
              <a:t>digitizer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2885589" y="4522369"/>
            <a:ext cx="34952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92211" y="4847219"/>
            <a:ext cx="34290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3568" y="3885516"/>
            <a:ext cx="1506747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/>
              <a:t>function</a:t>
            </a:r>
          </a:p>
          <a:p>
            <a:pPr algn="ctr"/>
            <a:r>
              <a:rPr kumimoji="1" lang="en-US" altLang="ja-JP" dirty="0" smtClean="0"/>
              <a:t>generator 1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83569" y="4725622"/>
            <a:ext cx="1506747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/>
              <a:t>function</a:t>
            </a:r>
          </a:p>
          <a:p>
            <a:pPr algn="ctr"/>
            <a:r>
              <a:rPr kumimoji="1" lang="en-US" altLang="ja-JP" dirty="0" smtClean="0"/>
              <a:t>generator 2 </a:t>
            </a:r>
            <a:endParaRPr kumimoji="1" lang="ja-JP" altLang="en-US" dirty="0"/>
          </a:p>
        </p:txBody>
      </p:sp>
      <p:cxnSp>
        <p:nvCxnSpPr>
          <p:cNvPr id="10" name="カギ線コネクタ 9"/>
          <p:cNvCxnSpPr>
            <a:stCxn id="8" idx="3"/>
            <a:endCxn id="6" idx="2"/>
          </p:cNvCxnSpPr>
          <p:nvPr/>
        </p:nvCxnSpPr>
        <p:spPr>
          <a:xfrm>
            <a:off x="2190315" y="4173548"/>
            <a:ext cx="695274" cy="45683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カギ線コネクタ 10"/>
          <p:cNvCxnSpPr>
            <a:stCxn id="9" idx="3"/>
            <a:endCxn id="7" idx="2"/>
          </p:cNvCxnSpPr>
          <p:nvPr/>
        </p:nvCxnSpPr>
        <p:spPr>
          <a:xfrm flipV="1">
            <a:off x="2190316" y="4955231"/>
            <a:ext cx="701895" cy="5842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>
            <a:stCxn id="4" idx="2"/>
            <a:endCxn id="16" idx="3"/>
          </p:cNvCxnSpPr>
          <p:nvPr/>
        </p:nvCxnSpPr>
        <p:spPr>
          <a:xfrm flipV="1">
            <a:off x="4764419" y="4747318"/>
            <a:ext cx="879293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99317" y="4162971"/>
            <a:ext cx="82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trigger</a:t>
            </a:r>
            <a:endParaRPr kumimoji="1" lang="en-US" altLang="ja-JP" sz="1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92499" y="3922495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LED 1 main</a:t>
            </a:r>
            <a:endParaRPr kumimoji="1" lang="en-US" altLang="ja-JP" sz="20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18435" y="4905822"/>
            <a:ext cx="103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LED 2 BG</a:t>
            </a:r>
            <a:endParaRPr kumimoji="1" lang="en-US" altLang="ja-JP" sz="20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16" name="二等辺三角形 15"/>
          <p:cNvSpPr/>
          <p:nvPr/>
        </p:nvSpPr>
        <p:spPr>
          <a:xfrm rot="5400000">
            <a:off x="5584948" y="4518050"/>
            <a:ext cx="576064" cy="458536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7" name="カギ線コネクタ 16"/>
          <p:cNvCxnSpPr>
            <a:stCxn id="16" idx="0"/>
            <a:endCxn id="5" idx="1"/>
          </p:cNvCxnSpPr>
          <p:nvPr/>
        </p:nvCxnSpPr>
        <p:spPr>
          <a:xfrm>
            <a:off x="6102248" y="4747318"/>
            <a:ext cx="297069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4058097" y="4523711"/>
            <a:ext cx="1031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MPPC</a:t>
            </a:r>
          </a:p>
        </p:txBody>
      </p:sp>
      <p:sp>
        <p:nvSpPr>
          <p:cNvPr id="19" name="正方形/長方形 18"/>
          <p:cNvSpPr/>
          <p:nvPr/>
        </p:nvSpPr>
        <p:spPr>
          <a:xfrm flipH="1">
            <a:off x="2476728" y="3717032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カギ線コネクタ 19"/>
          <p:cNvCxnSpPr>
            <a:stCxn id="8" idx="3"/>
            <a:endCxn id="19" idx="2"/>
          </p:cNvCxnSpPr>
          <p:nvPr/>
        </p:nvCxnSpPr>
        <p:spPr>
          <a:xfrm flipV="1">
            <a:off x="2190315" y="3717033"/>
            <a:ext cx="286412" cy="45651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287524" y="1132451"/>
            <a:ext cx="4404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別々の</a:t>
            </a:r>
            <a:r>
              <a:rPr lang="ja-JP" altLang="en-US" b="1" dirty="0" smtClean="0"/>
              <a:t>ファンクションジェネレーターで</a:t>
            </a:r>
            <a:r>
              <a:rPr lang="en-US" altLang="ja-JP" b="1" dirty="0" smtClean="0"/>
              <a:t>2</a:t>
            </a:r>
            <a:r>
              <a:rPr lang="ja-JP" altLang="en-US" b="1" dirty="0" err="1" smtClean="0"/>
              <a:t>つの</a:t>
            </a:r>
            <a:r>
              <a:rPr lang="en-US" altLang="ja-JP" b="1" dirty="0" smtClean="0"/>
              <a:t>LED</a:t>
            </a:r>
            <a:r>
              <a:rPr lang="ja-JP" altLang="en-US" b="1" dirty="0" smtClean="0"/>
              <a:t>を発光させる。一方を測定用のメイン、もう一方をバックグラウンド用とする。</a:t>
            </a:r>
            <a:endParaRPr lang="en-US" altLang="ja-JP" b="1" dirty="0" smtClean="0"/>
          </a:p>
          <a:p>
            <a:endParaRPr kumimoji="1" lang="en-US" altLang="ja-JP" b="1" dirty="0" smtClean="0"/>
          </a:p>
          <a:p>
            <a:r>
              <a:rPr kumimoji="1" lang="ja-JP" altLang="en-US" b="1" dirty="0" smtClean="0"/>
              <a:t>トリガーはメインの発光と同期した信号を用いる。</a:t>
            </a:r>
            <a:r>
              <a:rPr lang="ja-JP" altLang="en-US" b="1" dirty="0" smtClean="0"/>
              <a:t>それぞれのファンクジョンジェネレーターのタイミングは非同期。</a:t>
            </a:r>
            <a:endParaRPr kumimoji="1" lang="ja-JP" altLang="en-US" b="1" dirty="0"/>
          </a:p>
        </p:txBody>
      </p:sp>
      <p:cxnSp>
        <p:nvCxnSpPr>
          <p:cNvPr id="70" name="カギ線コネクタ 69"/>
          <p:cNvCxnSpPr>
            <a:stCxn id="5" idx="0"/>
            <a:endCxn id="19" idx="1"/>
          </p:cNvCxnSpPr>
          <p:nvPr/>
        </p:nvCxnSpPr>
        <p:spPr>
          <a:xfrm rot="16200000" flipV="1">
            <a:off x="4405528" y="1788234"/>
            <a:ext cx="744547" cy="460214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68439" y="6117764"/>
            <a:ext cx="7162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メイン</a:t>
            </a:r>
            <a:r>
              <a:rPr lang="en-US" altLang="ja-JP" dirty="0"/>
              <a:t>LED</a:t>
            </a:r>
            <a:r>
              <a:rPr lang="ja-JP" altLang="en-US" dirty="0"/>
              <a:t>パルスの電荷量を、</a:t>
            </a:r>
            <a:r>
              <a:rPr lang="en-US" altLang="ja-JP" dirty="0"/>
              <a:t>BG</a:t>
            </a:r>
            <a:r>
              <a:rPr lang="ja-JP" altLang="en-US" dirty="0"/>
              <a:t>光の強度、頻度を変えながら測定した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  <p:pic>
        <p:nvPicPr>
          <p:cNvPr id="24" name="Picture 2" descr="F:\DCIM\293_1120\IMG_3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11" y="135665"/>
            <a:ext cx="4245484" cy="31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102248" y="165786"/>
            <a:ext cx="28083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ja-JP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Non </a:t>
            </a:r>
            <a:r>
              <a:rPr lang="it-IT" altLang="ja-JP" b="1" dirty="0">
                <a:latin typeface="Takao P明朝" panose="02020400000000000000" pitchFamily="18" charset="-128"/>
                <a:ea typeface="Takao P明朝" panose="02020400000000000000" pitchFamily="18" charset="-128"/>
              </a:rPr>
              <a:t>UV sensitive,</a:t>
            </a:r>
          </a:p>
          <a:p>
            <a:pPr algn="ctr"/>
            <a:r>
              <a:rPr lang="it-IT" altLang="ja-JP" b="1" dirty="0">
                <a:latin typeface="Takao P明朝" panose="02020400000000000000" pitchFamily="18" charset="-128"/>
                <a:ea typeface="Takao P明朝" panose="02020400000000000000" pitchFamily="18" charset="-128"/>
              </a:rPr>
              <a:t>4 × 6mm × 6mm </a:t>
            </a:r>
            <a:r>
              <a:rPr lang="it-IT" altLang="ja-JP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MPPC</a:t>
            </a:r>
            <a:endParaRPr lang="it-IT" altLang="ja-JP" b="1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01591" y="2286613"/>
            <a:ext cx="7200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LED</a:t>
            </a:r>
            <a:endParaRPr kumimoji="1" lang="ja-JP" altLang="en-US" b="1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129581" y="848368"/>
            <a:ext cx="843441" cy="8792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829512" y="1727630"/>
            <a:ext cx="421721" cy="43963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MPPC model &amp; parameters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26876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Understanding of inside circuit parameter is needed to simulate our package design and connection.</a:t>
            </a:r>
            <a:endParaRPr kumimoji="1" lang="ja-JP" altLang="en-US" sz="2000" dirty="0" smtClean="0"/>
          </a:p>
        </p:txBody>
      </p:sp>
      <p:cxnSp>
        <p:nvCxnSpPr>
          <p:cNvPr id="4" name="直線コネクタ 3"/>
          <p:cNvCxnSpPr>
            <a:stCxn id="7" idx="0"/>
          </p:cNvCxnSpPr>
          <p:nvPr/>
        </p:nvCxnSpPr>
        <p:spPr>
          <a:xfrm flipV="1">
            <a:off x="1636627" y="3279816"/>
            <a:ext cx="0" cy="267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endCxn id="7" idx="2"/>
          </p:cNvCxnSpPr>
          <p:nvPr/>
        </p:nvCxnSpPr>
        <p:spPr>
          <a:xfrm flipV="1">
            <a:off x="1633761" y="3823346"/>
            <a:ext cx="0" cy="218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>
            <a:endCxn id="15" idx="0"/>
          </p:cNvCxnSpPr>
          <p:nvPr/>
        </p:nvCxnSpPr>
        <p:spPr>
          <a:xfrm>
            <a:off x="2042258" y="3279816"/>
            <a:ext cx="0" cy="363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598080" y="3547608"/>
            <a:ext cx="77093" cy="2757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633761" y="3290830"/>
            <a:ext cx="40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15" idx="2"/>
          </p:cNvCxnSpPr>
          <p:nvPr/>
        </p:nvCxnSpPr>
        <p:spPr>
          <a:xfrm flipV="1">
            <a:off x="2042258" y="3726057"/>
            <a:ext cx="0" cy="3160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1898694" y="3642817"/>
            <a:ext cx="288270" cy="85320"/>
            <a:chOff x="755338" y="3737851"/>
            <a:chExt cx="288270" cy="85320"/>
          </a:xfrm>
        </p:grpSpPr>
        <p:cxnSp>
          <p:nvCxnSpPr>
            <p:cNvPr id="10" name="直線コネクタ 9"/>
            <p:cNvCxnSpPr/>
            <p:nvPr/>
          </p:nvCxnSpPr>
          <p:spPr>
            <a:xfrm flipH="1">
              <a:off x="755338" y="3737851"/>
              <a:ext cx="288270" cy="20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755338" y="3823171"/>
              <a:ext cx="287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755338" y="3737851"/>
              <a:ext cx="287128" cy="8324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395536" y="6093296"/>
            <a:ext cx="436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Stefan </a:t>
            </a:r>
            <a:r>
              <a:rPr lang="en-US" altLang="ja-JP" sz="1200" dirty="0" smtClean="0"/>
              <a:t>Seifert et al, </a:t>
            </a:r>
            <a:r>
              <a:rPr lang="en-US" altLang="ja-JP" sz="1200" dirty="0"/>
              <a:t>IEEE </a:t>
            </a:r>
            <a:r>
              <a:rPr lang="en-US" altLang="ja-JP" sz="1200" dirty="0" smtClean="0"/>
              <a:t>transactions on nuclear science</a:t>
            </a:r>
          </a:p>
          <a:p>
            <a:r>
              <a:rPr lang="en-US" altLang="ja-JP" sz="1200" dirty="0" smtClean="0"/>
              <a:t>VOL</a:t>
            </a:r>
            <a:r>
              <a:rPr lang="en-US" altLang="ja-JP" sz="1200" dirty="0"/>
              <a:t>. 56, NO. 6, </a:t>
            </a:r>
            <a:r>
              <a:rPr lang="en-US" altLang="ja-JP" sz="1200" dirty="0" smtClean="0"/>
              <a:t>December </a:t>
            </a:r>
            <a:r>
              <a:rPr lang="en-US" altLang="ja-JP" sz="1200" dirty="0"/>
              <a:t>2009</a:t>
            </a:r>
            <a:endParaRPr lang="ja-JP" altLang="en-US" sz="1200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1633760" y="4042142"/>
            <a:ext cx="40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1845423" y="2852936"/>
            <a:ext cx="0" cy="4378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45" idx="0"/>
          </p:cNvCxnSpPr>
          <p:nvPr/>
        </p:nvCxnSpPr>
        <p:spPr>
          <a:xfrm flipH="1" flipV="1">
            <a:off x="1831403" y="4042142"/>
            <a:ext cx="0" cy="2555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1694216" y="4297650"/>
            <a:ext cx="288270" cy="85320"/>
            <a:chOff x="755338" y="3737851"/>
            <a:chExt cx="288270" cy="85320"/>
          </a:xfrm>
        </p:grpSpPr>
        <p:cxnSp>
          <p:nvCxnSpPr>
            <p:cNvPr id="43" name="直線コネクタ 42"/>
            <p:cNvCxnSpPr/>
            <p:nvPr/>
          </p:nvCxnSpPr>
          <p:spPr>
            <a:xfrm flipH="1">
              <a:off x="755338" y="3737851"/>
              <a:ext cx="288270" cy="20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755338" y="3823171"/>
              <a:ext cx="287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正方形/長方形 44"/>
            <p:cNvSpPr/>
            <p:nvPr/>
          </p:nvSpPr>
          <p:spPr>
            <a:xfrm>
              <a:off x="755338" y="3737851"/>
              <a:ext cx="287128" cy="8324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47" name="直線コネクタ 46"/>
          <p:cNvCxnSpPr>
            <a:endCxn id="45" idx="2"/>
          </p:cNvCxnSpPr>
          <p:nvPr/>
        </p:nvCxnSpPr>
        <p:spPr>
          <a:xfrm flipV="1">
            <a:off x="1828950" y="4380890"/>
            <a:ext cx="0" cy="2555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828950" y="4636398"/>
            <a:ext cx="7772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1845423" y="2852936"/>
            <a:ext cx="7607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グループ化 54"/>
          <p:cNvGrpSpPr/>
          <p:nvPr/>
        </p:nvGrpSpPr>
        <p:grpSpPr>
          <a:xfrm>
            <a:off x="2462057" y="3744257"/>
            <a:ext cx="288270" cy="85320"/>
            <a:chOff x="755338" y="3737851"/>
            <a:chExt cx="288270" cy="85320"/>
          </a:xfrm>
        </p:grpSpPr>
        <p:cxnSp>
          <p:nvCxnSpPr>
            <p:cNvPr id="56" name="直線コネクタ 55"/>
            <p:cNvCxnSpPr/>
            <p:nvPr/>
          </p:nvCxnSpPr>
          <p:spPr>
            <a:xfrm flipH="1">
              <a:off x="755338" y="3737851"/>
              <a:ext cx="288270" cy="20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755338" y="3823171"/>
              <a:ext cx="287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/>
          </p:nvSpPr>
          <p:spPr>
            <a:xfrm>
              <a:off x="755338" y="3737851"/>
              <a:ext cx="287128" cy="8324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59" name="直線コネクタ 58"/>
          <p:cNvCxnSpPr>
            <a:endCxn id="58" idx="2"/>
          </p:cNvCxnSpPr>
          <p:nvPr/>
        </p:nvCxnSpPr>
        <p:spPr>
          <a:xfrm flipV="1">
            <a:off x="2604890" y="3827497"/>
            <a:ext cx="731" cy="8089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8" idx="0"/>
          </p:cNvCxnSpPr>
          <p:nvPr/>
        </p:nvCxnSpPr>
        <p:spPr>
          <a:xfrm flipV="1">
            <a:off x="2605621" y="2852936"/>
            <a:ext cx="0" cy="8913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2201565" y="2542320"/>
            <a:ext cx="0" cy="3106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V="1">
            <a:off x="2213665" y="4636398"/>
            <a:ext cx="0" cy="3106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1956937" y="3248693"/>
            <a:ext cx="51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C</a:t>
            </a:r>
            <a:r>
              <a:rPr lang="en-US" altLang="ja-JP" sz="2000" baseline="-25000" dirty="0" err="1">
                <a:latin typeface="Takao P明朝" panose="02020400000000000000" pitchFamily="18" charset="-128"/>
                <a:ea typeface="Takao P明朝" panose="02020400000000000000" pitchFamily="18" charset="-128"/>
              </a:rPr>
              <a:t>q</a:t>
            </a:r>
            <a:endParaRPr lang="en-US" altLang="ja-JP" sz="2000" baseline="-250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157609" y="4138332"/>
            <a:ext cx="51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C</a:t>
            </a:r>
            <a:r>
              <a:rPr lang="en-US" altLang="ja-JP" sz="2000" baseline="-25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d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30382" y="3485422"/>
            <a:ext cx="51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R</a:t>
            </a:r>
            <a:r>
              <a:rPr lang="en-US" altLang="ja-JP" sz="2000" baseline="-25000" dirty="0" err="1">
                <a:latin typeface="Takao P明朝" panose="02020400000000000000" pitchFamily="18" charset="-128"/>
                <a:ea typeface="Takao P明朝" panose="02020400000000000000" pitchFamily="18" charset="-128"/>
              </a:rPr>
              <a:t>q</a:t>
            </a:r>
            <a:endParaRPr lang="en-US" altLang="ja-JP" sz="2000" baseline="-250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750327" y="3585822"/>
            <a:ext cx="51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C</a:t>
            </a:r>
            <a:r>
              <a:rPr lang="en-US" altLang="ja-JP" sz="2000" baseline="-25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g</a:t>
            </a:r>
          </a:p>
        </p:txBody>
      </p:sp>
      <p:sp>
        <p:nvSpPr>
          <p:cNvPr id="71" name="円/楕円 70"/>
          <p:cNvSpPr/>
          <p:nvPr/>
        </p:nvSpPr>
        <p:spPr>
          <a:xfrm>
            <a:off x="2398534" y="3436930"/>
            <a:ext cx="792088" cy="770631"/>
          </a:xfrm>
          <a:prstGeom prst="ellipse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750327" y="4240013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parasitic</a:t>
            </a:r>
          </a:p>
          <a:p>
            <a:r>
              <a:rPr lang="en-US" altLang="ja-JP" dirty="0" smtClean="0"/>
              <a:t>capacitance</a:t>
            </a:r>
            <a:endParaRPr kumimoji="1" lang="ja-JP" altLang="en-US" dirty="0" smtClean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59998" y="5013176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pixel (</a:t>
            </a:r>
            <a:r>
              <a:rPr kumimoji="1" lang="en-US" altLang="ja-JP" i="1" dirty="0" err="1" smtClean="0"/>
              <a:t>N</a:t>
            </a:r>
            <a:r>
              <a:rPr kumimoji="1" lang="en-US" altLang="ja-JP" dirty="0" err="1" smtClean="0"/>
              <a:t>pix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</p:txBody>
      </p:sp>
      <p:sp>
        <p:nvSpPr>
          <p:cNvPr id="74" name="円/楕円 73"/>
          <p:cNvSpPr/>
          <p:nvPr/>
        </p:nvSpPr>
        <p:spPr>
          <a:xfrm>
            <a:off x="1449379" y="3051614"/>
            <a:ext cx="792088" cy="1486828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V="1">
            <a:off x="1288311" y="4538442"/>
            <a:ext cx="405905" cy="60771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61985" y="4042142"/>
            <a:ext cx="120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p-n junction</a:t>
            </a:r>
            <a:endParaRPr kumimoji="1" lang="ja-JP" altLang="en-US" dirty="0" smtClean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40498" y="2956650"/>
            <a:ext cx="135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Quench</a:t>
            </a:r>
          </a:p>
          <a:p>
            <a:r>
              <a:rPr lang="en-US" altLang="ja-JP" dirty="0" smtClean="0"/>
              <a:t>resistance</a:t>
            </a:r>
            <a:endParaRPr kumimoji="1" lang="ja-JP" altLang="en-US" dirty="0" smtClean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572000" y="25649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</a:t>
            </a:r>
            <a:r>
              <a:rPr lang="en-US" altLang="ja-JP" sz="2000" dirty="0" smtClean="0"/>
              <a:t>ircuit parameter measurement w</a:t>
            </a:r>
            <a:r>
              <a:rPr kumimoji="1" lang="en-US" altLang="ja-JP" sz="2000" dirty="0" smtClean="0"/>
              <a:t>ith LCR meter </a:t>
            </a:r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HIOKI </a:t>
            </a:r>
            <a:r>
              <a:rPr lang="en-US" altLang="ja-JP" sz="1600" dirty="0"/>
              <a:t>3532-50</a:t>
            </a:r>
            <a:r>
              <a:rPr kumimoji="1" lang="en-US" altLang="ja-JP" sz="1600" dirty="0" smtClean="0"/>
              <a:t>)</a:t>
            </a:r>
            <a:endParaRPr kumimoji="1" lang="ja-JP" altLang="en-US" sz="1600" dirty="0" smtClean="0"/>
          </a:p>
        </p:txBody>
      </p:sp>
      <p:pic>
        <p:nvPicPr>
          <p:cNvPr id="5122" name="Picture 2" descr="LCRハイテスタ 3532-50の製品写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b="12930"/>
          <a:stretch/>
        </p:blipFill>
        <p:spPr bwMode="auto">
          <a:xfrm>
            <a:off x="6804248" y="1700808"/>
            <a:ext cx="2126678" cy="12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4718591" y="3576634"/>
                <a:ext cx="3957865" cy="14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𝐶𝑑</m:t>
                      </m:r>
                      <m:r>
                        <a:rPr kumimoji="1" lang="en-US" altLang="ja-JP" sz="16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  <m:t>𝐶𝑑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  <m:t>𝐶𝑞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𝑝𝑖𝑥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latin typeface="Cambria Math"/>
                                </a:rPr>
                                <m:t>𝑅𝑞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/>
                                </a:rPr>
                                <m:t>𝜔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kumimoji="1" lang="en-US" altLang="ja-JP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</a:rPr>
                        <m:t>𝐶𝑔</m:t>
                      </m:r>
                      <m:r>
                        <a:rPr lang="en-US" altLang="ja-JP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𝜔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𝑝𝑖𝑥</m:t>
                          </m:r>
                        </m:sub>
                      </m:sSub>
                      <m:sSub>
                        <m:sSubPr>
                          <m:ctrlPr>
                            <a:rPr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𝑝𝑖𝑥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1600" b="0" i="1" smtClean="0">
                              <a:latin typeface="Cambria Math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 smtClean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91" y="3576634"/>
                <a:ext cx="3957865" cy="1463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矢印コネクタ 85"/>
          <p:cNvCxnSpPr/>
          <p:nvPr/>
        </p:nvCxnSpPr>
        <p:spPr>
          <a:xfrm flipV="1">
            <a:off x="4312196" y="5146158"/>
            <a:ext cx="619844" cy="9471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4638861" y="5446965"/>
            <a:ext cx="414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used equations to reconstruct inside parameter from measurement</a:t>
            </a:r>
            <a:endParaRPr kumimoji="1" lang="ja-JP" altLang="en-US" dirty="0" smtClean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45266" y="5374957"/>
            <a:ext cx="21746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equivalent circuit model of MPPC </a:t>
            </a:r>
            <a:endParaRPr kumimoji="1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35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Results of measurement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511510"/>
              </p:ext>
            </p:extLst>
          </p:nvPr>
        </p:nvGraphicFramePr>
        <p:xfrm>
          <a:off x="4673729" y="1275745"/>
          <a:ext cx="4248472" cy="257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821333"/>
              </p:ext>
            </p:extLst>
          </p:nvPr>
        </p:nvGraphicFramePr>
        <p:xfrm>
          <a:off x="57150" y="1299384"/>
          <a:ext cx="4248472" cy="257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67544" y="90872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Result of 16 × 3mm, 50um pitch, monolithic array MPPC</a:t>
            </a:r>
            <a:endParaRPr kumimoji="1" lang="ja-JP" altLang="en-US" sz="2000" dirty="0" smtClean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594894"/>
              </p:ext>
            </p:extLst>
          </p:nvPr>
        </p:nvGraphicFramePr>
        <p:xfrm>
          <a:off x="107504" y="3933056"/>
          <a:ext cx="4464496" cy="270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0129"/>
              </p:ext>
            </p:extLst>
          </p:nvPr>
        </p:nvGraphicFramePr>
        <p:xfrm>
          <a:off x="4607496" y="3933056"/>
          <a:ext cx="4464496" cy="270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2123728" y="1484784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 sector, 1MHz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876256" y="5289405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 sectors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09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Parameter </a:t>
            </a:r>
            <a:r>
              <a:rPr lang="en-US" altLang="ja-JP" dirty="0" smtClean="0"/>
              <a:t>Est</a:t>
            </a:r>
            <a:r>
              <a:rPr kumimoji="1" lang="en-US" altLang="ja-JP" dirty="0" smtClean="0"/>
              <a:t>imation from Results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37105"/>
              </p:ext>
            </p:extLst>
          </p:nvPr>
        </p:nvGraphicFramePr>
        <p:xfrm>
          <a:off x="148653" y="1492776"/>
          <a:ext cx="5441746" cy="107212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80118"/>
                <a:gridCol w="1090407"/>
                <a:gridCol w="1090407"/>
                <a:gridCol w="1090407"/>
                <a:gridCol w="1090407"/>
              </a:tblGrid>
              <a:tr h="432048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Param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Cω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Rω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Cd + </a:t>
                      </a:r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Cq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Rq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Value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1254</a:t>
                      </a:r>
                    </a:p>
                    <a:p>
                      <a:r>
                        <a:rPr kumimoji="1" lang="en-US" altLang="ja-JP" dirty="0" smtClean="0"/>
                        <a:t>pF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1.236</a:t>
                      </a:r>
                    </a:p>
                    <a:p>
                      <a:r>
                        <a:rPr kumimoji="1" lang="en-US" altLang="ja-JP" dirty="0" err="1" smtClean="0"/>
                        <a:t>kΩ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102</a:t>
                      </a:r>
                    </a:p>
                    <a:p>
                      <a:r>
                        <a:rPr kumimoji="1" lang="en-US" altLang="ja-JP" dirty="0" err="1" smtClean="0"/>
                        <a:t>fF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132</a:t>
                      </a:r>
                    </a:p>
                    <a:p>
                      <a:r>
                        <a:rPr kumimoji="1" lang="en-US" altLang="ja-JP" dirty="0" err="1" smtClean="0"/>
                        <a:t>kΩ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11560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Estimated parameters are used in SPICE simulations.</a:t>
            </a:r>
            <a:endParaRPr kumimoji="1" lang="en-US" altLang="ja-JP" sz="2000" dirty="0"/>
          </a:p>
          <a:p>
            <a:r>
              <a:rPr lang="en-US" altLang="ja-JP" sz="2000" dirty="0" smtClean="0"/>
              <a:t>Only </a:t>
            </a:r>
            <a:r>
              <a:rPr lang="en-US" altLang="ja-JP" sz="2000" dirty="0" err="1" smtClean="0"/>
              <a:t>Cq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parralel</a:t>
            </a:r>
            <a:r>
              <a:rPr lang="en-US" altLang="ja-JP" sz="2000" dirty="0" smtClean="0"/>
              <a:t> C to quench resistance) shows strange value. I use a value in another paper (2fF).</a:t>
            </a:r>
            <a:endParaRPr kumimoji="1" lang="ja-JP" alt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43916" r="43332" b="30594"/>
          <a:stretch/>
        </p:blipFill>
        <p:spPr bwMode="auto">
          <a:xfrm>
            <a:off x="613556" y="3789040"/>
            <a:ext cx="7067984" cy="29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91076"/>
              </p:ext>
            </p:extLst>
          </p:nvPr>
        </p:nvGraphicFramePr>
        <p:xfrm>
          <a:off x="5765275" y="1492776"/>
          <a:ext cx="3271221" cy="107212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90407"/>
                <a:gridCol w="1090407"/>
                <a:gridCol w="1090407"/>
              </a:tblGrid>
              <a:tr h="43204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Cd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Cq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Cg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104</a:t>
                      </a:r>
                    </a:p>
                    <a:p>
                      <a:r>
                        <a:rPr kumimoji="1" lang="en-US" altLang="ja-JP" dirty="0" err="1" smtClean="0"/>
                        <a:t>fF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-2 (?)</a:t>
                      </a:r>
                    </a:p>
                    <a:p>
                      <a:r>
                        <a:rPr kumimoji="1" lang="en-US" altLang="ja-JP" dirty="0" err="1" smtClean="0"/>
                        <a:t>fF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880</a:t>
                      </a:r>
                    </a:p>
                    <a:p>
                      <a:r>
                        <a:rPr kumimoji="1" lang="en-US" altLang="ja-JP" dirty="0" smtClean="0"/>
                        <a:t>pF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39552" y="980728"/>
            <a:ext cx="519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Parameters for 50µm,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6mm square MPPC</a:t>
            </a:r>
            <a:r>
              <a:rPr kumimoji="1" lang="en-US" altLang="ja-JP" sz="2000" dirty="0" smtClean="0"/>
              <a:t> </a:t>
            </a:r>
            <a:endParaRPr kumimoji="1" lang="ja-JP" altLang="en-US" sz="2000" dirty="0" smtClean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84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SPICE simulation of a MPPC</a:t>
            </a:r>
            <a:endParaRPr kumimoji="1" lang="ja-JP" altLang="en-US" dirty="0"/>
          </a:p>
        </p:txBody>
      </p:sp>
      <p:sp>
        <p:nvSpPr>
          <p:cNvPr id="3" name="AutoShape 2" descr="raw_spi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https://midas.psi.ch/elogs/LXe+Upgrade+General/140116_195717/raw_spice.png?lb=LXe+Upgrade+Gener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6" descr="https://midas.psi.ch/elogs/LXe+Upgrade+General/140116_195717/raw_spice.png?lb=LXe+Upgrade+Gener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175" name="Picture 7" descr="C:\Users\kaneko\Desktop\raw_sp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5" y="953396"/>
            <a:ext cx="6433889" cy="25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085864" y="1739830"/>
            <a:ext cx="187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Sample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waveform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(Cg = 200p)</a:t>
            </a: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267744" y="3094047"/>
            <a:ext cx="1224136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11760" y="275549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100 ns</a:t>
            </a:r>
          </a:p>
        </p:txBody>
      </p:sp>
      <p:pic>
        <p:nvPicPr>
          <p:cNvPr id="7176" name="Picture 8" descr="C:\Users\kaneko\Desktop\R_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51483"/>
            <a:ext cx="4000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kaneko\Desktop\T_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5260"/>
            <a:ext cx="4000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07974" y="3690728"/>
            <a:ext cx="3727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Simulated waveform is consistent to measurement.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Leading time = 2ns</a:t>
            </a:r>
          </a:p>
          <a:p>
            <a:r>
              <a:rPr lang="en-US" altLang="ja-JP" sz="2000" dirty="0" smtClean="0"/>
              <a:t>Falling time = 50 ns</a:t>
            </a:r>
            <a:endParaRPr kumimoji="1" lang="ja-JP" altLang="en-US" sz="2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7972" y="5733256"/>
            <a:ext cx="448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Now extending this to series connection.</a:t>
            </a:r>
            <a:endParaRPr kumimoji="1" lang="ja-JP" altLang="en-US" sz="2400" dirty="0" smtClean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0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Time dependent </a:t>
            </a:r>
            <a:r>
              <a:rPr lang="en-US" altLang="ja-JP" dirty="0"/>
              <a:t>voltage </a:t>
            </a:r>
            <a:r>
              <a:rPr lang="en-US" altLang="ja-JP" dirty="0" smtClean="0"/>
              <a:t>drop</a:t>
            </a:r>
            <a:endParaRPr kumimoji="1" lang="ja-JP" altLang="en-US" dirty="0"/>
          </a:p>
        </p:txBody>
      </p:sp>
      <p:pic>
        <p:nvPicPr>
          <p:cNvPr id="3074" name="Picture 2" descr="D:\Documents\MPPC\平成25年\東京11月\Q_tim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/>
          <a:stretch/>
        </p:blipFill>
        <p:spPr bwMode="auto">
          <a:xfrm>
            <a:off x="1259632" y="1124744"/>
            <a:ext cx="6629400" cy="42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>
            <a:off x="2228425" y="4005064"/>
            <a:ext cx="1008112" cy="0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336437" y="41804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 sec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4316657" y="2924944"/>
            <a:ext cx="0" cy="2304256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172641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BG switch on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3631" y="5831067"/>
            <a:ext cx="644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No significant slow (sec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min scale) response were seen.</a:t>
            </a:r>
            <a:endParaRPr kumimoji="1" lang="ja-JP" altLang="en-US" sz="20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7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RH by SPICE simulation</a:t>
            </a:r>
            <a:endParaRPr kumimoji="1" lang="ja-JP" altLang="en-US" dirty="0"/>
          </a:p>
        </p:txBody>
      </p:sp>
      <p:pic>
        <p:nvPicPr>
          <p:cNvPr id="2056" name="Picture 8" descr="D:\Documents\MPPC\スパイス\CHRH\R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" y="1664386"/>
            <a:ext cx="4663139" cy="14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ocuments\MPPC\スパイス\CHRH\R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56399"/>
            <a:ext cx="4663139" cy="14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Documents\MPPC\スパイス\CHRH\R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" y="3310391"/>
            <a:ext cx="4663139" cy="14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Documents\MPPC\スパイス\CHRH\RH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0390"/>
            <a:ext cx="4663139" cy="14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Documents\MPPC\スパイス\CHRH\RL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" y="4976755"/>
            <a:ext cx="4663139" cy="14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Documents\MPPC\スパイス\CHRH\RH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76755"/>
            <a:ext cx="4663139" cy="14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2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bias voltage correction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2050" name="Picture 2" descr="D:\Documents\MPPC\平成26年\如月\correctQ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0566"/>
            <a:ext cx="6552728" cy="4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検出器の</a:t>
            </a:r>
            <a:r>
              <a:rPr lang="ja-JP" altLang="en-US" dirty="0"/>
              <a:t>性能改善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827584" y="836712"/>
            <a:ext cx="7128792" cy="2830011"/>
            <a:chOff x="251520" y="1439198"/>
            <a:chExt cx="8640068" cy="3429962"/>
          </a:xfrm>
        </p:grpSpPr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4148967"/>
                </p:ext>
              </p:extLst>
            </p:nvPr>
          </p:nvGraphicFramePr>
          <p:xfrm>
            <a:off x="251520" y="1439198"/>
            <a:ext cx="4319587" cy="342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Acrobat Document" r:id="rId3" imgW="4320148" imgH="3420942" progId="AcroExch.Document.11">
                    <p:embed/>
                  </p:oleObj>
                </mc:Choice>
                <mc:Fallback>
                  <p:oleObj name="Acrobat Document" r:id="rId3" imgW="4320148" imgH="3420942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520" y="1439198"/>
                          <a:ext cx="4319587" cy="3421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389732"/>
                </p:ext>
              </p:extLst>
            </p:nvPr>
          </p:nvGraphicFramePr>
          <p:xfrm>
            <a:off x="4572000" y="1448097"/>
            <a:ext cx="4319588" cy="342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Acrobat Document" r:id="rId5" imgW="4320148" imgH="3420942" progId="AcroExch.Document.11">
                    <p:embed/>
                  </p:oleObj>
                </mc:Choice>
                <mc:Fallback>
                  <p:oleObj name="Acrobat Document" r:id="rId5" imgW="4320148" imgH="3420942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72000" y="1448097"/>
                          <a:ext cx="4319588" cy="3421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正方形/長方形 24"/>
            <p:cNvSpPr/>
            <p:nvPr/>
          </p:nvSpPr>
          <p:spPr>
            <a:xfrm>
              <a:off x="3250520" y="2108398"/>
              <a:ext cx="801690" cy="1577054"/>
            </a:xfrm>
            <a:prstGeom prst="rect">
              <a:avLst/>
            </a:prstGeom>
            <a:solidFill>
              <a:srgbClr val="0066AC"/>
            </a:solidFill>
            <a:ln>
              <a:noFill/>
            </a:ln>
          </p:spPr>
          <p:txBody>
            <a:bodyPr wrap="square" lIns="0" r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ja-JP" b="1" kern="1200" dirty="0" err="1" smtClean="0">
                  <a:solidFill>
                    <a:schemeClr val="bg1"/>
                  </a:solidFill>
                  <a:effectLst/>
                  <a:latin typeface="+mj-lt"/>
                  <a:ea typeface="ＭＳ Ｐ明朝"/>
                  <a:cs typeface="ＭＳ Ｐゴシック"/>
                </a:rPr>
                <a:t>σ</a:t>
              </a:r>
              <a:r>
                <a:rPr lang="en-US" altLang="ja-JP" b="1" baseline="-25000" dirty="0" err="1" smtClean="0">
                  <a:solidFill>
                    <a:schemeClr val="bg1"/>
                  </a:solidFill>
                  <a:latin typeface="+mj-lt"/>
                  <a:ea typeface="ＭＳ Ｐ明朝"/>
                  <a:cs typeface="ＭＳ Ｐゴシック"/>
                </a:rPr>
                <a:t>up</a:t>
              </a:r>
              <a:endParaRPr lang="en-US" altLang="ja-JP" b="1" baseline="-25000" dirty="0" smtClean="0">
                <a:solidFill>
                  <a:schemeClr val="bg1"/>
                </a:solidFill>
                <a:latin typeface="+mj-lt"/>
                <a:ea typeface="ＭＳ Ｐ明朝"/>
                <a:cs typeface="ＭＳ Ｐゴシック"/>
              </a:endParaRPr>
            </a:p>
            <a:p>
              <a:pPr algn="ctr">
                <a:spcAft>
                  <a:spcPts val="0"/>
                </a:spcAft>
              </a:pPr>
              <a:endParaRPr lang="en-US" sz="1100" b="1" kern="1200" baseline="-25000" dirty="0" smtClean="0">
                <a:solidFill>
                  <a:srgbClr val="FFFF00"/>
                </a:solidFill>
                <a:effectLst/>
                <a:latin typeface="+mj-lt"/>
                <a:ea typeface="ＭＳ Ｐ明朝"/>
                <a:cs typeface="ＭＳ Ｐゴシック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kern="1200" dirty="0" smtClean="0">
                  <a:solidFill>
                    <a:srgbClr val="FFFF00"/>
                  </a:solidFill>
                  <a:effectLst/>
                  <a:latin typeface="+mj-lt"/>
                  <a:ea typeface="ＭＳ Ｐ明朝"/>
                  <a:cs typeface="ＭＳ Ｐゴシック"/>
                </a:rPr>
                <a:t>2.4%</a:t>
              </a:r>
            </a:p>
            <a:p>
              <a:pPr algn="ctr">
                <a:spcAft>
                  <a:spcPts val="0"/>
                </a:spcAft>
              </a:pPr>
              <a:r>
                <a:rPr lang="ja-JP" altLang="en-US" b="1" dirty="0">
                  <a:solidFill>
                    <a:srgbClr val="FFFF00"/>
                  </a:solidFill>
                  <a:latin typeface="+mj-lt"/>
                  <a:ea typeface="ＭＳ Ｐ明朝"/>
                  <a:cs typeface="ＭＳ Ｐゴシック"/>
                </a:rPr>
                <a:t>↓</a:t>
              </a:r>
              <a:endParaRPr lang="en-US" b="1" kern="1200" dirty="0" smtClean="0">
                <a:solidFill>
                  <a:srgbClr val="FFFF00"/>
                </a:solidFill>
                <a:effectLst/>
                <a:latin typeface="+mj-lt"/>
                <a:ea typeface="ＭＳ Ｐ明朝"/>
                <a:cs typeface="ＭＳ Ｐゴシック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ja-JP" b="1" dirty="0" smtClean="0">
                  <a:solidFill>
                    <a:srgbClr val="FFFF00"/>
                  </a:solidFill>
                  <a:latin typeface="+mj-lt"/>
                  <a:ea typeface="ＭＳ Ｐ明朝"/>
                  <a:cs typeface="ＭＳ Ｐゴシック"/>
                </a:rPr>
                <a:t>1.1%</a:t>
              </a:r>
              <a:endParaRPr lang="ja-JP" b="1" dirty="0">
                <a:solidFill>
                  <a:srgbClr val="FFFF00"/>
                </a:solidFill>
                <a:effectLst/>
                <a:latin typeface="+mj-lt"/>
                <a:cs typeface="ＭＳ Ｐゴシック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580602" y="2180405"/>
              <a:ext cx="801690" cy="1577054"/>
            </a:xfrm>
            <a:prstGeom prst="rect">
              <a:avLst/>
            </a:prstGeom>
            <a:solidFill>
              <a:srgbClr val="0066AC"/>
            </a:solidFill>
            <a:ln>
              <a:noFill/>
            </a:ln>
          </p:spPr>
          <p:txBody>
            <a:bodyPr wrap="square" lIns="0" r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ja-JP" b="1" kern="1200" dirty="0" err="1" smtClean="0">
                  <a:solidFill>
                    <a:schemeClr val="bg1"/>
                  </a:solidFill>
                  <a:effectLst/>
                  <a:latin typeface="+mj-lt"/>
                  <a:ea typeface="ＭＳ Ｐ明朝"/>
                  <a:cs typeface="ＭＳ Ｐゴシック"/>
                </a:rPr>
                <a:t>σ</a:t>
              </a:r>
              <a:r>
                <a:rPr lang="en-US" altLang="ja-JP" b="1" baseline="-25000" dirty="0" err="1" smtClean="0">
                  <a:solidFill>
                    <a:schemeClr val="bg1"/>
                  </a:solidFill>
                  <a:latin typeface="+mj-lt"/>
                  <a:ea typeface="ＭＳ Ｐ明朝"/>
                  <a:cs typeface="ＭＳ Ｐゴシック"/>
                </a:rPr>
                <a:t>up</a:t>
              </a:r>
              <a:endParaRPr lang="en-US" altLang="ja-JP" b="1" baseline="-25000" dirty="0" smtClean="0">
                <a:solidFill>
                  <a:schemeClr val="bg1"/>
                </a:solidFill>
                <a:latin typeface="+mj-lt"/>
                <a:ea typeface="ＭＳ Ｐ明朝"/>
                <a:cs typeface="ＭＳ Ｐゴシック"/>
              </a:endParaRPr>
            </a:p>
            <a:p>
              <a:pPr algn="ctr">
                <a:spcAft>
                  <a:spcPts val="0"/>
                </a:spcAft>
              </a:pPr>
              <a:endParaRPr lang="en-US" sz="1100" b="1" kern="1200" baseline="-25000" dirty="0" smtClean="0">
                <a:solidFill>
                  <a:srgbClr val="FFFF00"/>
                </a:solidFill>
                <a:effectLst/>
                <a:latin typeface="+mj-lt"/>
                <a:ea typeface="ＭＳ Ｐ明朝"/>
                <a:cs typeface="ＭＳ Ｐゴシック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kern="1200" dirty="0" smtClean="0">
                  <a:solidFill>
                    <a:srgbClr val="FFFF00"/>
                  </a:solidFill>
                  <a:effectLst/>
                  <a:latin typeface="+mj-lt"/>
                  <a:ea typeface="ＭＳ Ｐ明朝"/>
                  <a:cs typeface="ＭＳ Ｐゴシック"/>
                </a:rPr>
                <a:t>1.7%</a:t>
              </a:r>
            </a:p>
            <a:p>
              <a:pPr algn="ctr">
                <a:spcAft>
                  <a:spcPts val="0"/>
                </a:spcAft>
              </a:pPr>
              <a:r>
                <a:rPr lang="ja-JP" altLang="en-US" b="1" dirty="0">
                  <a:solidFill>
                    <a:srgbClr val="FFFF00"/>
                  </a:solidFill>
                  <a:latin typeface="+mj-lt"/>
                  <a:ea typeface="ＭＳ Ｐ明朝"/>
                  <a:cs typeface="ＭＳ Ｐゴシック"/>
                </a:rPr>
                <a:t>↓</a:t>
              </a:r>
              <a:endParaRPr lang="en-US" b="1" kern="1200" dirty="0" smtClean="0">
                <a:solidFill>
                  <a:srgbClr val="FFFF00"/>
                </a:solidFill>
                <a:effectLst/>
                <a:latin typeface="+mj-lt"/>
                <a:ea typeface="ＭＳ Ｐ明朝"/>
                <a:cs typeface="ＭＳ Ｐゴシック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ja-JP" b="1" dirty="0" smtClean="0">
                  <a:solidFill>
                    <a:srgbClr val="FFFF00"/>
                  </a:solidFill>
                  <a:latin typeface="+mj-lt"/>
                  <a:ea typeface="ＭＳ Ｐ明朝"/>
                  <a:cs typeface="ＭＳ Ｐゴシック"/>
                </a:rPr>
                <a:t>1.0%</a:t>
              </a:r>
              <a:endParaRPr lang="ja-JP" b="1" dirty="0">
                <a:solidFill>
                  <a:srgbClr val="FFFF00"/>
                </a:solidFill>
                <a:effectLst/>
                <a:latin typeface="+mj-lt"/>
                <a:cs typeface="ＭＳ Ｐゴシック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26067" y="1466655"/>
              <a:ext cx="1920015" cy="634141"/>
            </a:xfrm>
            <a:prstGeom prst="rect">
              <a:avLst/>
            </a:prstGeom>
            <a:solidFill>
              <a:srgbClr val="0066AC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+mj-lt"/>
                </a:rPr>
                <a:t>depth </a:t>
              </a:r>
              <a:r>
                <a:rPr lang="ja-JP" altLang="en-US" sz="1400" b="1" dirty="0" smtClean="0">
                  <a:solidFill>
                    <a:srgbClr val="FFFF00"/>
                  </a:solidFill>
                  <a:latin typeface="+mj-lt"/>
                </a:rPr>
                <a:t>＜</a:t>
              </a:r>
              <a:r>
                <a:rPr lang="en-US" altLang="ja-JP" sz="1400" b="1" dirty="0" smtClean="0">
                  <a:solidFill>
                    <a:srgbClr val="FFFF00"/>
                  </a:solidFill>
                  <a:latin typeface="+mj-lt"/>
                </a:rPr>
                <a:t> 2cm</a:t>
              </a:r>
            </a:p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+mj-lt"/>
                </a:rPr>
                <a:t>40 % of events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789738" y="1489881"/>
              <a:ext cx="1920015" cy="634141"/>
            </a:xfrm>
            <a:prstGeom prst="rect">
              <a:avLst/>
            </a:prstGeom>
            <a:solidFill>
              <a:srgbClr val="0066AC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+mj-lt"/>
                </a:rPr>
                <a:t>depth </a:t>
              </a:r>
              <a:r>
                <a:rPr lang="ja-JP" altLang="en-US" sz="1400" b="1" dirty="0" smtClean="0">
                  <a:solidFill>
                    <a:srgbClr val="FFFF00"/>
                  </a:solidFill>
                  <a:latin typeface="+mj-lt"/>
                </a:rPr>
                <a:t>≧</a:t>
              </a:r>
              <a:r>
                <a:rPr lang="en-US" altLang="ja-JP" sz="1400" b="1" dirty="0" smtClean="0">
                  <a:solidFill>
                    <a:srgbClr val="FFFF00"/>
                  </a:solidFill>
                  <a:latin typeface="+mj-lt"/>
                </a:rPr>
                <a:t> 2cm</a:t>
              </a:r>
            </a:p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+mj-lt"/>
                </a:rPr>
                <a:t>6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+mj-lt"/>
                </a:rPr>
                <a:t>0 % of events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19490" y="2699628"/>
              <a:ext cx="1132544" cy="37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+mj-lt"/>
                </a:rPr>
                <a:t>Present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819490" y="2276871"/>
              <a:ext cx="1307898" cy="373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solidFill>
                    <a:srgbClr val="0017F0"/>
                  </a:solidFill>
                  <a:latin typeface="+mj-lt"/>
                </a:rPr>
                <a:t>Upgraded</a:t>
              </a: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>
              <a:off x="1763688" y="2868905"/>
              <a:ext cx="504056" cy="2000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1907704" y="2446149"/>
              <a:ext cx="350709" cy="1258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5138831" y="2843644"/>
              <a:ext cx="1089353" cy="37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+mj-lt"/>
                </a:rPr>
                <a:t>Present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138831" y="2420888"/>
              <a:ext cx="1264707" cy="373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solidFill>
                    <a:srgbClr val="0017F0"/>
                  </a:solidFill>
                  <a:latin typeface="+mj-lt"/>
                </a:rPr>
                <a:t>Upgraded</a:t>
              </a: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6084168" y="3012921"/>
              <a:ext cx="504056" cy="2000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6228184" y="2590165"/>
              <a:ext cx="350709" cy="1258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/>
          <p:cNvSpPr txBox="1"/>
          <p:nvPr/>
        </p:nvSpPr>
        <p:spPr>
          <a:xfrm>
            <a:off x="827584" y="4077072"/>
            <a:ext cx="3603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↑　エネルギー分解能の比較</a:t>
            </a:r>
            <a:endParaRPr lang="en-US" altLang="ja-JP" sz="2000" b="1" dirty="0" smtClean="0"/>
          </a:p>
          <a:p>
            <a:endParaRPr kumimoji="1" lang="en-US" altLang="ja-JP" sz="2000" b="1" dirty="0"/>
          </a:p>
          <a:p>
            <a:pPr algn="r"/>
            <a:r>
              <a:rPr lang="ja-JP" altLang="en-US" sz="2000" b="1" dirty="0" smtClean="0"/>
              <a:t>位置分解能の比較　→</a:t>
            </a:r>
            <a:endParaRPr lang="en-US" altLang="ja-JP" sz="2000" b="1" dirty="0" smtClean="0"/>
          </a:p>
          <a:p>
            <a:endParaRPr kumimoji="1" lang="en-US" altLang="ja-JP" sz="2000" b="1" dirty="0"/>
          </a:p>
          <a:p>
            <a:r>
              <a:rPr kumimoji="1" lang="ja-JP" altLang="en-US" sz="2000" b="1" dirty="0" smtClean="0"/>
              <a:t>検出効率の改善は約</a:t>
            </a:r>
            <a:r>
              <a:rPr kumimoji="1" lang="en-US" altLang="ja-JP" sz="2000" b="1" dirty="0" smtClean="0"/>
              <a:t>10%</a:t>
            </a:r>
            <a:endParaRPr kumimoji="1" lang="ja-JP" altLang="en-US" sz="2000" b="1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3967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0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3593694" y="4725144"/>
            <a:ext cx="2894604" cy="1944216"/>
            <a:chOff x="3593694" y="4725144"/>
            <a:chExt cx="2894604" cy="1944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694" y="4730911"/>
              <a:ext cx="2786045" cy="193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5416302" y="5172141"/>
              <a:ext cx="1071996" cy="36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全部並列</a:t>
              </a:r>
              <a:endParaRPr lang="ja-JP" altLang="en-US" sz="1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344306" y="4725144"/>
              <a:ext cx="731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latin typeface="+mn-ea"/>
                </a:rPr>
                <a:t>4</a:t>
              </a:r>
              <a:r>
                <a:rPr lang="ja-JP" altLang="en-US" sz="1400" b="1" dirty="0" smtClean="0">
                  <a:latin typeface="+mn-ea"/>
                </a:rPr>
                <a:t>分割</a:t>
              </a:r>
              <a:endParaRPr lang="ja-JP" altLang="en-US" sz="1400" b="1" dirty="0">
                <a:latin typeface="+mn-ea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880305" y="5004122"/>
              <a:ext cx="753293" cy="36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2</a:t>
              </a:r>
              <a:r>
                <a:rPr lang="ja-JP" alt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分割</a:t>
              </a:r>
              <a:endPara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専用</a:t>
            </a:r>
            <a:r>
              <a:rPr lang="en-US" altLang="ja-JP" dirty="0" smtClean="0"/>
              <a:t>MPPC</a:t>
            </a:r>
            <a:r>
              <a:rPr lang="ja-JP" altLang="en-US" dirty="0" smtClean="0"/>
              <a:t>の開発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6853" y="1103340"/>
            <a:ext cx="44644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これ</a:t>
            </a:r>
            <a:r>
              <a:rPr lang="ja-JP" altLang="en-US" sz="2000" b="1" dirty="0"/>
              <a:t>まで</a:t>
            </a:r>
            <a:r>
              <a:rPr lang="ja-JP" altLang="en-US" sz="2000" b="1" dirty="0" smtClean="0"/>
              <a:t>の日本物理学会発表</a:t>
            </a:r>
            <a:endParaRPr lang="en-US" altLang="ja-JP" b="1" dirty="0" smtClean="0"/>
          </a:p>
          <a:p>
            <a:r>
              <a:rPr lang="en-US" altLang="ja-JP" b="1" dirty="0" smtClean="0"/>
              <a:t>…</a:t>
            </a:r>
            <a:endParaRPr lang="en-US" altLang="ja-JP" b="1" dirty="0"/>
          </a:p>
          <a:p>
            <a:r>
              <a:rPr kumimoji="1" lang="en-US" altLang="ja-JP" b="1" dirty="0" smtClean="0"/>
              <a:t>2012</a:t>
            </a:r>
            <a:r>
              <a:rPr lang="ja-JP" altLang="en-US" b="1" dirty="0" smtClean="0"/>
              <a:t> </a:t>
            </a:r>
            <a:r>
              <a:rPr kumimoji="1" lang="ja-JP" altLang="en-US" b="1" dirty="0" smtClean="0"/>
              <a:t>秋 </a:t>
            </a:r>
            <a:endParaRPr kumimoji="1" lang="en-US" altLang="ja-JP" b="1" dirty="0" smtClean="0"/>
          </a:p>
          <a:p>
            <a:r>
              <a:rPr lang="ja-JP" altLang="en-US" b="1" dirty="0"/>
              <a:t>　</a:t>
            </a:r>
            <a:r>
              <a:rPr kumimoji="1" lang="en-US" altLang="ja-JP" b="1" dirty="0" smtClean="0"/>
              <a:t>: VUV</a:t>
            </a:r>
            <a:r>
              <a:rPr kumimoji="1" lang="ja-JP" altLang="en-US" b="1" dirty="0" smtClean="0"/>
              <a:t>有感</a:t>
            </a:r>
            <a:r>
              <a:rPr kumimoji="1" lang="en-US" altLang="ja-JP" b="1" dirty="0" smtClean="0"/>
              <a:t>MPPC</a:t>
            </a:r>
            <a:r>
              <a:rPr kumimoji="1" lang="ja-JP" altLang="en-US" b="1" dirty="0" smtClean="0"/>
              <a:t>の試作試験</a:t>
            </a:r>
            <a:endParaRPr kumimoji="1" lang="en-US" altLang="ja-JP" b="1" dirty="0" smtClean="0"/>
          </a:p>
          <a:p>
            <a:r>
              <a:rPr lang="ja-JP" altLang="en-US" b="1" dirty="0" smtClean="0"/>
              <a:t>　　◎ </a:t>
            </a:r>
            <a:r>
              <a:rPr lang="en-US" altLang="ja-JP" b="1" dirty="0" smtClean="0"/>
              <a:t>LXe</a:t>
            </a:r>
            <a:r>
              <a:rPr lang="ja-JP" altLang="en-US" b="1" dirty="0" smtClean="0"/>
              <a:t>に対し実用的な</a:t>
            </a:r>
            <a:r>
              <a:rPr lang="en-US" altLang="ja-JP" b="1" dirty="0" smtClean="0"/>
              <a:t>PDE</a:t>
            </a:r>
          </a:p>
          <a:p>
            <a:endParaRPr lang="en-US" altLang="ja-JP" b="1" dirty="0"/>
          </a:p>
          <a:p>
            <a:r>
              <a:rPr kumimoji="1" lang="en-US" altLang="ja-JP" b="1" dirty="0" smtClean="0"/>
              <a:t>2013 </a:t>
            </a:r>
            <a:r>
              <a:rPr kumimoji="1" lang="ja-JP" altLang="en-US" b="1" dirty="0" smtClean="0"/>
              <a:t>春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: </a:t>
            </a:r>
            <a:r>
              <a:rPr lang="ja-JP" altLang="en-US" b="1" dirty="0"/>
              <a:t>初</a:t>
            </a:r>
            <a:r>
              <a:rPr lang="ja-JP" altLang="en-US" b="1" dirty="0" smtClean="0"/>
              <a:t>の</a:t>
            </a:r>
            <a:r>
              <a:rPr lang="en-US" altLang="ja-JP" b="1" dirty="0" smtClean="0"/>
              <a:t>12mm</a:t>
            </a:r>
            <a:r>
              <a:rPr lang="ja-JP" altLang="en-US" b="1" dirty="0" smtClean="0"/>
              <a:t>角かつ</a:t>
            </a:r>
            <a:r>
              <a:rPr lang="en-US" altLang="ja-JP" b="1" dirty="0" smtClean="0"/>
              <a:t>VUV</a:t>
            </a:r>
            <a:r>
              <a:rPr lang="ja-JP" altLang="en-US" b="1" dirty="0" smtClean="0"/>
              <a:t>有感型</a:t>
            </a:r>
            <a:endParaRPr kumimoji="1" lang="en-US" altLang="ja-JP" b="1" dirty="0" smtClean="0"/>
          </a:p>
          <a:p>
            <a:r>
              <a:rPr lang="ja-JP" altLang="en-US" b="1" dirty="0" smtClean="0"/>
              <a:t>　　◎ 設計の寸法で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光電子弁別可能</a:t>
            </a:r>
            <a:endParaRPr lang="en-US" altLang="ja-JP" b="1" dirty="0" smtClean="0"/>
          </a:p>
          <a:p>
            <a:r>
              <a:rPr lang="ja-JP" altLang="en-US" b="1" dirty="0" smtClean="0"/>
              <a:t>　　△</a:t>
            </a:r>
            <a:r>
              <a:rPr lang="en-US" altLang="ja-JP" b="1" dirty="0" smtClean="0"/>
              <a:t> 12mm</a:t>
            </a:r>
            <a:r>
              <a:rPr lang="ja-JP" altLang="en-US" b="1" dirty="0" smtClean="0"/>
              <a:t>角だと波形がなまる</a:t>
            </a:r>
            <a:endParaRPr lang="en-US" altLang="ja-JP" b="1" dirty="0" smtClean="0"/>
          </a:p>
          <a:p>
            <a:r>
              <a:rPr lang="ja-JP" altLang="en-US" b="1" dirty="0" smtClean="0"/>
              <a:t>　　</a:t>
            </a:r>
            <a:r>
              <a:rPr lang="en-US" altLang="ja-JP" b="1" dirty="0" smtClean="0"/>
              <a:t>(τ~200ns)</a:t>
            </a:r>
            <a:endParaRPr lang="en-US" altLang="ja-JP" b="1" dirty="0"/>
          </a:p>
          <a:p>
            <a:endParaRPr lang="en-US" altLang="ja-JP" b="1" dirty="0"/>
          </a:p>
          <a:p>
            <a:r>
              <a:rPr kumimoji="1" lang="en-US" altLang="ja-JP" b="1" dirty="0" smtClean="0"/>
              <a:t>2013 </a:t>
            </a:r>
            <a:r>
              <a:rPr kumimoji="1" lang="ja-JP" altLang="en-US" b="1" dirty="0" smtClean="0"/>
              <a:t>秋 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: </a:t>
            </a:r>
            <a:r>
              <a:rPr kumimoji="1" lang="ja-JP" altLang="en-US" b="1" dirty="0" smtClean="0"/>
              <a:t>結晶を分割・直列</a:t>
            </a:r>
            <a:r>
              <a:rPr kumimoji="1" lang="en-US" altLang="ja-JP" b="1" dirty="0" smtClean="0"/>
              <a:t>(Hybrid)</a:t>
            </a:r>
            <a:r>
              <a:rPr kumimoji="1" lang="ja-JP" altLang="en-US" b="1" dirty="0" smtClean="0"/>
              <a:t>接続</a:t>
            </a:r>
            <a:endParaRPr kumimoji="1" lang="en-US" altLang="ja-JP" b="1" dirty="0" smtClean="0"/>
          </a:p>
          <a:p>
            <a:r>
              <a:rPr lang="ja-JP" altLang="en-US" b="1" dirty="0"/>
              <a:t>　</a:t>
            </a:r>
            <a:r>
              <a:rPr kumimoji="1" lang="ja-JP" altLang="en-US" b="1" dirty="0" smtClean="0"/>
              <a:t>することで波形の改善</a:t>
            </a:r>
            <a:endParaRPr kumimoji="1" lang="en-US" altLang="ja-JP" b="1" dirty="0" smtClean="0"/>
          </a:p>
          <a:p>
            <a:r>
              <a:rPr lang="ja-JP" altLang="en-US" b="1" dirty="0" smtClean="0"/>
              <a:t>　　◎ </a:t>
            </a:r>
            <a:r>
              <a:rPr lang="en-US" altLang="ja-JP" b="1" dirty="0" smtClean="0"/>
              <a:t>12mm</a:t>
            </a:r>
            <a:r>
              <a:rPr lang="ja-JP" altLang="en-US" b="1" dirty="0" smtClean="0"/>
              <a:t>角でも </a:t>
            </a:r>
            <a:r>
              <a:rPr lang="en-US" altLang="ja-JP" b="1" dirty="0" smtClean="0"/>
              <a:t>τ&lt;50ns</a:t>
            </a:r>
            <a:endParaRPr lang="en-US" altLang="ja-JP" b="1" dirty="0"/>
          </a:p>
        </p:txBody>
      </p:sp>
      <p:graphicFrame>
        <p:nvGraphicFramePr>
          <p:cNvPr id="24" name="グラフ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930042"/>
              </p:ext>
            </p:extLst>
          </p:nvPr>
        </p:nvGraphicFramePr>
        <p:xfrm>
          <a:off x="3909509" y="1117370"/>
          <a:ext cx="3423744" cy="216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グループ化 13"/>
          <p:cNvGrpSpPr/>
          <p:nvPr/>
        </p:nvGrpSpPr>
        <p:grpSpPr>
          <a:xfrm>
            <a:off x="5760560" y="3273618"/>
            <a:ext cx="2708586" cy="1414163"/>
            <a:chOff x="296250" y="1268760"/>
            <a:chExt cx="3455944" cy="1984866"/>
          </a:xfrm>
        </p:grpSpPr>
        <p:pic>
          <p:nvPicPr>
            <p:cNvPr id="15" name="Picture 2" descr="C:\Users\kaneko\Documents\会議\日本物理学会\２０１３春\LED_hist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2" r="8305"/>
            <a:stretch/>
          </p:blipFill>
          <p:spPr bwMode="auto">
            <a:xfrm>
              <a:off x="296250" y="1268760"/>
              <a:ext cx="3455944" cy="1984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755575" y="1434262"/>
              <a:ext cx="1268647" cy="43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pedestal</a:t>
              </a:r>
              <a:endParaRPr kumimoji="1" lang="ja-JP" altLang="en-US" sz="1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043608" y="1772816"/>
              <a:ext cx="903379" cy="43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1 </a:t>
              </a:r>
              <a:r>
                <a:rPr lang="en-US" altLang="ja-JP" sz="1400" dirty="0" err="1" smtClean="0"/>
                <a:t>p.e.</a:t>
              </a:r>
              <a:endParaRPr kumimoji="1" lang="ja-JP" altLang="en-US" sz="1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403648" y="2132856"/>
              <a:ext cx="976400" cy="43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2</a:t>
              </a:r>
              <a:r>
                <a:rPr lang="en-US" altLang="ja-JP" sz="1400" dirty="0" smtClean="0"/>
                <a:t> </a:t>
              </a:r>
              <a:r>
                <a:rPr lang="en-US" altLang="ja-JP" sz="1400" dirty="0" err="1" smtClean="0"/>
                <a:t>p.e.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835696" y="2492897"/>
              <a:ext cx="1224136" cy="43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3 </a:t>
              </a:r>
              <a:r>
                <a:rPr lang="en-US" altLang="ja-JP" sz="1400" dirty="0" err="1" smtClean="0"/>
                <a:t>p.e.</a:t>
              </a:r>
              <a:r>
                <a:rPr lang="en-US" altLang="ja-JP" sz="1400" dirty="0" smtClean="0"/>
                <a:t>  … </a:t>
              </a:r>
              <a:endParaRPr kumimoji="1" lang="ja-JP" altLang="en-US" sz="1400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7488752" y="2780928"/>
            <a:ext cx="1475736" cy="1397071"/>
            <a:chOff x="7448550" y="2752725"/>
            <a:chExt cx="1475736" cy="1397071"/>
          </a:xfrm>
        </p:grpSpPr>
        <p:pic>
          <p:nvPicPr>
            <p:cNvPr id="7" name="Picture 2" descr="D:\photos\PSI2013-1\MPPC\IMG_240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7" t="9683" r="37602" b="38112"/>
            <a:stretch/>
          </p:blipFill>
          <p:spPr bwMode="auto">
            <a:xfrm>
              <a:off x="7448550" y="2752725"/>
              <a:ext cx="1475736" cy="139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875006" y="3707740"/>
              <a:ext cx="803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mm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7875006" y="3068961"/>
              <a:ext cx="0" cy="648071"/>
            </a:xfrm>
            <a:prstGeom prst="straightConnector1">
              <a:avLst/>
            </a:prstGeom>
            <a:ln w="25400">
              <a:solidFill>
                <a:srgbClr val="00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7906779" y="3717032"/>
              <a:ext cx="625661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 rot="16200000">
              <a:off x="7342171" y="3137038"/>
              <a:ext cx="75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mm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323528" y="5922889"/>
            <a:ext cx="3024336" cy="369332"/>
          </a:xfrm>
          <a:prstGeom prst="rect">
            <a:avLst/>
          </a:prstGeom>
          <a:solidFill>
            <a:srgbClr val="C47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高レート環境での</a:t>
            </a:r>
            <a:r>
              <a:rPr lang="ja-JP" altLang="en-US" b="1" dirty="0">
                <a:solidFill>
                  <a:schemeClr val="bg1"/>
                </a:solidFill>
              </a:rPr>
              <a:t>使用</a:t>
            </a:r>
            <a:r>
              <a:rPr lang="ja-JP" altLang="en-US" b="1" dirty="0" smtClean="0">
                <a:solidFill>
                  <a:schemeClr val="bg1"/>
                </a:solidFill>
              </a:rPr>
              <a:t>は？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6319916" y="5085184"/>
            <a:ext cx="2410131" cy="1257440"/>
            <a:chOff x="6243528" y="5358863"/>
            <a:chExt cx="2410131" cy="1257440"/>
          </a:xfrm>
        </p:grpSpPr>
        <p:cxnSp>
          <p:nvCxnSpPr>
            <p:cNvPr id="30" name="直線コネクタ 29"/>
            <p:cNvCxnSpPr>
              <a:stCxn id="40" idx="3"/>
              <a:endCxn id="37" idx="0"/>
            </p:cNvCxnSpPr>
            <p:nvPr/>
          </p:nvCxnSpPr>
          <p:spPr>
            <a:xfrm>
              <a:off x="8593836" y="6193864"/>
              <a:ext cx="0" cy="22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stCxn id="43" idx="0"/>
              <a:endCxn id="46" idx="3"/>
            </p:cNvCxnSpPr>
            <p:nvPr/>
          </p:nvCxnSpPr>
          <p:spPr>
            <a:xfrm flipH="1" flipV="1">
              <a:off x="8592264" y="5567767"/>
              <a:ext cx="1571" cy="22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 flipV="1">
              <a:off x="8593482" y="5358863"/>
              <a:ext cx="1" cy="1175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40" idx="0"/>
              <a:endCxn id="43" idx="3"/>
            </p:cNvCxnSpPr>
            <p:nvPr/>
          </p:nvCxnSpPr>
          <p:spPr>
            <a:xfrm flipH="1" flipV="1">
              <a:off x="8593835" y="5880816"/>
              <a:ext cx="1" cy="22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8593483" y="6502320"/>
              <a:ext cx="353" cy="113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グループ化 34"/>
            <p:cNvGrpSpPr/>
            <p:nvPr/>
          </p:nvGrpSpPr>
          <p:grpSpPr>
            <a:xfrm>
              <a:off x="8534012" y="6410389"/>
              <a:ext cx="119647" cy="96523"/>
              <a:chOff x="2825155" y="5584263"/>
              <a:chExt cx="231313" cy="191426"/>
            </a:xfrm>
          </p:grpSpPr>
          <p:cxnSp>
            <p:nvCxnSpPr>
              <p:cNvPr id="36" name="直線コネクタ 35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二等辺三角形 36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8534012" y="6097341"/>
              <a:ext cx="119647" cy="96523"/>
              <a:chOff x="2825155" y="5584263"/>
              <a:chExt cx="231313" cy="191426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二等辺三角形 39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8534011" y="5784292"/>
              <a:ext cx="119647" cy="96523"/>
              <a:chOff x="2825155" y="5584263"/>
              <a:chExt cx="231313" cy="191426"/>
            </a:xfrm>
          </p:grpSpPr>
          <p:cxnSp>
            <p:nvCxnSpPr>
              <p:cNvPr id="42" name="直線コネクタ 41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二等辺三角形 42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8532440" y="5471244"/>
              <a:ext cx="119647" cy="96523"/>
              <a:chOff x="2825155" y="5584263"/>
              <a:chExt cx="231313" cy="191426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二等辺三角形 45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7" name="直線コネクタ 46"/>
            <p:cNvCxnSpPr/>
            <p:nvPr/>
          </p:nvCxnSpPr>
          <p:spPr>
            <a:xfrm>
              <a:off x="6690483" y="6183154"/>
              <a:ext cx="0" cy="207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6303352" y="5856375"/>
              <a:ext cx="7568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6690483" y="5629538"/>
              <a:ext cx="0" cy="2268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62" idx="0"/>
            </p:cNvCxnSpPr>
            <p:nvPr/>
          </p:nvCxnSpPr>
          <p:spPr>
            <a:xfrm flipV="1">
              <a:off x="6303352" y="5856375"/>
              <a:ext cx="1" cy="1265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グループ化 50"/>
            <p:cNvGrpSpPr/>
            <p:nvPr/>
          </p:nvGrpSpPr>
          <p:grpSpPr>
            <a:xfrm>
              <a:off x="7003006" y="5979049"/>
              <a:ext cx="119647" cy="96523"/>
              <a:chOff x="2825155" y="5584263"/>
              <a:chExt cx="231313" cy="191426"/>
            </a:xfrm>
          </p:grpSpPr>
          <p:cxnSp>
            <p:nvCxnSpPr>
              <p:cNvPr id="52" name="直線コネクタ 51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二等辺三角形 52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6749846" y="5979049"/>
              <a:ext cx="119647" cy="96523"/>
              <a:chOff x="2825155" y="5584263"/>
              <a:chExt cx="231313" cy="191426"/>
            </a:xfrm>
          </p:grpSpPr>
          <p:cxnSp>
            <p:nvCxnSpPr>
              <p:cNvPr id="55" name="直線コネクタ 54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二等辺三角形 55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6496687" y="5979049"/>
              <a:ext cx="119647" cy="96523"/>
              <a:chOff x="2825155" y="5584263"/>
              <a:chExt cx="231313" cy="191426"/>
            </a:xfrm>
          </p:grpSpPr>
          <p:cxnSp>
            <p:nvCxnSpPr>
              <p:cNvPr id="58" name="直線コネクタ 57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二等辺三角形 58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6243528" y="5979049"/>
              <a:ext cx="119647" cy="96523"/>
              <a:chOff x="2825155" y="5584263"/>
              <a:chExt cx="231313" cy="191426"/>
            </a:xfrm>
          </p:grpSpPr>
          <p:cxnSp>
            <p:nvCxnSpPr>
              <p:cNvPr id="61" name="直線コネクタ 60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二等辺三角形 61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3" name="直線コネクタ 62"/>
            <p:cNvCxnSpPr>
              <a:endCxn id="62" idx="3"/>
            </p:cNvCxnSpPr>
            <p:nvPr/>
          </p:nvCxnSpPr>
          <p:spPr>
            <a:xfrm flipV="1">
              <a:off x="6303352" y="6075572"/>
              <a:ext cx="0" cy="1055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stCxn id="59" idx="0"/>
            </p:cNvCxnSpPr>
            <p:nvPr/>
          </p:nvCxnSpPr>
          <p:spPr>
            <a:xfrm flipV="1">
              <a:off x="6556511" y="5856375"/>
              <a:ext cx="1" cy="1265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endCxn id="59" idx="3"/>
            </p:cNvCxnSpPr>
            <p:nvPr/>
          </p:nvCxnSpPr>
          <p:spPr>
            <a:xfrm flipV="1">
              <a:off x="6556510" y="6075572"/>
              <a:ext cx="1" cy="1075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56" idx="0"/>
            </p:cNvCxnSpPr>
            <p:nvPr/>
          </p:nvCxnSpPr>
          <p:spPr>
            <a:xfrm flipV="1">
              <a:off x="6809670" y="5856375"/>
              <a:ext cx="1" cy="1265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endCxn id="56" idx="3"/>
            </p:cNvCxnSpPr>
            <p:nvPr/>
          </p:nvCxnSpPr>
          <p:spPr>
            <a:xfrm flipV="1">
              <a:off x="6809670" y="6075572"/>
              <a:ext cx="1" cy="1075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53" idx="0"/>
            </p:cNvCxnSpPr>
            <p:nvPr/>
          </p:nvCxnSpPr>
          <p:spPr>
            <a:xfrm flipV="1">
              <a:off x="7062829" y="5856376"/>
              <a:ext cx="0" cy="1265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endCxn id="53" idx="3"/>
            </p:cNvCxnSpPr>
            <p:nvPr/>
          </p:nvCxnSpPr>
          <p:spPr>
            <a:xfrm flipV="1">
              <a:off x="7062828" y="6075572"/>
              <a:ext cx="1" cy="1075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6303352" y="6183154"/>
              <a:ext cx="7594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77" idx="0"/>
            </p:cNvCxnSpPr>
            <p:nvPr/>
          </p:nvCxnSpPr>
          <p:spPr>
            <a:xfrm flipV="1">
              <a:off x="7629089" y="5637368"/>
              <a:ext cx="1" cy="1080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グループ化 71"/>
            <p:cNvGrpSpPr/>
            <p:nvPr/>
          </p:nvGrpSpPr>
          <p:grpSpPr>
            <a:xfrm>
              <a:off x="7822424" y="5741632"/>
              <a:ext cx="119647" cy="96523"/>
              <a:chOff x="2825155" y="5584263"/>
              <a:chExt cx="231313" cy="191426"/>
            </a:xfrm>
          </p:grpSpPr>
          <p:cxnSp>
            <p:nvCxnSpPr>
              <p:cNvPr id="73" name="直線コネクタ 72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二等辺三角形 73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7569265" y="5741632"/>
              <a:ext cx="119647" cy="96523"/>
              <a:chOff x="2825155" y="5584263"/>
              <a:chExt cx="231313" cy="191426"/>
            </a:xfrm>
          </p:grpSpPr>
          <p:cxnSp>
            <p:nvCxnSpPr>
              <p:cNvPr id="76" name="直線コネクタ 75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二等辺三角形 76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8" name="直線コネクタ 77"/>
            <p:cNvCxnSpPr>
              <a:endCxn id="77" idx="3"/>
            </p:cNvCxnSpPr>
            <p:nvPr/>
          </p:nvCxnSpPr>
          <p:spPr>
            <a:xfrm flipV="1">
              <a:off x="7629089" y="5838156"/>
              <a:ext cx="0" cy="835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stCxn id="74" idx="0"/>
            </p:cNvCxnSpPr>
            <p:nvPr/>
          </p:nvCxnSpPr>
          <p:spPr>
            <a:xfrm flipV="1">
              <a:off x="7882248" y="5637368"/>
              <a:ext cx="1" cy="1080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>
              <a:endCxn id="74" idx="3"/>
            </p:cNvCxnSpPr>
            <p:nvPr/>
          </p:nvCxnSpPr>
          <p:spPr>
            <a:xfrm flipV="1">
              <a:off x="7882248" y="5838156"/>
              <a:ext cx="0" cy="8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>
              <a:off x="7629090" y="5637612"/>
              <a:ext cx="2531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>
              <a:off x="7629088" y="5920050"/>
              <a:ext cx="2531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stCxn id="89" idx="0"/>
            </p:cNvCxnSpPr>
            <p:nvPr/>
          </p:nvCxnSpPr>
          <p:spPr>
            <a:xfrm flipV="1">
              <a:off x="7629089" y="6073074"/>
              <a:ext cx="1" cy="1080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グループ化 83"/>
            <p:cNvGrpSpPr/>
            <p:nvPr/>
          </p:nvGrpSpPr>
          <p:grpSpPr>
            <a:xfrm>
              <a:off x="7822424" y="6177339"/>
              <a:ext cx="119647" cy="96523"/>
              <a:chOff x="2825155" y="5584263"/>
              <a:chExt cx="231313" cy="191426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二等辺三角形 85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7" name="グループ化 86"/>
            <p:cNvGrpSpPr/>
            <p:nvPr/>
          </p:nvGrpSpPr>
          <p:grpSpPr>
            <a:xfrm>
              <a:off x="7569265" y="6177339"/>
              <a:ext cx="119647" cy="96523"/>
              <a:chOff x="2825155" y="5584263"/>
              <a:chExt cx="231313" cy="191426"/>
            </a:xfrm>
          </p:grpSpPr>
          <p:cxnSp>
            <p:nvCxnSpPr>
              <p:cNvPr id="88" name="直線コネクタ 87"/>
              <p:cNvCxnSpPr/>
              <p:nvPr/>
            </p:nvCxnSpPr>
            <p:spPr>
              <a:xfrm>
                <a:off x="2825155" y="5584263"/>
                <a:ext cx="2313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二等辺三角形 88"/>
              <p:cNvSpPr/>
              <p:nvPr/>
            </p:nvSpPr>
            <p:spPr>
              <a:xfrm>
                <a:off x="2825155" y="5591863"/>
                <a:ext cx="231313" cy="18382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0" name="直線コネクタ 89"/>
            <p:cNvCxnSpPr/>
            <p:nvPr/>
          </p:nvCxnSpPr>
          <p:spPr>
            <a:xfrm flipV="1">
              <a:off x="7629089" y="6278572"/>
              <a:ext cx="0" cy="771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>
              <a:stCxn id="86" idx="0"/>
            </p:cNvCxnSpPr>
            <p:nvPr/>
          </p:nvCxnSpPr>
          <p:spPr>
            <a:xfrm flipV="1">
              <a:off x="7882248" y="6073074"/>
              <a:ext cx="1" cy="1080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>
              <a:endCxn id="86" idx="3"/>
            </p:cNvCxnSpPr>
            <p:nvPr/>
          </p:nvCxnSpPr>
          <p:spPr>
            <a:xfrm flipV="1">
              <a:off x="7882248" y="6273862"/>
              <a:ext cx="0" cy="8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H="1">
              <a:off x="7629090" y="6073319"/>
              <a:ext cx="2531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H="1">
              <a:off x="7629088" y="6355757"/>
              <a:ext cx="2531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 flipV="1">
              <a:off x="7755667" y="5922453"/>
              <a:ext cx="3" cy="150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H="1" flipV="1">
              <a:off x="7755669" y="5519806"/>
              <a:ext cx="1" cy="1175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7755669" y="6357972"/>
              <a:ext cx="1" cy="1175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右矢印 11"/>
            <p:cNvSpPr/>
            <p:nvPr/>
          </p:nvSpPr>
          <p:spPr>
            <a:xfrm>
              <a:off x="7286161" y="5856376"/>
              <a:ext cx="183047" cy="3247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右矢印 97"/>
            <p:cNvSpPr/>
            <p:nvPr/>
          </p:nvSpPr>
          <p:spPr>
            <a:xfrm>
              <a:off x="8100392" y="5856376"/>
              <a:ext cx="183047" cy="3247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下矢印 5"/>
          <p:cNvSpPr/>
          <p:nvPr/>
        </p:nvSpPr>
        <p:spPr>
          <a:xfrm rot="1933267">
            <a:off x="6571887" y="1586666"/>
            <a:ext cx="256705" cy="730247"/>
          </a:xfrm>
          <a:prstGeom prst="downArrow">
            <a:avLst/>
          </a:prstGeom>
          <a:solidFill>
            <a:srgbClr val="C4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55660" y="1240876"/>
            <a:ext cx="2791148" cy="646331"/>
          </a:xfrm>
          <a:prstGeom prst="rect">
            <a:avLst/>
          </a:prstGeom>
          <a:solidFill>
            <a:srgbClr val="C47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新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MPPC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で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VUV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有感型</a:t>
            </a:r>
            <a:r>
              <a:rPr lang="ja-JP" altLang="en-US" b="1" dirty="0">
                <a:solidFill>
                  <a:schemeClr val="bg1"/>
                </a:solidFill>
              </a:rPr>
              <a:t>では</a:t>
            </a:r>
            <a:r>
              <a:rPr lang="ja-JP" altLang="en-US" b="1" dirty="0" smtClean="0">
                <a:solidFill>
                  <a:schemeClr val="bg1"/>
                </a:solidFill>
              </a:rPr>
              <a:t>感度が下がっていた。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364850" y="6259436"/>
            <a:ext cx="92044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rIns="36000" rtlCol="0" anchor="ctr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全部並列</a:t>
            </a:r>
            <a:endParaRPr lang="ja-JP" altLang="en-US" sz="14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8379608" y="6282451"/>
            <a:ext cx="63994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rIns="36000" rtlCol="0" anchor="ctr">
            <a:spAutoFit/>
          </a:bodyPr>
          <a:lstStyle/>
          <a:p>
            <a:pPr algn="ctr"/>
            <a:r>
              <a:rPr lang="en-US" altLang="ja-JP" sz="1400" b="1" dirty="0" smtClean="0">
                <a:latin typeface="+mn-ea"/>
              </a:rPr>
              <a:t>4</a:t>
            </a:r>
            <a:r>
              <a:rPr lang="ja-JP" altLang="en-US" sz="1400" b="1" dirty="0" smtClean="0">
                <a:latin typeface="+mn-ea"/>
              </a:rPr>
              <a:t>分割</a:t>
            </a:r>
            <a:endParaRPr lang="ja-JP" altLang="en-US" sz="1400" b="1" dirty="0">
              <a:latin typeface="+mn-ea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7524328" y="6267970"/>
            <a:ext cx="64807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rIns="36000" rtlCol="0" anchor="ctr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分割</a:t>
            </a:r>
            <a:endParaRPr lang="en-US" altLang="ja-JP" sz="1400" b="1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5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9" grpId="0" animBg="1"/>
      <p:bldP spid="6" grpId="0" animBg="1"/>
      <p:bldP spid="5" grpId="0" animBg="1"/>
      <p:bldP spid="106" grpId="0" animBg="1"/>
      <p:bldP spid="107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652120" y="1188187"/>
            <a:ext cx="3384376" cy="2391328"/>
          </a:xfrm>
          <a:prstGeom prst="rect">
            <a:avLst/>
          </a:prstGeom>
          <a:gradFill flip="none" rotWithShape="1">
            <a:gsLst>
              <a:gs pos="15000">
                <a:srgbClr val="AEC3E9"/>
              </a:gs>
              <a:gs pos="50000">
                <a:schemeClr val="accent1">
                  <a:tint val="66000"/>
                  <a:satMod val="160000"/>
                </a:schemeClr>
              </a:gs>
              <a:gs pos="85000">
                <a:schemeClr val="accent1">
                  <a:tint val="44500"/>
                  <a:satMod val="160000"/>
                </a:schemeClr>
              </a:gs>
              <a:gs pos="0">
                <a:srgbClr val="D2DDF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新世代</a:t>
            </a:r>
            <a:r>
              <a:rPr lang="ja-JP" altLang="en-US" dirty="0" smtClean="0"/>
              <a:t>型</a:t>
            </a:r>
            <a:r>
              <a:rPr lang="en-US" altLang="ja-JP" dirty="0" smtClean="0"/>
              <a:t>MPPC</a:t>
            </a:r>
            <a:r>
              <a:rPr lang="ja-JP" altLang="en-US" dirty="0" smtClean="0"/>
              <a:t>の真空紫外線</a:t>
            </a:r>
            <a:r>
              <a:rPr lang="ja-JP" altLang="en-US" dirty="0"/>
              <a:t>感度</a:t>
            </a:r>
            <a:endParaRPr kumimoji="1" lang="ja-JP" altLang="en-US" dirty="0"/>
          </a:p>
        </p:txBody>
      </p:sp>
      <p:pic>
        <p:nvPicPr>
          <p:cNvPr id="1026" name="Picture 2" descr="D:\Documents\会議\日本物理学会\２０１４春\CIMG84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0989" r="64185" b="10093"/>
          <a:stretch/>
        </p:blipFill>
        <p:spPr bwMode="auto">
          <a:xfrm>
            <a:off x="0" y="1278017"/>
            <a:ext cx="2131688" cy="47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021870" y="1509355"/>
            <a:ext cx="2726593" cy="182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37381" y="1753197"/>
            <a:ext cx="1834817" cy="88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009297" y="1838037"/>
            <a:ext cx="335845" cy="5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021870" y="3037345"/>
            <a:ext cx="2726594" cy="1768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304454" y="2869094"/>
            <a:ext cx="300672" cy="1888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118945" y="2815096"/>
            <a:ext cx="671690" cy="53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21049" y="1261972"/>
            <a:ext cx="100821" cy="22355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431930" y="2777487"/>
            <a:ext cx="45720" cy="556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>
            <a:endCxn id="14" idx="1"/>
          </p:cNvCxnSpPr>
          <p:nvPr/>
        </p:nvCxnSpPr>
        <p:spPr>
          <a:xfrm flipV="1">
            <a:off x="6732240" y="2805298"/>
            <a:ext cx="699690" cy="692269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212103" y="3491068"/>
            <a:ext cx="9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α</a:t>
            </a:r>
            <a:r>
              <a:rPr lang="ja-JP" altLang="en-US" dirty="0" smtClean="0"/>
              <a:t>線源</a:t>
            </a:r>
            <a:r>
              <a:rPr lang="en-US" altLang="ja-JP" baseline="30000" dirty="0" smtClean="0"/>
              <a:t>241</a:t>
            </a:r>
            <a:r>
              <a:rPr lang="en-US" altLang="ja-JP" dirty="0" smtClean="0"/>
              <a:t>Am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6309902" y="1892816"/>
            <a:ext cx="2304256" cy="1116214"/>
            <a:chOff x="981310" y="3345469"/>
            <a:chExt cx="2304256" cy="1116214"/>
          </a:xfrm>
        </p:grpSpPr>
        <p:sp>
          <p:nvSpPr>
            <p:cNvPr id="18" name="正方形/長方形 17"/>
            <p:cNvSpPr/>
            <p:nvPr/>
          </p:nvSpPr>
          <p:spPr>
            <a:xfrm>
              <a:off x="981310" y="3345469"/>
              <a:ext cx="288032" cy="111621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997534" y="3345469"/>
              <a:ext cx="288032" cy="111621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1269342" y="3345469"/>
              <a:ext cx="0" cy="111621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2997534" y="3345469"/>
              <a:ext cx="0" cy="111621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矢印コネクタ 21"/>
          <p:cNvCxnSpPr>
            <a:stCxn id="23" idx="1"/>
            <a:endCxn id="39" idx="0"/>
          </p:cNvCxnSpPr>
          <p:nvPr/>
        </p:nvCxnSpPr>
        <p:spPr>
          <a:xfrm flipH="1">
            <a:off x="7773969" y="1021378"/>
            <a:ext cx="29592" cy="816659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803561" y="836712"/>
            <a:ext cx="9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MPPC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8211375" y="2789636"/>
            <a:ext cx="206682" cy="914663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455292" y="3704299"/>
            <a:ext cx="138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反射防止筒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7009297" y="1950572"/>
            <a:ext cx="0" cy="82691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角丸四角形 38"/>
          <p:cNvSpPr/>
          <p:nvPr/>
        </p:nvSpPr>
        <p:spPr>
          <a:xfrm>
            <a:off x="7606046" y="1838037"/>
            <a:ext cx="335845" cy="5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4" name="直線矢印コネクタ 43"/>
          <p:cNvCxnSpPr>
            <a:stCxn id="23" idx="1"/>
            <a:endCxn id="6" idx="0"/>
          </p:cNvCxnSpPr>
          <p:nvPr/>
        </p:nvCxnSpPr>
        <p:spPr>
          <a:xfrm flipH="1">
            <a:off x="7177220" y="1021378"/>
            <a:ext cx="626341" cy="816659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483768" y="1260696"/>
            <a:ext cx="237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旧世代</a:t>
            </a:r>
            <a:r>
              <a:rPr lang="en-US" altLang="ja-JP" b="1" dirty="0" smtClean="0"/>
              <a:t> VUV</a:t>
            </a:r>
            <a:r>
              <a:rPr lang="ja-JP" altLang="en-US" b="1" dirty="0" smtClean="0"/>
              <a:t>有感</a:t>
            </a:r>
            <a:endParaRPr lang="en-US" altLang="ja-JP" b="1" dirty="0" smtClean="0"/>
          </a:p>
          <a:p>
            <a:r>
              <a:rPr lang="en-US" altLang="ja-JP" b="1" dirty="0" smtClean="0"/>
              <a:t>PDE 17% </a:t>
            </a:r>
            <a:r>
              <a:rPr lang="ja-JP" altLang="en-US" b="1" dirty="0" smtClean="0"/>
              <a:t>確認済み</a:t>
            </a:r>
            <a:endParaRPr lang="en-US" altLang="ja-JP" b="1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327576" y="473928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α</a:t>
            </a:r>
            <a:r>
              <a:rPr kumimoji="1" lang="ja-JP" altLang="en-US" b="1" dirty="0" smtClean="0"/>
              <a:t>線イベントで計測される光電子数を用いて</a:t>
            </a:r>
            <a:r>
              <a:rPr kumimoji="1" lang="en-US" altLang="ja-JP" b="1" dirty="0" smtClean="0"/>
              <a:t>PDE</a:t>
            </a:r>
            <a:r>
              <a:rPr kumimoji="1" lang="ja-JP" altLang="en-US" b="1" dirty="0" smtClean="0"/>
              <a:t>を求める。</a:t>
            </a:r>
            <a:endParaRPr kumimoji="1" lang="en-US" altLang="ja-JP" b="1" dirty="0" smtClean="0"/>
          </a:p>
          <a:p>
            <a:endParaRPr lang="en-US" altLang="ja-JP" b="1" dirty="0"/>
          </a:p>
          <a:p>
            <a:r>
              <a:rPr kumimoji="1" lang="ja-JP" altLang="en-US" b="1" dirty="0" smtClean="0"/>
              <a:t>クロストーク・アフターパルスによる寄与は別に測定し、</a:t>
            </a:r>
            <a:r>
              <a:rPr lang="ja-JP" altLang="en-US" b="1" dirty="0" smtClean="0"/>
              <a:t>取り除く。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1193959"/>
            <a:ext cx="15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FF00"/>
                </a:solidFill>
              </a:rPr>
              <a:t>液体キセノン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98365" y="2464324"/>
            <a:ext cx="28803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3210" y="2493165"/>
            <a:ext cx="2127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3</a:t>
            </a:r>
            <a:r>
              <a:rPr lang="en-US" altLang="ja-JP" sz="1600" b="1" dirty="0" smtClean="0"/>
              <a:t>mm</a:t>
            </a:r>
            <a:r>
              <a:rPr lang="ja-JP" altLang="en-US" sz="2000" b="1" dirty="0" err="1"/>
              <a:t>、</a:t>
            </a:r>
            <a:r>
              <a:rPr lang="en-US" altLang="ja-JP" sz="2000" b="1" dirty="0" smtClean="0"/>
              <a:t>50</a:t>
            </a:r>
            <a:r>
              <a:rPr lang="en-US" altLang="ja-JP" sz="1600" b="1" dirty="0" smtClean="0"/>
              <a:t>µm pixel</a:t>
            </a:r>
            <a:endParaRPr kumimoji="1" lang="ja-JP" altLang="en-US" sz="2000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2587532" y="3660907"/>
            <a:ext cx="2520280" cy="1078379"/>
          </a:xfrm>
          <a:prstGeom prst="rect">
            <a:avLst/>
          </a:prstGeom>
          <a:solidFill>
            <a:srgbClr val="C4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I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型の問題を改善したサンプルを作成、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PDE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の測定を行った。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38299" y="2081591"/>
            <a:ext cx="9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2.5cm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269176" y="879332"/>
            <a:ext cx="636713" cy="400110"/>
          </a:xfrm>
          <a:prstGeom prst="rect">
            <a:avLst/>
          </a:prstGeom>
          <a:solidFill>
            <a:srgbClr val="0066AC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G</a:t>
            </a:r>
            <a:r>
              <a:rPr lang="ja-JP" altLang="en-US" sz="2000" b="1" dirty="0">
                <a:solidFill>
                  <a:schemeClr val="bg1"/>
                </a:solidFill>
              </a:rPr>
              <a:t>型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2483768" y="2492896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新世代</a:t>
            </a:r>
            <a:r>
              <a:rPr lang="en-US" altLang="ja-JP" b="1" dirty="0" smtClean="0"/>
              <a:t>VUV</a:t>
            </a:r>
            <a:r>
              <a:rPr lang="ja-JP" altLang="en-US" b="1" dirty="0"/>
              <a:t>有感</a:t>
            </a:r>
            <a:endParaRPr lang="en-US" altLang="ja-JP" b="1" dirty="0"/>
          </a:p>
          <a:p>
            <a:r>
              <a:rPr lang="ja-JP" altLang="en-US" b="1" dirty="0"/>
              <a:t>表面に</a:t>
            </a:r>
            <a:r>
              <a:rPr lang="en-US" altLang="ja-JP" b="1" dirty="0"/>
              <a:t>VUV</a:t>
            </a:r>
            <a:r>
              <a:rPr lang="ja-JP" altLang="en-US" b="1" dirty="0"/>
              <a:t>を吸収する層ができていて</a:t>
            </a:r>
            <a:r>
              <a:rPr lang="en-US" altLang="ja-JP" b="1" dirty="0"/>
              <a:t>PDE</a:t>
            </a:r>
            <a:r>
              <a:rPr lang="ja-JP" altLang="en-US" b="1" dirty="0"/>
              <a:t>低い</a:t>
            </a:r>
            <a:endParaRPr lang="en-US" altLang="ja-JP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2525452" y="5457998"/>
            <a:ext cx="2406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各</a:t>
            </a:r>
            <a:r>
              <a:rPr lang="en-US" altLang="ja-JP" b="1" dirty="0"/>
              <a:t>2</a:t>
            </a:r>
            <a:r>
              <a:rPr lang="ja-JP" altLang="en-US" b="1" dirty="0"/>
              <a:t>個</a:t>
            </a:r>
            <a:endParaRPr lang="en-US" altLang="ja-JP" b="1" dirty="0"/>
          </a:p>
          <a:p>
            <a:r>
              <a:rPr lang="ja-JP" altLang="en-US" b="1" dirty="0"/>
              <a:t>表面の処理の違い</a:t>
            </a:r>
            <a:endParaRPr lang="en-US" altLang="ja-JP" b="1" dirty="0"/>
          </a:p>
          <a:p>
            <a:r>
              <a:rPr lang="en-US" altLang="ja-JP" b="1" dirty="0"/>
              <a:t>L</a:t>
            </a:r>
            <a:r>
              <a:rPr lang="ja-JP" altLang="en-US" b="1" dirty="0"/>
              <a:t>型は</a:t>
            </a:r>
            <a:r>
              <a:rPr lang="en-US" altLang="ja-JP" b="1" dirty="0"/>
              <a:t>I</a:t>
            </a:r>
            <a:r>
              <a:rPr lang="ja-JP" altLang="en-US" b="1" dirty="0"/>
              <a:t>型と同等品</a:t>
            </a:r>
            <a:endParaRPr lang="en-US" altLang="ja-JP" b="1" dirty="0"/>
          </a:p>
        </p:txBody>
      </p:sp>
      <p:sp>
        <p:nvSpPr>
          <p:cNvPr id="40" name="正方形/長方形 39"/>
          <p:cNvSpPr/>
          <p:nvPr/>
        </p:nvSpPr>
        <p:spPr>
          <a:xfrm>
            <a:off x="2269175" y="2060702"/>
            <a:ext cx="636713" cy="400110"/>
          </a:xfrm>
          <a:prstGeom prst="rect">
            <a:avLst/>
          </a:prstGeom>
          <a:solidFill>
            <a:srgbClr val="0066AC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I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型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269176" y="5047052"/>
            <a:ext cx="1487667" cy="400110"/>
          </a:xfrm>
          <a:prstGeom prst="rect">
            <a:avLst/>
          </a:prstGeom>
          <a:solidFill>
            <a:srgbClr val="0066AC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J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・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K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・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L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型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下矢印 44"/>
          <p:cNvSpPr/>
          <p:nvPr/>
        </p:nvSpPr>
        <p:spPr>
          <a:xfrm rot="1933267">
            <a:off x="3146726" y="2127191"/>
            <a:ext cx="256705" cy="40008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059832" y="2010326"/>
            <a:ext cx="251985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600" dirty="0"/>
              <a:t>アフターパルス</a:t>
            </a:r>
            <a:r>
              <a:rPr lang="ja-JP" altLang="en-US" sz="1600" dirty="0" smtClean="0"/>
              <a:t>抑制機構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ゲイン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ゲインは各素子とも</a:t>
            </a:r>
            <a:r>
              <a:rPr lang="en-US" altLang="ja-JP" b="1" dirty="0" smtClean="0"/>
              <a:t>3x3mm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,50µm</a:t>
            </a:r>
            <a:r>
              <a:rPr lang="ja-JP" altLang="en-US" b="1" dirty="0" smtClean="0"/>
              <a:t>ピッチの</a:t>
            </a:r>
            <a:r>
              <a:rPr lang="en-US" altLang="ja-JP" b="1" dirty="0" smtClean="0"/>
              <a:t>MPPC</a:t>
            </a:r>
            <a:r>
              <a:rPr lang="ja-JP" altLang="en-US" b="1" dirty="0" smtClean="0"/>
              <a:t>の典型的な値に揃っている。</a:t>
            </a:r>
            <a:r>
              <a:rPr kumimoji="1" lang="ja-JP" altLang="en-US" b="1" dirty="0" smtClean="0"/>
              <a:t>キャパシタンスは約</a:t>
            </a:r>
            <a:r>
              <a:rPr kumimoji="1" lang="en-US" altLang="ja-JP" b="1" dirty="0" smtClean="0"/>
              <a:t>85[</a:t>
            </a:r>
            <a:r>
              <a:rPr kumimoji="1" lang="en-US" altLang="ja-JP" b="1" dirty="0" err="1" smtClean="0"/>
              <a:t>fF</a:t>
            </a:r>
            <a:r>
              <a:rPr kumimoji="1" lang="en-US" altLang="ja-JP" b="1" dirty="0" smtClean="0"/>
              <a:t>]</a:t>
            </a:r>
            <a:endParaRPr kumimoji="1" lang="ja-JP" altLang="en-US" b="1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581211"/>
              </p:ext>
            </p:extLst>
          </p:nvPr>
        </p:nvGraphicFramePr>
        <p:xfrm>
          <a:off x="1259632" y="1124744"/>
          <a:ext cx="6696744" cy="40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3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クロストーク・アフターパルス</a:t>
            </a:r>
            <a:endParaRPr kumimoji="1" lang="ja-JP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7392" r="9822" b="2954"/>
          <a:stretch/>
        </p:blipFill>
        <p:spPr bwMode="auto">
          <a:xfrm>
            <a:off x="158713" y="1881323"/>
            <a:ext cx="3571084" cy="18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7873" r="9843" b="9153"/>
          <a:stretch/>
        </p:blipFill>
        <p:spPr bwMode="auto">
          <a:xfrm>
            <a:off x="158713" y="3650440"/>
            <a:ext cx="3570166" cy="165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022706" y="1700808"/>
            <a:ext cx="158353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Raw waveform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44256" y="3666510"/>
            <a:ext cx="188033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Filtered</a:t>
            </a:r>
            <a:r>
              <a:rPr kumimoji="1" lang="en-US" altLang="ja-JP" sz="1600" dirty="0" smtClean="0"/>
              <a:t> waveform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48953" y="46310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peak 1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22510" y="434144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peak 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30351" y="40846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peak 3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5" idx="1"/>
          </p:cNvCxnSpPr>
          <p:nvPr/>
        </p:nvCxnSpPr>
        <p:spPr>
          <a:xfrm flipH="1" flipV="1">
            <a:off x="1547664" y="4710774"/>
            <a:ext cx="301289" cy="104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6" idx="1"/>
          </p:cNvCxnSpPr>
          <p:nvPr/>
        </p:nvCxnSpPr>
        <p:spPr>
          <a:xfrm flipH="1" flipV="1">
            <a:off x="1591720" y="4381808"/>
            <a:ext cx="330790" cy="14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7" idx="1"/>
          </p:cNvCxnSpPr>
          <p:nvPr/>
        </p:nvCxnSpPr>
        <p:spPr>
          <a:xfrm flipH="1" flipV="1">
            <a:off x="1690117" y="4077072"/>
            <a:ext cx="340234" cy="192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78674" y="5768389"/>
            <a:ext cx="737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アフターパルスの確率が他の浜松製新</a:t>
            </a:r>
            <a:r>
              <a:rPr kumimoji="1" lang="en-US" altLang="ja-JP" b="1" dirty="0" smtClean="0"/>
              <a:t>MPPC</a:t>
            </a:r>
            <a:r>
              <a:rPr kumimoji="1" lang="ja-JP" altLang="en-US" b="1" dirty="0" smtClean="0"/>
              <a:t>と同様抑えられている。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最終量産型にはクロストーク抑制の仕様も追加する予定。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2718" y="989299"/>
            <a:ext cx="700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LED</a:t>
            </a:r>
            <a:r>
              <a:rPr lang="ja-JP" altLang="en-US" b="1" dirty="0"/>
              <a:t>を</a:t>
            </a:r>
            <a:r>
              <a:rPr lang="ja-JP" altLang="en-US" b="1" dirty="0" smtClean="0"/>
              <a:t>用いて、クロストークとアフターパルスの確率を求める。</a:t>
            </a:r>
            <a:endParaRPr lang="en-US" altLang="ja-JP" b="1" dirty="0" smtClean="0"/>
          </a:p>
          <a:p>
            <a:r>
              <a:rPr lang="ja-JP" altLang="en-US" b="1" dirty="0" smtClean="0"/>
              <a:t>これらの寄与で信号が増幅される比率で</a:t>
            </a:r>
            <a:r>
              <a:rPr lang="en-US" altLang="ja-JP" b="1" dirty="0" smtClean="0"/>
              <a:t>PDE</a:t>
            </a:r>
            <a:r>
              <a:rPr lang="ja-JP" altLang="en-US" b="1" dirty="0" smtClean="0"/>
              <a:t>を補正する。</a:t>
            </a:r>
            <a:endParaRPr lang="en-US" altLang="ja-JP" b="1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323528" y="5281463"/>
            <a:ext cx="3398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/>
              <a:t>↑波形からパルスの時間と高さを求める</a:t>
            </a:r>
            <a:endParaRPr lang="ja-JP" altLang="en-US" sz="1400" b="1" dirty="0"/>
          </a:p>
        </p:txBody>
      </p:sp>
      <p:graphicFrame>
        <p:nvGraphicFramePr>
          <p:cNvPr id="31" name="グラフ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964693"/>
              </p:ext>
            </p:extLst>
          </p:nvPr>
        </p:nvGraphicFramePr>
        <p:xfrm>
          <a:off x="3851920" y="1628800"/>
          <a:ext cx="5078860" cy="375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80312" y="2951817"/>
            <a:ext cx="1548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クロストーク</a:t>
            </a:r>
            <a:endParaRPr kumimoji="1" lang="ja-JP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74024" y="429309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accent3">
                    <a:lumMod val="75000"/>
                  </a:schemeClr>
                </a:solidFill>
              </a:rPr>
              <a:t>アフターパルス</a:t>
            </a:r>
            <a:endParaRPr kumimoji="1" lang="ja-JP" alt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97960" y="1789655"/>
            <a:ext cx="176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クロストーク</a:t>
            </a:r>
            <a:r>
              <a:rPr kumimoji="1" lang="en-US" altLang="ja-JP" sz="16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r>
              <a:rPr kumimoji="1"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アフターパルス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44008" y="2433598"/>
            <a:ext cx="176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クロストーク</a:t>
            </a:r>
            <a:r>
              <a:rPr kumimoji="1" lang="en-US" altLang="ja-JP" sz="1600" b="1" dirty="0" smtClean="0"/>
              <a:t>+</a:t>
            </a:r>
          </a:p>
          <a:p>
            <a:r>
              <a:rPr kumimoji="1" lang="ja-JP" altLang="en-US" sz="1600" b="1" dirty="0" smtClean="0"/>
              <a:t>アフターパルス</a:t>
            </a:r>
          </a:p>
          <a:p>
            <a:r>
              <a:rPr kumimoji="1" lang="en-US" altLang="ja-JP" sz="1600" b="1" dirty="0" smtClean="0"/>
              <a:t>G</a:t>
            </a:r>
            <a:r>
              <a:rPr kumimoji="1" lang="ja-JP" altLang="en-US" sz="1600" b="1" dirty="0" smtClean="0"/>
              <a:t>型</a:t>
            </a:r>
            <a:endParaRPr kumimoji="1" lang="en-US" altLang="ja-JP" sz="16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7279274" y="1268760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K</a:t>
            </a:r>
            <a:r>
              <a:rPr lang="ja-JP" altLang="en-US" b="1" dirty="0" smtClean="0"/>
              <a:t>型</a:t>
            </a:r>
            <a:endParaRPr lang="en-US" altLang="ja-JP" b="1" dirty="0"/>
          </a:p>
        </p:txBody>
      </p:sp>
      <p:sp>
        <p:nvSpPr>
          <p:cNvPr id="8" name="右中かっこ 7"/>
          <p:cNvSpPr/>
          <p:nvPr/>
        </p:nvSpPr>
        <p:spPr>
          <a:xfrm rot="16200000">
            <a:off x="7317178" y="539807"/>
            <a:ext cx="342292" cy="2376264"/>
          </a:xfrm>
          <a:prstGeom prst="rightBrace">
            <a:avLst>
              <a:gd name="adj1" fmla="val 8333"/>
              <a:gd name="adj2" fmla="val 531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5" grpId="0"/>
      <p:bldP spid="20" grpId="0"/>
      <p:bldGraphic spid="31" grpId="0">
        <p:bldAsOne/>
      </p:bldGraphic>
      <p:bldP spid="6" grpId="0"/>
      <p:bldP spid="21" grpId="0"/>
      <p:bldP spid="22" grpId="0"/>
      <p:bldP spid="24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PDE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407891"/>
              </p:ext>
            </p:extLst>
          </p:nvPr>
        </p:nvGraphicFramePr>
        <p:xfrm>
          <a:off x="1187624" y="908720"/>
          <a:ext cx="69127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27232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PDE(</a:t>
            </a:r>
            <a:r>
              <a:rPr kumimoji="1" lang="ja-JP" altLang="en-US" b="1" dirty="0" smtClean="0"/>
              <a:t>光子検出効率</a:t>
            </a:r>
            <a:r>
              <a:rPr kumimoji="1" lang="en-US" altLang="ja-JP" b="1" dirty="0" smtClean="0"/>
              <a:t>)</a:t>
            </a:r>
            <a:r>
              <a:rPr kumimoji="1" lang="ja-JP" altLang="en-US" b="1" dirty="0" smtClean="0"/>
              <a:t>は</a:t>
            </a:r>
            <a:r>
              <a:rPr kumimoji="1" lang="en-US" altLang="ja-JP" b="1" dirty="0" smtClean="0"/>
              <a:t>K</a:t>
            </a:r>
            <a:r>
              <a:rPr kumimoji="1" lang="ja-JP" altLang="en-US" b="1" dirty="0" smtClean="0"/>
              <a:t>型が最も高く、</a:t>
            </a:r>
            <a:r>
              <a:rPr lang="en-US" altLang="ja-JP" b="1" dirty="0" smtClean="0"/>
              <a:t>J</a:t>
            </a:r>
            <a:r>
              <a:rPr lang="ja-JP" altLang="en-US" b="1" dirty="0" smtClean="0"/>
              <a:t>型が次ぐ。</a:t>
            </a:r>
            <a:r>
              <a:rPr lang="en-US" altLang="ja-JP" b="1" dirty="0" smtClean="0"/>
              <a:t>L</a:t>
            </a:r>
            <a:r>
              <a:rPr lang="ja-JP" altLang="en-US" b="1" dirty="0" smtClean="0"/>
              <a:t>型は</a:t>
            </a:r>
            <a:r>
              <a:rPr lang="en-US" altLang="ja-JP" b="1" dirty="0" smtClean="0"/>
              <a:t>I</a:t>
            </a:r>
            <a:r>
              <a:rPr lang="ja-JP" altLang="en-US" b="1" dirty="0" smtClean="0"/>
              <a:t>型と変わらない。</a:t>
            </a:r>
            <a:endParaRPr lang="en-US" altLang="ja-JP" b="1" dirty="0" smtClean="0"/>
          </a:p>
          <a:p>
            <a:r>
              <a:rPr lang="en-US" altLang="ja-JP" b="1" dirty="0" smtClean="0"/>
              <a:t>J-1</a:t>
            </a:r>
            <a:r>
              <a:rPr lang="ja-JP" altLang="en-US" b="1" dirty="0" err="1"/>
              <a:t>・</a:t>
            </a:r>
            <a:r>
              <a:rPr lang="en-US" altLang="ja-JP" b="1" dirty="0" smtClean="0"/>
              <a:t>J-2</a:t>
            </a:r>
            <a:r>
              <a:rPr lang="ja-JP" altLang="en-US" b="1" dirty="0" smtClean="0"/>
              <a:t>と</a:t>
            </a:r>
            <a:r>
              <a:rPr lang="en-US" altLang="ja-JP" b="1" dirty="0" smtClean="0"/>
              <a:t>K-1</a:t>
            </a:r>
            <a:r>
              <a:rPr lang="ja-JP" altLang="en-US" b="1" dirty="0" smtClean="0"/>
              <a:t>・</a:t>
            </a:r>
            <a:r>
              <a:rPr lang="en-US" altLang="ja-JP" b="1" dirty="0" smtClean="0"/>
              <a:t>K-2</a:t>
            </a:r>
            <a:r>
              <a:rPr lang="ja-JP" altLang="en-US" b="1" dirty="0" smtClean="0"/>
              <a:t>の差は測定時の誤差と見られる。</a:t>
            </a:r>
            <a:endParaRPr lang="en-US" altLang="ja-JP" b="1" dirty="0"/>
          </a:p>
          <a:p>
            <a:r>
              <a:rPr lang="ja-JP" altLang="en-US" b="1" dirty="0" smtClean="0"/>
              <a:t>プロトタイプ用の</a:t>
            </a:r>
            <a:r>
              <a:rPr lang="en-US" altLang="ja-JP" b="1" dirty="0" smtClean="0"/>
              <a:t>600</a:t>
            </a:r>
            <a:r>
              <a:rPr lang="ja-JP" altLang="en-US" b="1" dirty="0" smtClean="0"/>
              <a:t>個は</a:t>
            </a:r>
            <a:r>
              <a:rPr lang="en-US" altLang="ja-JP" b="1" dirty="0" smtClean="0"/>
              <a:t>K</a:t>
            </a:r>
            <a:r>
              <a:rPr lang="ja-JP" altLang="en-US" b="1" dirty="0" smtClean="0"/>
              <a:t>型と同様のプロセスで生産する。</a:t>
            </a:r>
            <a:endParaRPr kumimoji="1" lang="ja-JP" altLang="en-US" b="1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28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センサー</a:t>
            </a:r>
            <a:r>
              <a:rPr kumimoji="1" lang="ja-JP" altLang="en-US" dirty="0" smtClean="0"/>
              <a:t>のレート耐性</a:t>
            </a:r>
            <a:endParaRPr kumimoji="1" lang="ja-JP" altLang="en-US" dirty="0"/>
          </a:p>
        </p:txBody>
      </p:sp>
      <p:cxnSp>
        <p:nvCxnSpPr>
          <p:cNvPr id="73" name="直線コネクタ 72"/>
          <p:cNvCxnSpPr>
            <a:stCxn id="42" idx="6"/>
            <a:endCxn id="114" idx="2"/>
          </p:cNvCxnSpPr>
          <p:nvPr/>
        </p:nvCxnSpPr>
        <p:spPr>
          <a:xfrm flipV="1">
            <a:off x="2614922" y="1835242"/>
            <a:ext cx="2576629" cy="1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73"/>
          <p:cNvGrpSpPr/>
          <p:nvPr/>
        </p:nvGrpSpPr>
        <p:grpSpPr>
          <a:xfrm rot="5400000">
            <a:off x="5353588" y="1807243"/>
            <a:ext cx="239013" cy="64438"/>
            <a:chOff x="4169588" y="3861033"/>
            <a:chExt cx="258396" cy="72029"/>
          </a:xfrm>
        </p:grpSpPr>
        <p:cxnSp>
          <p:nvCxnSpPr>
            <p:cNvPr id="75" name="直線コネクタ 74"/>
            <p:cNvCxnSpPr/>
            <p:nvPr/>
          </p:nvCxnSpPr>
          <p:spPr>
            <a:xfrm flipH="1">
              <a:off x="4169588" y="3861033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H="1">
              <a:off x="4169588" y="3933062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線コネクタ 77"/>
          <p:cNvCxnSpPr>
            <a:endCxn id="79" idx="3"/>
          </p:cNvCxnSpPr>
          <p:nvPr/>
        </p:nvCxnSpPr>
        <p:spPr>
          <a:xfrm>
            <a:off x="5505314" y="1839460"/>
            <a:ext cx="50067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二等辺三角形 78"/>
          <p:cNvSpPr/>
          <p:nvPr/>
        </p:nvSpPr>
        <p:spPr>
          <a:xfrm rot="5400000">
            <a:off x="5973217" y="1634615"/>
            <a:ext cx="475244" cy="40969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/>
          <p:cNvCxnSpPr/>
          <p:nvPr/>
        </p:nvCxnSpPr>
        <p:spPr>
          <a:xfrm flipH="1" flipV="1">
            <a:off x="4971514" y="1898893"/>
            <a:ext cx="5408" cy="2493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円柱 99"/>
          <p:cNvSpPr/>
          <p:nvPr/>
        </p:nvSpPr>
        <p:spPr>
          <a:xfrm rot="16200000">
            <a:off x="3902413" y="759801"/>
            <a:ext cx="118540" cy="2149018"/>
          </a:xfrm>
          <a:prstGeom prst="can">
            <a:avLst>
              <a:gd name="adj" fmla="val 6783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31" name="直線コネクタ 130"/>
          <p:cNvCxnSpPr>
            <a:stCxn id="114" idx="6"/>
          </p:cNvCxnSpPr>
          <p:nvPr/>
        </p:nvCxnSpPr>
        <p:spPr>
          <a:xfrm>
            <a:off x="5269880" y="1835242"/>
            <a:ext cx="170996" cy="42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グループ化 159"/>
          <p:cNvGrpSpPr/>
          <p:nvPr/>
        </p:nvGrpSpPr>
        <p:grpSpPr>
          <a:xfrm>
            <a:off x="4762413" y="2154205"/>
            <a:ext cx="429017" cy="151471"/>
            <a:chOff x="3999806" y="2332625"/>
            <a:chExt cx="429017" cy="151471"/>
          </a:xfrm>
        </p:grpSpPr>
        <p:cxnSp>
          <p:nvCxnSpPr>
            <p:cNvPr id="137" name="直線コネクタ 136"/>
            <p:cNvCxnSpPr/>
            <p:nvPr/>
          </p:nvCxnSpPr>
          <p:spPr>
            <a:xfrm>
              <a:off x="4071814" y="2484096"/>
              <a:ext cx="2850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>
              <a:off x="3999806" y="2332625"/>
              <a:ext cx="42901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4035810" y="2410108"/>
              <a:ext cx="3570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テキスト ボックス 149"/>
          <p:cNvSpPr txBox="1"/>
          <p:nvPr/>
        </p:nvSpPr>
        <p:spPr>
          <a:xfrm>
            <a:off x="579876" y="5662989"/>
            <a:ext cx="179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hybrid</a:t>
            </a:r>
            <a:r>
              <a:rPr kumimoji="1" lang="ja-JP" altLang="en-US" b="1" dirty="0" smtClean="0"/>
              <a:t>接続例 </a:t>
            </a:r>
            <a:r>
              <a:rPr lang="en-US" altLang="ja-JP" b="1" dirty="0" smtClean="0"/>
              <a:t>:</a:t>
            </a:r>
          </a:p>
          <a:p>
            <a:r>
              <a:rPr kumimoji="1" lang="en-US" altLang="ja-JP" b="1" dirty="0" smtClean="0"/>
              <a:t>4</a:t>
            </a:r>
            <a:r>
              <a:rPr kumimoji="1" lang="ja-JP" altLang="en-US" b="1" dirty="0" smtClean="0"/>
              <a:t>分割の場合</a:t>
            </a:r>
            <a:endParaRPr kumimoji="1" lang="ja-JP" altLang="en-US" b="1" dirty="0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5720314" y="2132989"/>
            <a:ext cx="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増幅器</a:t>
            </a:r>
            <a:endParaRPr kumimoji="1" lang="ja-JP" altLang="en-US" dirty="0"/>
          </a:p>
        </p:txBody>
      </p:sp>
      <p:cxnSp>
        <p:nvCxnSpPr>
          <p:cNvPr id="152" name="直線コネクタ 151"/>
          <p:cNvCxnSpPr>
            <a:stCxn id="79" idx="0"/>
          </p:cNvCxnSpPr>
          <p:nvPr/>
        </p:nvCxnSpPr>
        <p:spPr>
          <a:xfrm>
            <a:off x="6415687" y="1839463"/>
            <a:ext cx="501579" cy="9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V="1">
            <a:off x="5224851" y="1257596"/>
            <a:ext cx="0" cy="550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>
            <a:endCxn id="115" idx="1"/>
          </p:cNvCxnSpPr>
          <p:nvPr/>
        </p:nvCxnSpPr>
        <p:spPr>
          <a:xfrm flipV="1">
            <a:off x="5224850" y="1268985"/>
            <a:ext cx="3545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>
            <a:stCxn id="115" idx="3"/>
          </p:cNvCxnSpPr>
          <p:nvPr/>
        </p:nvCxnSpPr>
        <p:spPr>
          <a:xfrm>
            <a:off x="5931891" y="1268985"/>
            <a:ext cx="5843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グループ化 173"/>
          <p:cNvGrpSpPr/>
          <p:nvPr/>
        </p:nvGrpSpPr>
        <p:grpSpPr>
          <a:xfrm rot="16200000">
            <a:off x="6366265" y="1204429"/>
            <a:ext cx="429017" cy="129114"/>
            <a:chOff x="3999806" y="2332625"/>
            <a:chExt cx="429017" cy="129114"/>
          </a:xfrm>
        </p:grpSpPr>
        <p:cxnSp>
          <p:nvCxnSpPr>
            <p:cNvPr id="175" name="直線コネクタ 174"/>
            <p:cNvCxnSpPr/>
            <p:nvPr/>
          </p:nvCxnSpPr>
          <p:spPr>
            <a:xfrm>
              <a:off x="4071815" y="2461739"/>
              <a:ext cx="2850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3999806" y="2332625"/>
              <a:ext cx="42901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テキスト ボックス 177"/>
          <p:cNvSpPr txBox="1"/>
          <p:nvPr/>
        </p:nvSpPr>
        <p:spPr>
          <a:xfrm>
            <a:off x="6789347" y="10843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電源</a:t>
            </a:r>
            <a:endParaRPr kumimoji="1" lang="ja-JP" altLang="en-US" dirty="0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059832" y="2621811"/>
            <a:ext cx="5917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液体キセノン検出器では低温のためダークノイズは少ない。ビームに起因するバックグラウンドのシンチレーション光が支配的。</a:t>
            </a:r>
            <a:endParaRPr kumimoji="1"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シミュレーションの予想では平均すると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チャンネルに</a:t>
            </a:r>
            <a:endParaRPr lang="en-US" altLang="ja-JP" b="1" dirty="0" smtClean="0"/>
          </a:p>
          <a:p>
            <a:r>
              <a:rPr lang="ja-JP" altLang="en-US" b="1" dirty="0" smtClean="0"/>
              <a:t>約</a:t>
            </a:r>
            <a:r>
              <a:rPr lang="en-US" altLang="ja-JP" b="1" dirty="0" smtClean="0"/>
              <a:t>200kHz</a:t>
            </a:r>
            <a:r>
              <a:rPr lang="ja-JP" altLang="en-US" b="1" dirty="0" err="1" smtClean="0"/>
              <a:t>、</a:t>
            </a:r>
            <a:r>
              <a:rPr lang="en-US" altLang="ja-JP" b="1" dirty="0" smtClean="0"/>
              <a:t>10</a:t>
            </a:r>
            <a:r>
              <a:rPr lang="ja-JP" altLang="en-US" b="1" dirty="0" smtClean="0"/>
              <a:t>光電子のバックグラウンド。</a:t>
            </a:r>
            <a:endParaRPr lang="en-US" altLang="ja-JP" b="1" dirty="0"/>
          </a:p>
          <a:p>
            <a:r>
              <a:rPr lang="en-US" altLang="ja-JP" b="1" dirty="0"/>
              <a:t>BG</a:t>
            </a:r>
            <a:r>
              <a:rPr lang="ja-JP" altLang="en-US" b="1" dirty="0"/>
              <a:t>光で</a:t>
            </a:r>
            <a:r>
              <a:rPr lang="en-US" altLang="ja-JP" b="1" dirty="0"/>
              <a:t>2</a:t>
            </a:r>
            <a:r>
              <a:rPr lang="ja-JP" altLang="en-US" b="1" dirty="0"/>
              <a:t>～</a:t>
            </a:r>
            <a:r>
              <a:rPr lang="en-US" altLang="ja-JP" b="1" dirty="0"/>
              <a:t>3µA</a:t>
            </a:r>
            <a:r>
              <a:rPr lang="ja-JP" altLang="en-US" b="1" dirty="0"/>
              <a:t>の電流が予想される</a:t>
            </a:r>
            <a:r>
              <a:rPr lang="ja-JP" altLang="en-US" b="1" dirty="0" smtClean="0"/>
              <a:t>。</a:t>
            </a:r>
            <a:endParaRPr lang="en-US" altLang="ja-JP" b="1" dirty="0"/>
          </a:p>
        </p:txBody>
      </p:sp>
      <p:cxnSp>
        <p:nvCxnSpPr>
          <p:cNvPr id="3" name="直線コネクタ 2"/>
          <p:cNvCxnSpPr>
            <a:endCxn id="64" idx="3"/>
          </p:cNvCxnSpPr>
          <p:nvPr/>
        </p:nvCxnSpPr>
        <p:spPr>
          <a:xfrm flipV="1">
            <a:off x="1432075" y="3307613"/>
            <a:ext cx="0" cy="3394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>
            <a:endCxn id="67" idx="3"/>
          </p:cNvCxnSpPr>
          <p:nvPr/>
        </p:nvCxnSpPr>
        <p:spPr>
          <a:xfrm flipV="1">
            <a:off x="1431271" y="4325976"/>
            <a:ext cx="804" cy="3152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endCxn id="113" idx="0"/>
          </p:cNvCxnSpPr>
          <p:nvPr/>
        </p:nvCxnSpPr>
        <p:spPr>
          <a:xfrm>
            <a:off x="1432075" y="5339632"/>
            <a:ext cx="605" cy="180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1291513" y="2644907"/>
            <a:ext cx="281107" cy="75787"/>
            <a:chOff x="4169588" y="3861033"/>
            <a:chExt cx="258396" cy="72029"/>
          </a:xfrm>
        </p:grpSpPr>
        <p:cxnSp>
          <p:nvCxnSpPr>
            <p:cNvPr id="7" name="直線コネクタ 6"/>
            <p:cNvCxnSpPr/>
            <p:nvPr/>
          </p:nvCxnSpPr>
          <p:spPr>
            <a:xfrm flipH="1">
              <a:off x="4169588" y="3861033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4169588" y="3933062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>
            <a:endCxn id="61" idx="3"/>
          </p:cNvCxnSpPr>
          <p:nvPr/>
        </p:nvCxnSpPr>
        <p:spPr>
          <a:xfrm flipH="1" flipV="1">
            <a:off x="1432075" y="2289252"/>
            <a:ext cx="605" cy="355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64" idx="0"/>
          </p:cNvCxnSpPr>
          <p:nvPr/>
        </p:nvCxnSpPr>
        <p:spPr>
          <a:xfrm flipV="1">
            <a:off x="1432075" y="2720676"/>
            <a:ext cx="0" cy="3459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291513" y="3647057"/>
            <a:ext cx="281107" cy="75764"/>
            <a:chOff x="4169588" y="3861048"/>
            <a:chExt cx="258396" cy="72008"/>
          </a:xfrm>
        </p:grpSpPr>
        <p:cxnSp>
          <p:nvCxnSpPr>
            <p:cNvPr id="12" name="直線コネクタ 11"/>
            <p:cNvCxnSpPr/>
            <p:nvPr/>
          </p:nvCxnSpPr>
          <p:spPr>
            <a:xfrm flipH="1">
              <a:off x="4169588" y="3861048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4169588" y="3933056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1291513" y="4649204"/>
            <a:ext cx="281107" cy="75764"/>
            <a:chOff x="4169588" y="3861048"/>
            <a:chExt cx="258396" cy="72008"/>
          </a:xfrm>
        </p:grpSpPr>
        <p:cxnSp>
          <p:nvCxnSpPr>
            <p:cNvPr id="15" name="直線コネクタ 14"/>
            <p:cNvCxnSpPr/>
            <p:nvPr/>
          </p:nvCxnSpPr>
          <p:spPr>
            <a:xfrm flipH="1">
              <a:off x="4169588" y="3861048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4169588" y="3933056"/>
              <a:ext cx="258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線コネクタ 16"/>
          <p:cNvCxnSpPr/>
          <p:nvPr/>
        </p:nvCxnSpPr>
        <p:spPr>
          <a:xfrm flipH="1" flipV="1">
            <a:off x="1432074" y="4724968"/>
            <a:ext cx="1" cy="354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1" idx="0"/>
          </p:cNvCxnSpPr>
          <p:nvPr/>
        </p:nvCxnSpPr>
        <p:spPr>
          <a:xfrm flipV="1">
            <a:off x="1432075" y="1836382"/>
            <a:ext cx="605" cy="211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37" idx="0"/>
            <a:endCxn id="42" idx="4"/>
          </p:cNvCxnSpPr>
          <p:nvPr/>
        </p:nvCxnSpPr>
        <p:spPr>
          <a:xfrm flipV="1">
            <a:off x="2575757" y="1874260"/>
            <a:ext cx="0" cy="97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26" idx="1"/>
          </p:cNvCxnSpPr>
          <p:nvPr/>
        </p:nvCxnSpPr>
        <p:spPr>
          <a:xfrm flipH="1">
            <a:off x="316573" y="2459544"/>
            <a:ext cx="1358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23" idx="0"/>
          </p:cNvCxnSpPr>
          <p:nvPr/>
        </p:nvCxnSpPr>
        <p:spPr>
          <a:xfrm>
            <a:off x="316573" y="2467088"/>
            <a:ext cx="0" cy="9771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1392911" y="2421665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77408" y="3444260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77408" y="4443878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4" idx="0"/>
            <a:endCxn id="23" idx="4"/>
          </p:cNvCxnSpPr>
          <p:nvPr/>
        </p:nvCxnSpPr>
        <p:spPr>
          <a:xfrm flipV="1">
            <a:off x="316573" y="3520016"/>
            <a:ext cx="0" cy="9238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52406" y="2392574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7" name="直線コネクタ 26"/>
          <p:cNvCxnSpPr>
            <a:stCxn id="57" idx="1"/>
            <a:endCxn id="26" idx="3"/>
          </p:cNvCxnSpPr>
          <p:nvPr/>
        </p:nvCxnSpPr>
        <p:spPr>
          <a:xfrm flipH="1">
            <a:off x="804884" y="2459544"/>
            <a:ext cx="1299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67" idx="0"/>
          </p:cNvCxnSpPr>
          <p:nvPr/>
        </p:nvCxnSpPr>
        <p:spPr>
          <a:xfrm flipH="1" flipV="1">
            <a:off x="1431271" y="3735181"/>
            <a:ext cx="804" cy="3497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31" idx="1"/>
            <a:endCxn id="23" idx="6"/>
          </p:cNvCxnSpPr>
          <p:nvPr/>
        </p:nvCxnSpPr>
        <p:spPr>
          <a:xfrm flipH="1">
            <a:off x="355737" y="3477336"/>
            <a:ext cx="350738" cy="48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1392911" y="3435823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706475" y="3410366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2" name="直線コネクタ 31"/>
          <p:cNvCxnSpPr>
            <a:stCxn id="30" idx="2"/>
            <a:endCxn id="31" idx="3"/>
          </p:cNvCxnSpPr>
          <p:nvPr/>
        </p:nvCxnSpPr>
        <p:spPr>
          <a:xfrm flipH="1">
            <a:off x="1058954" y="3473701"/>
            <a:ext cx="333957" cy="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35" idx="1"/>
            <a:endCxn id="24" idx="6"/>
          </p:cNvCxnSpPr>
          <p:nvPr/>
        </p:nvCxnSpPr>
        <p:spPr>
          <a:xfrm flipH="1" flipV="1">
            <a:off x="355737" y="4481756"/>
            <a:ext cx="350738" cy="1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1392911" y="4443878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06475" y="4416624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6" name="直線コネクタ 35"/>
          <p:cNvCxnSpPr>
            <a:stCxn id="34" idx="2"/>
            <a:endCxn id="35" idx="3"/>
          </p:cNvCxnSpPr>
          <p:nvPr/>
        </p:nvCxnSpPr>
        <p:spPr>
          <a:xfrm flipH="1">
            <a:off x="1058954" y="4481756"/>
            <a:ext cx="333957" cy="1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536593" y="2846849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>
            <a:stCxn id="40" idx="1"/>
            <a:endCxn id="39" idx="6"/>
          </p:cNvCxnSpPr>
          <p:nvPr/>
        </p:nvCxnSpPr>
        <p:spPr>
          <a:xfrm flipH="1" flipV="1">
            <a:off x="1471240" y="2884727"/>
            <a:ext cx="40155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1392911" y="2846849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872794" y="2817758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1" name="直線コネクタ 40"/>
          <p:cNvCxnSpPr>
            <a:stCxn id="37" idx="2"/>
            <a:endCxn id="40" idx="3"/>
          </p:cNvCxnSpPr>
          <p:nvPr/>
        </p:nvCxnSpPr>
        <p:spPr>
          <a:xfrm flipH="1">
            <a:off x="2225272" y="2884727"/>
            <a:ext cx="31132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536593" y="1798504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>
            <a:stCxn id="37" idx="0"/>
          </p:cNvCxnSpPr>
          <p:nvPr/>
        </p:nvCxnSpPr>
        <p:spPr>
          <a:xfrm flipV="1">
            <a:off x="2575757" y="2512466"/>
            <a:ext cx="0" cy="334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/>
          <p:cNvSpPr/>
          <p:nvPr/>
        </p:nvSpPr>
        <p:spPr>
          <a:xfrm>
            <a:off x="2536593" y="3848654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>
            <a:stCxn id="46" idx="1"/>
            <a:endCxn id="48" idx="6"/>
          </p:cNvCxnSpPr>
          <p:nvPr/>
        </p:nvCxnSpPr>
        <p:spPr>
          <a:xfrm flipH="1">
            <a:off x="1471240" y="3886532"/>
            <a:ext cx="4015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1872794" y="3819561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7" name="直線コネクタ 46"/>
          <p:cNvCxnSpPr>
            <a:stCxn id="44" idx="2"/>
            <a:endCxn id="46" idx="3"/>
          </p:cNvCxnSpPr>
          <p:nvPr/>
        </p:nvCxnSpPr>
        <p:spPr>
          <a:xfrm flipH="1">
            <a:off x="2225272" y="3886532"/>
            <a:ext cx="311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1392911" y="3848654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>
            <a:endCxn id="44" idx="4"/>
          </p:cNvCxnSpPr>
          <p:nvPr/>
        </p:nvCxnSpPr>
        <p:spPr>
          <a:xfrm flipV="1">
            <a:off x="2575757" y="3924410"/>
            <a:ext cx="0" cy="984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52" idx="1"/>
            <a:endCxn id="54" idx="6"/>
          </p:cNvCxnSpPr>
          <p:nvPr/>
        </p:nvCxnSpPr>
        <p:spPr>
          <a:xfrm flipH="1" flipV="1">
            <a:off x="1471240" y="4909321"/>
            <a:ext cx="15484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1626084" y="4842352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3" name="直線コネクタ 52"/>
          <p:cNvCxnSpPr>
            <a:endCxn id="55" idx="3"/>
          </p:cNvCxnSpPr>
          <p:nvPr/>
        </p:nvCxnSpPr>
        <p:spPr>
          <a:xfrm flipH="1">
            <a:off x="2415730" y="4909321"/>
            <a:ext cx="16002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/>
          <p:cNvSpPr/>
          <p:nvPr/>
        </p:nvSpPr>
        <p:spPr>
          <a:xfrm>
            <a:off x="1392911" y="4871443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063252" y="4842352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6" name="直線コネクタ 55"/>
          <p:cNvCxnSpPr>
            <a:stCxn id="113" idx="2"/>
          </p:cNvCxnSpPr>
          <p:nvPr/>
        </p:nvCxnSpPr>
        <p:spPr>
          <a:xfrm flipH="1">
            <a:off x="314349" y="5558231"/>
            <a:ext cx="1079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934846" y="2392574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8" name="直線コネクタ 57"/>
          <p:cNvCxnSpPr>
            <a:stCxn id="22" idx="2"/>
            <a:endCxn id="57" idx="3"/>
          </p:cNvCxnSpPr>
          <p:nvPr/>
        </p:nvCxnSpPr>
        <p:spPr>
          <a:xfrm flipH="1">
            <a:off x="1287325" y="2459543"/>
            <a:ext cx="10558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グループ化 58"/>
          <p:cNvGrpSpPr/>
          <p:nvPr/>
        </p:nvGrpSpPr>
        <p:grpSpPr>
          <a:xfrm>
            <a:off x="1275400" y="2038257"/>
            <a:ext cx="313349" cy="250995"/>
            <a:chOff x="5295312" y="1340768"/>
            <a:chExt cx="288032" cy="238548"/>
          </a:xfrm>
        </p:grpSpPr>
        <p:cxnSp>
          <p:nvCxnSpPr>
            <p:cNvPr id="60" name="直線コネクタ 59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二等辺三角形 60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1275400" y="3056618"/>
            <a:ext cx="313349" cy="250995"/>
            <a:chOff x="5295312" y="1340768"/>
            <a:chExt cx="288032" cy="238548"/>
          </a:xfrm>
        </p:grpSpPr>
        <p:cxnSp>
          <p:nvCxnSpPr>
            <p:cNvPr id="63" name="直線コネクタ 62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二等辺三角形 63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1275400" y="4074981"/>
            <a:ext cx="313349" cy="250995"/>
            <a:chOff x="5295312" y="1340768"/>
            <a:chExt cx="288032" cy="238548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二等辺三角形 66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1275400" y="5093344"/>
            <a:ext cx="313349" cy="250995"/>
            <a:chOff x="5295312" y="1340768"/>
            <a:chExt cx="288032" cy="238548"/>
          </a:xfrm>
        </p:grpSpPr>
        <p:cxnSp>
          <p:nvCxnSpPr>
            <p:cNvPr id="69" name="直線コネクタ 68"/>
            <p:cNvCxnSpPr/>
            <p:nvPr/>
          </p:nvCxnSpPr>
          <p:spPr>
            <a:xfrm>
              <a:off x="5295312" y="134076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二等辺三角形 69"/>
            <p:cNvSpPr/>
            <p:nvPr/>
          </p:nvSpPr>
          <p:spPr>
            <a:xfrm>
              <a:off x="5295312" y="1350239"/>
              <a:ext cx="288032" cy="22907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1" name="直線コネクタ 70"/>
          <p:cNvCxnSpPr>
            <a:endCxn id="42" idx="2"/>
          </p:cNvCxnSpPr>
          <p:nvPr/>
        </p:nvCxnSpPr>
        <p:spPr>
          <a:xfrm>
            <a:off x="1432680" y="1836382"/>
            <a:ext cx="1103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55" idx="1"/>
            <a:endCxn id="52" idx="3"/>
          </p:cNvCxnSpPr>
          <p:nvPr/>
        </p:nvCxnSpPr>
        <p:spPr>
          <a:xfrm flipH="1">
            <a:off x="1978562" y="4909322"/>
            <a:ext cx="846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107504" y="1574965"/>
            <a:ext cx="1042283" cy="43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XIS Condensed Joyo R" pitchFamily="34" charset="-128"/>
                <a:ea typeface="AXIS Condensed Joyo R" pitchFamily="34" charset="-128"/>
              </a:rPr>
              <a:t>10 </a:t>
            </a:r>
            <a:r>
              <a:rPr lang="en-US" altLang="ja-JP" dirty="0" err="1" smtClean="0">
                <a:latin typeface="AXIS Condensed Joyo R" pitchFamily="34" charset="-128"/>
                <a:ea typeface="AXIS Condensed Joyo R" pitchFamily="34" charset="-128"/>
              </a:rPr>
              <a:t>kΩ</a:t>
            </a:r>
            <a:endParaRPr lang="en-US" altLang="ja-JP" dirty="0" smtClean="0">
              <a:latin typeface="AXIS Condensed Joyo R" pitchFamily="34" charset="-128"/>
              <a:ea typeface="AXIS Condensed Joyo R" pitchFamily="34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666159" y="2236647"/>
            <a:ext cx="893969" cy="43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XIS Condensed Joyo R" pitchFamily="34" charset="-128"/>
                <a:ea typeface="AXIS Condensed Joyo R" pitchFamily="34" charset="-128"/>
              </a:rPr>
              <a:t>10nF</a:t>
            </a:r>
          </a:p>
        </p:txBody>
      </p:sp>
      <p:cxnSp>
        <p:nvCxnSpPr>
          <p:cNvPr id="97" name="直線コネクタ 96"/>
          <p:cNvCxnSpPr>
            <a:endCxn id="24" idx="4"/>
          </p:cNvCxnSpPr>
          <p:nvPr/>
        </p:nvCxnSpPr>
        <p:spPr>
          <a:xfrm flipV="1">
            <a:off x="314349" y="4519634"/>
            <a:ext cx="2224" cy="1051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44" idx="0"/>
            <a:endCxn id="37" idx="4"/>
          </p:cNvCxnSpPr>
          <p:nvPr/>
        </p:nvCxnSpPr>
        <p:spPr>
          <a:xfrm flipV="1">
            <a:off x="2575757" y="2922605"/>
            <a:ext cx="0" cy="9260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2898395" y="1893579"/>
            <a:ext cx="0" cy="3650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>
            <a:off x="1471844" y="5558231"/>
            <a:ext cx="14265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円/楕円 112"/>
          <p:cNvSpPr/>
          <p:nvPr/>
        </p:nvSpPr>
        <p:spPr>
          <a:xfrm>
            <a:off x="1393515" y="5520353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2" name="直線矢印コネクタ 181"/>
          <p:cNvCxnSpPr/>
          <p:nvPr/>
        </p:nvCxnSpPr>
        <p:spPr>
          <a:xfrm flipH="1">
            <a:off x="1588749" y="2459544"/>
            <a:ext cx="284045" cy="187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矢印コネクタ 184"/>
          <p:cNvCxnSpPr>
            <a:endCxn id="26" idx="0"/>
          </p:cNvCxnSpPr>
          <p:nvPr/>
        </p:nvCxnSpPr>
        <p:spPr>
          <a:xfrm>
            <a:off x="531106" y="1942301"/>
            <a:ext cx="97540" cy="450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矢印コネクタ 189"/>
          <p:cNvCxnSpPr>
            <a:endCxn id="57" idx="0"/>
          </p:cNvCxnSpPr>
          <p:nvPr/>
        </p:nvCxnSpPr>
        <p:spPr>
          <a:xfrm>
            <a:off x="531106" y="1906279"/>
            <a:ext cx="579980" cy="486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円/楕円 192"/>
          <p:cNvSpPr/>
          <p:nvPr/>
        </p:nvSpPr>
        <p:spPr>
          <a:xfrm>
            <a:off x="1123464" y="2922605"/>
            <a:ext cx="573456" cy="53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316960" y="2756894"/>
            <a:ext cx="1042283" cy="43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XIS Condensed Joyo R" pitchFamily="34" charset="-128"/>
                <a:ea typeface="AXIS Condensed Joyo R" pitchFamily="34" charset="-128"/>
              </a:rPr>
              <a:t>MPPC</a:t>
            </a:r>
          </a:p>
        </p:txBody>
      </p:sp>
      <p:sp>
        <p:nvSpPr>
          <p:cNvPr id="114" name="円/楕円 113"/>
          <p:cNvSpPr/>
          <p:nvPr/>
        </p:nvSpPr>
        <p:spPr>
          <a:xfrm>
            <a:off x="5191551" y="1797364"/>
            <a:ext cx="78329" cy="7575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5579413" y="1202015"/>
            <a:ext cx="352478" cy="133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フッター プレースホルダー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第６９回年次大会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393A-5840-4FCF-9530-3EA85D3E0C0B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259628" y="5043539"/>
            <a:ext cx="4668106" cy="369332"/>
          </a:xfrm>
          <a:prstGeom prst="rect">
            <a:avLst/>
          </a:prstGeom>
          <a:solidFill>
            <a:srgbClr val="C47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電圧降下で信号が減少する、どの程度か</a:t>
            </a:r>
            <a:r>
              <a:rPr lang="ja-JP" altLang="en-US" b="1" dirty="0" smtClean="0">
                <a:solidFill>
                  <a:schemeClr val="bg1"/>
                </a:solidFill>
              </a:rPr>
              <a:t>？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259628" y="5581689"/>
            <a:ext cx="4668106" cy="369332"/>
          </a:xfrm>
          <a:prstGeom prst="rect">
            <a:avLst/>
          </a:prstGeom>
          <a:solidFill>
            <a:srgbClr val="C47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高レートで波形が変化しないか</a:t>
            </a:r>
            <a:r>
              <a:rPr lang="ja-JP" altLang="en-US" b="1" dirty="0" smtClean="0">
                <a:solidFill>
                  <a:schemeClr val="bg1"/>
                </a:solidFill>
              </a:rPr>
              <a:t>？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729530" y="768048"/>
            <a:ext cx="89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XIS Condensed Joyo R" pitchFamily="34" charset="-128"/>
                <a:ea typeface="AXIS Condensed Joyo R" pitchFamily="34" charset="-128"/>
              </a:rPr>
              <a:t>3.6kΩ</a:t>
            </a:r>
          </a:p>
        </p:txBody>
      </p:sp>
      <p:cxnSp>
        <p:nvCxnSpPr>
          <p:cNvPr id="119" name="直線矢印コネクタ 118"/>
          <p:cNvCxnSpPr/>
          <p:nvPr/>
        </p:nvCxnSpPr>
        <p:spPr>
          <a:xfrm flipH="1">
            <a:off x="5652120" y="990945"/>
            <a:ext cx="284045" cy="187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</p:bldLst>
  </p:timing>
</p:sld>
</file>

<file path=ppt/theme/theme1.xml><?xml version="1.0" encoding="utf-8"?>
<a:theme xmlns:a="http://schemas.openxmlformats.org/drawingml/2006/main" name="DaK14">
  <a:themeElements>
    <a:clrScheme name="DaK2014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5047FF"/>
      </a:accent1>
      <a:accent2>
        <a:srgbClr val="FD4B27"/>
      </a:accent2>
      <a:accent3>
        <a:srgbClr val="10B903"/>
      </a:accent3>
      <a:accent4>
        <a:srgbClr val="FB4BFF"/>
      </a:accent4>
      <a:accent5>
        <a:srgbClr val="C5DA00"/>
      </a:accent5>
      <a:accent6>
        <a:srgbClr val="FEC200"/>
      </a:accent6>
      <a:hlink>
        <a:srgbClr val="0000FF"/>
      </a:hlink>
      <a:folHlink>
        <a:srgbClr val="800080"/>
      </a:folHlink>
    </a:clrScheme>
    <a:fontScheme name="JPS2014S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aK2013">
    <a:dk1>
      <a:sysClr val="windowText" lastClr="000000"/>
    </a:dk1>
    <a:lt1>
      <a:sysClr val="window" lastClr="FFFFFF"/>
    </a:lt1>
    <a:dk2>
      <a:srgbClr val="0F243E"/>
    </a:dk2>
    <a:lt2>
      <a:srgbClr val="EEECE1"/>
    </a:lt2>
    <a:accent1>
      <a:srgbClr val="0D80FF"/>
    </a:accent1>
    <a:accent2>
      <a:srgbClr val="FD2F43"/>
    </a:accent2>
    <a:accent3>
      <a:srgbClr val="3BCA02"/>
    </a:accent3>
    <a:accent4>
      <a:srgbClr val="8307FF"/>
    </a:accent4>
    <a:accent5>
      <a:srgbClr val="02D8AF"/>
    </a:accent5>
    <a:accent6>
      <a:srgbClr val="FEC200"/>
    </a:accent6>
    <a:hlink>
      <a:srgbClr val="0000FF"/>
    </a:hlink>
    <a:folHlink>
      <a:srgbClr val="800080"/>
    </a:folHlink>
  </a:clrScheme>
  <a:fontScheme name="Ar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DaK14</Template>
  <TotalTime>2473</TotalTime>
  <Words>1760</Words>
  <Application>Microsoft Office PowerPoint</Application>
  <PresentationFormat>画面に合わせる (4:3)</PresentationFormat>
  <Paragraphs>444</Paragraphs>
  <Slides>27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9" baseType="lpstr">
      <vt:lpstr>Arial</vt:lpstr>
      <vt:lpstr>ＭＳ Ｐゴシック</vt:lpstr>
      <vt:lpstr>AXIS Condensed Joyo R</vt:lpstr>
      <vt:lpstr>Calibri</vt:lpstr>
      <vt:lpstr>ＭＳ Ｐ明朝</vt:lpstr>
      <vt:lpstr>Takao P明朝</vt:lpstr>
      <vt:lpstr>游ゴシック</vt:lpstr>
      <vt:lpstr>Cambria Math</vt:lpstr>
      <vt:lpstr>Takao Pゴシック</vt:lpstr>
      <vt:lpstr>Arial Unicode MS</vt:lpstr>
      <vt:lpstr>DaK14</vt:lpstr>
      <vt:lpstr>Acrobat Document</vt:lpstr>
      <vt:lpstr>MEG-II実験に向けたMPPC読み出し液体キセノン検出器の研究開発</vt:lpstr>
      <vt:lpstr>MEG-II実験の液体キセノンγ線検出器</vt:lpstr>
      <vt:lpstr>検出器の性能改善</vt:lpstr>
      <vt:lpstr>専用MPPCの開発</vt:lpstr>
      <vt:lpstr>新世代型MPPCの真空紫外線感度</vt:lpstr>
      <vt:lpstr>ゲイン</vt:lpstr>
      <vt:lpstr>クロストーク・アフターパルス</vt:lpstr>
      <vt:lpstr>PDE</vt:lpstr>
      <vt:lpstr>センサーのレート耐性</vt:lpstr>
      <vt:lpstr>バックグラウンド光の影響</vt:lpstr>
      <vt:lpstr>対策</vt:lpstr>
      <vt:lpstr>今後の計画</vt:lpstr>
      <vt:lpstr>まとめ</vt:lpstr>
      <vt:lpstr>PowerPoint プレゼンテーション</vt:lpstr>
      <vt:lpstr>Waveform</vt:lpstr>
      <vt:lpstr>Adhesive Test Samples</vt:lpstr>
      <vt:lpstr>検出器の設計</vt:lpstr>
      <vt:lpstr>How current flows</vt:lpstr>
      <vt:lpstr>Time dependent voltage drop 1</vt:lpstr>
      <vt:lpstr>           測定方法</vt:lpstr>
      <vt:lpstr>MPPC model &amp; parameters</vt:lpstr>
      <vt:lpstr>Results of measurement</vt:lpstr>
      <vt:lpstr>Parameter Estimation from Results</vt:lpstr>
      <vt:lpstr>SPICE simulation of a MPPC</vt:lpstr>
      <vt:lpstr>Time dependent voltage drop</vt:lpstr>
      <vt:lpstr>RH by SPICE simulation</vt:lpstr>
      <vt:lpstr>bias voltage correction</vt:lpstr>
    </vt:vector>
  </TitlesOfParts>
  <Company>東大素セ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MEG-II実験に向けたMPPC読み出し液体キセノン検出器の研究開発</dc:title>
  <dc:creator>金子大輔</dc:creator>
  <cp:lastModifiedBy>金子大輔</cp:lastModifiedBy>
  <cp:revision>124</cp:revision>
  <dcterms:created xsi:type="dcterms:W3CDTF">2014-03-18T19:06:10Z</dcterms:created>
  <dcterms:modified xsi:type="dcterms:W3CDTF">2014-04-01T04:48:02Z</dcterms:modified>
</cp:coreProperties>
</file>