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85" r:id="rId3"/>
    <p:sldId id="288" r:id="rId4"/>
    <p:sldId id="286" r:id="rId5"/>
    <p:sldId id="287" r:id="rId6"/>
    <p:sldId id="275" r:id="rId7"/>
    <p:sldId id="257" r:id="rId8"/>
    <p:sldId id="296" r:id="rId9"/>
    <p:sldId id="292" r:id="rId10"/>
    <p:sldId id="260" r:id="rId11"/>
    <p:sldId id="264" r:id="rId12"/>
    <p:sldId id="266" r:id="rId13"/>
    <p:sldId id="295" r:id="rId14"/>
    <p:sldId id="294" r:id="rId15"/>
    <p:sldId id="284" r:id="rId16"/>
    <p:sldId id="269" r:id="rId17"/>
    <p:sldId id="291" r:id="rId18"/>
    <p:sldId id="289" r:id="rId19"/>
    <p:sldId id="293" r:id="rId20"/>
    <p:sldId id="262" r:id="rId21"/>
    <p:sldId id="263" r:id="rId22"/>
    <p:sldId id="280" r:id="rId23"/>
    <p:sldId id="282" r:id="rId24"/>
    <p:sldId id="281" r:id="rId25"/>
    <p:sldId id="270" r:id="rId26"/>
    <p:sldId id="271" r:id="rId27"/>
    <p:sldId id="272" r:id="rId28"/>
    <p:sldId id="283" r:id="rId2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8507"/>
    <a:srgbClr val="E3D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29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122" y="-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5267E-EDF5-46D5-9C79-1AE1BE5E5302}" type="datetimeFigureOut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22D21-12C1-4BF6-97CB-F311B19AEA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326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8C77-EA13-4DB0-AB75-79B4596A9AFF}" type="datetime1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88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8D84-151C-49AF-AFA0-88094993CEE2}" type="datetime1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28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B91F-0997-4833-91D7-562E6AB1AB54}" type="datetime1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39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200800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0B27-C28C-416B-A283-1829AD8BA39F}" type="datetime1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sharpenSoften amount="-10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36000" contras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664714" flipH="1" flipV="1">
            <a:off x="403308" y="225912"/>
            <a:ext cx="821901" cy="117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81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9D90-2626-45C7-BD61-2DEC8D565F62}" type="datetime1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34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8B2E-E0D5-4AFA-AC3E-5FA901EE17D0}" type="datetime1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59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85B3-EEA7-475D-9D46-76F0CA075EC8}" type="datetime1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06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6225-04DE-4A49-811D-286AD3300379}" type="datetime1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771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33D6-9481-499A-8B4F-1BCC37BF7849}" type="datetime1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748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4792-9C6E-4BB1-B857-604CC409FF4A}" type="datetime1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8418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6EBE-C06E-4F04-BCF0-B76B409899BF}" type="datetime1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36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9E19B-1230-4DD8-B261-7542B96ABC67}" type="datetime1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13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" t="218" r="15087" b="-218"/>
          <a:stretch/>
        </p:blipFill>
        <p:spPr bwMode="auto">
          <a:xfrm>
            <a:off x="-1982" y="0"/>
            <a:ext cx="9145981" cy="687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4000" dirty="0">
                <a:solidFill>
                  <a:schemeClr val="bg1"/>
                </a:solidFill>
              </a:rPr>
              <a:t>MEG II</a:t>
            </a:r>
            <a:r>
              <a:rPr lang="ja-JP" altLang="en-US" sz="4000" dirty="0" smtClean="0">
                <a:solidFill>
                  <a:schemeClr val="bg1"/>
                </a:solidFill>
              </a:rPr>
              <a:t>実験</a:t>
            </a:r>
            <a:r>
              <a:rPr lang="en-US" altLang="ja-JP" sz="4000" dirty="0" smtClean="0">
                <a:solidFill>
                  <a:schemeClr val="bg1"/>
                </a:solidFill>
              </a:rPr>
              <a:t/>
            </a:r>
            <a:br>
              <a:rPr lang="en-US" altLang="ja-JP" sz="4000" dirty="0" smtClean="0">
                <a:solidFill>
                  <a:schemeClr val="bg1"/>
                </a:solidFill>
              </a:rPr>
            </a:br>
            <a:r>
              <a:rPr lang="ja-JP" altLang="en-US" sz="4000" dirty="0" smtClean="0">
                <a:solidFill>
                  <a:schemeClr val="bg1"/>
                </a:solidFill>
              </a:rPr>
              <a:t>液体</a:t>
            </a:r>
            <a:r>
              <a:rPr lang="ja-JP" altLang="en-US" sz="4000" dirty="0">
                <a:solidFill>
                  <a:schemeClr val="bg1"/>
                </a:solidFill>
              </a:rPr>
              <a:t>キセノン検出器の建設</a:t>
            </a:r>
            <a:r>
              <a:rPr lang="ja-JP" altLang="en-US" sz="4000" dirty="0" smtClean="0">
                <a:solidFill>
                  <a:schemeClr val="bg1"/>
                </a:solidFill>
              </a:rPr>
              <a:t>状況</a:t>
            </a:r>
            <a:endParaRPr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2400" dirty="0" smtClean="0">
                <a:solidFill>
                  <a:schemeClr val="bg1"/>
                </a:solidFill>
              </a:rPr>
              <a:t>家城 佳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pPr algn="l"/>
            <a:r>
              <a:rPr lang="en-US" altLang="ja-JP" sz="2400" dirty="0" smtClean="0">
                <a:solidFill>
                  <a:schemeClr val="bg1"/>
                </a:solidFill>
              </a:rPr>
              <a:t>for the MEG II collaboration</a:t>
            </a:r>
          </a:p>
          <a:p>
            <a:pPr algn="l"/>
            <a:r>
              <a:rPr kumimoji="1" lang="ja-JP" altLang="en-US" sz="2400" dirty="0" smtClean="0">
                <a:solidFill>
                  <a:schemeClr val="bg1"/>
                </a:solidFill>
              </a:rPr>
              <a:t>物理学会第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71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回年次大会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80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Bad PCB channels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177281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Two bad channels were found on PCB, associated with damaged sockets.</a:t>
            </a:r>
          </a:p>
        </p:txBody>
      </p:sp>
      <p:pic>
        <p:nvPicPr>
          <p:cNvPr id="8196" name="Picture 4" descr="C:\Users\Kei\OneDrive\Pictures\meg\pcbtest\20160303_19380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221" b="36656"/>
          <a:stretch/>
        </p:blipFill>
        <p:spPr bwMode="auto">
          <a:xfrm>
            <a:off x="5004048" y="1769600"/>
            <a:ext cx="3507654" cy="53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Kei\OneDrive\Pictures\meg\pcbtest\20160303_19373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875" b="37464"/>
          <a:stretch/>
        </p:blipFill>
        <p:spPr bwMode="auto">
          <a:xfrm>
            <a:off x="5004048" y="2379128"/>
            <a:ext cx="3530684" cy="47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矢印コネクタ 6"/>
          <p:cNvCxnSpPr/>
          <p:nvPr/>
        </p:nvCxnSpPr>
        <p:spPr>
          <a:xfrm>
            <a:off x="6084168" y="1875072"/>
            <a:ext cx="0" cy="360040"/>
          </a:xfrm>
          <a:prstGeom prst="straightConnector1">
            <a:avLst/>
          </a:prstGeom>
          <a:ln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6134822" y="2485967"/>
            <a:ext cx="0" cy="360040"/>
          </a:xfrm>
          <a:prstGeom prst="straightConnector1">
            <a:avLst/>
          </a:prstGeom>
          <a:ln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220072" y="18750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200mV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14742" y="248596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20mV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63880" y="1919671"/>
            <a:ext cx="14041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Normal ch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185706" y="2627620"/>
            <a:ext cx="14041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Bad ch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47664" y="566124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Bad PCBs are replaced </a:t>
            </a:r>
            <a:r>
              <a:rPr kumimoji="1" lang="en-US" altLang="ja-JP" smtClean="0"/>
              <a:t>with spare.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   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 All channels are good after replacement.</a:t>
            </a:r>
            <a:endParaRPr kumimoji="1" lang="ja-JP" altLang="en-US" dirty="0"/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1457" y="2597741"/>
            <a:ext cx="2736305" cy="145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0603" y="4048336"/>
            <a:ext cx="2845966" cy="145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線矢印コネクタ 23"/>
          <p:cNvCxnSpPr/>
          <p:nvPr/>
        </p:nvCxnSpPr>
        <p:spPr>
          <a:xfrm flipH="1" flipV="1">
            <a:off x="3557523" y="2876729"/>
            <a:ext cx="391098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H="1">
            <a:off x="3782411" y="3366083"/>
            <a:ext cx="332420" cy="423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020629" y="2915652"/>
            <a:ext cx="249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MPPC sockets</a:t>
            </a:r>
            <a:endParaRPr kumimoji="1" lang="ja-JP" altLang="en-US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1470" y="3893602"/>
            <a:ext cx="1888802" cy="148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9664" y="3858538"/>
            <a:ext cx="1620557" cy="155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81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ei\Desktop\vmshare\charge_serial_wb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1" t="6399" r="4609" b="3674"/>
          <a:stretch/>
        </p:blipFill>
        <p:spPr bwMode="auto">
          <a:xfrm>
            <a:off x="1187624" y="1782108"/>
            <a:ext cx="6984776" cy="420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Charge of all MPPCs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9632" y="134076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Vertical axis is charge</a:t>
            </a:r>
            <a:r>
              <a:rPr lang="ja-JP" altLang="en-US" dirty="0"/>
              <a:t> </a:t>
            </a:r>
            <a:r>
              <a:rPr lang="en-US" altLang="ja-JP" dirty="0" smtClean="0"/>
              <a:t>normalized by charge of a MPPC in batch A.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23728" y="32264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Batch A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95936" y="336868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92080" y="229785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60232" y="244187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07704" y="595857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All channels are good.</a:t>
            </a:r>
            <a:r>
              <a:rPr lang="en-US" altLang="ja-JP" dirty="0" smtClean="0"/>
              <a:t> </a:t>
            </a:r>
          </a:p>
          <a:p>
            <a:r>
              <a:rPr kumimoji="1" lang="en-US" altLang="ja-JP" dirty="0" smtClean="0"/>
              <a:t>Batch by batch difference possibly due to crosstalk &amp; afterpulse.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760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ei\Desktop\vmshare\wfm_all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2" t="8580" r="4571" b="1316"/>
          <a:stretch/>
        </p:blipFill>
        <p:spPr bwMode="auto">
          <a:xfrm>
            <a:off x="1691680" y="1782108"/>
            <a:ext cx="5562206" cy="436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87624" y="485800"/>
            <a:ext cx="7200800" cy="1143000"/>
          </a:xfrm>
        </p:spPr>
        <p:txBody>
          <a:bodyPr/>
          <a:lstStyle/>
          <a:p>
            <a:r>
              <a:rPr lang="en-US" altLang="ja-JP" dirty="0" smtClean="0"/>
              <a:t>W</a:t>
            </a:r>
            <a:r>
              <a:rPr kumimoji="1" lang="en-US" altLang="ja-JP" dirty="0" smtClean="0"/>
              <a:t>aveforms of all MPPCs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74250" y="3510300"/>
            <a:ext cx="1698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Batch A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</a:t>
            </a:r>
            <a:r>
              <a:rPr lang="en-US" altLang="ja-JP" dirty="0" smtClean="0">
                <a:solidFill>
                  <a:srgbClr val="FF0000"/>
                </a:solidFill>
              </a:rPr>
              <a:t>B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         </a:t>
            </a:r>
            <a:r>
              <a:rPr kumimoji="1" lang="en-US" altLang="ja-JP" dirty="0" smtClean="0">
                <a:solidFill>
                  <a:srgbClr val="00B050"/>
                </a:solidFill>
              </a:rPr>
              <a:t>C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</a:t>
            </a:r>
            <a:r>
              <a:rPr lang="en-US" altLang="ja-JP" dirty="0" smtClean="0">
                <a:solidFill>
                  <a:srgbClr val="0070C0"/>
                </a:solidFill>
              </a:rPr>
              <a:t>D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71800" y="141277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Waveform of 4092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MPPC</a:t>
            </a:r>
            <a:r>
              <a:rPr kumimoji="1" lang="en-US" altLang="ja-JP" dirty="0" smtClean="0"/>
              <a:t>s overlaid.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71800" y="609329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All channels are good.</a:t>
            </a:r>
          </a:p>
          <a:p>
            <a:r>
              <a:rPr lang="en-US" altLang="ja-JP" b="1" dirty="0"/>
              <a:t> </a:t>
            </a:r>
            <a:r>
              <a:rPr lang="en-US" altLang="ja-JP" b="1" dirty="0" smtClean="0"/>
              <a:t>  </a:t>
            </a:r>
            <a:r>
              <a:rPr lang="en-US" altLang="ja-JP" b="1" dirty="0" smtClean="0">
                <a:sym typeface="Wingdings" panose="05000000000000000000" pitchFamily="2" charset="2"/>
              </a:rPr>
              <a:t> Ready for installation!</a:t>
            </a:r>
            <a:endParaRPr kumimoji="1" lang="en-US" altLang="ja-JP" b="1" dirty="0" smtClean="0"/>
          </a:p>
        </p:txBody>
      </p:sp>
    </p:spTree>
    <p:extLst>
      <p:ext uri="{BB962C8B-B14F-4D97-AF65-F5344CB8AC3E}">
        <p14:creationId xmlns:p14="http://schemas.microsoft.com/office/powerpoint/2010/main" val="167468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</a:t>
            </a:r>
            <a:r>
              <a:rPr kumimoji="1" lang="en-US" altLang="ja-JP" dirty="0" smtClean="0"/>
              <a:t>eedthrough &amp; PMT holders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pic>
        <p:nvPicPr>
          <p:cNvPr id="5" name="図 4" descr="CIMG46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87"/>
          <a:stretch/>
        </p:blipFill>
        <p:spPr>
          <a:xfrm>
            <a:off x="4336204" y="4653136"/>
            <a:ext cx="2323596" cy="19117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2" t="9320" r="9234" b="18518"/>
          <a:stretch/>
        </p:blipFill>
        <p:spPr bwMode="auto">
          <a:xfrm>
            <a:off x="6804248" y="2294807"/>
            <a:ext cx="1605063" cy="135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47539"/>
            <a:ext cx="2808312" cy="488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 descr="XEC_PCBc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962253"/>
            <a:ext cx="2319710" cy="97080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961084"/>
            <a:ext cx="1538597" cy="101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1475656" y="1772816"/>
            <a:ext cx="1080120" cy="6480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二等辺三角形 6"/>
          <p:cNvSpPr/>
          <p:nvPr/>
        </p:nvSpPr>
        <p:spPr>
          <a:xfrm rot="16615445">
            <a:off x="3118239" y="1453970"/>
            <a:ext cx="648072" cy="1784156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15"/>
          <p:cNvSpPr/>
          <p:nvPr/>
        </p:nvSpPr>
        <p:spPr>
          <a:xfrm rot="17068597">
            <a:off x="3098117" y="3006734"/>
            <a:ext cx="648072" cy="1784156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LXeBVR2016.pdf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0699" y="4653136"/>
            <a:ext cx="1483709" cy="200621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067944" y="1558533"/>
            <a:ext cx="4731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MPPC signal feed-through is being constructed.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283968" y="4077072"/>
            <a:ext cx="4627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PMT holders (with improve geometry) are ready to install.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63870" y="3254138"/>
            <a:ext cx="153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first flange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99992" y="2473151"/>
            <a:ext cx="153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PCB-based design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499992" y="3789040"/>
            <a:ext cx="2610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co-axial like signal line in PCB</a:t>
            </a:r>
            <a:endParaRPr kumimoji="1" lang="ja-JP" altLang="en-US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625326" y="6505599"/>
            <a:ext cx="153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installation test</a:t>
            </a:r>
            <a:endParaRPr kumimoji="1" lang="ja-JP" altLang="en-US" sz="1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876256" y="6309320"/>
            <a:ext cx="153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chemeClr val="bg1"/>
                </a:solidFill>
              </a:rPr>
              <a:t>drawing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9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2008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LXe refrigerator &amp; purification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2839763" y="2608021"/>
            <a:ext cx="4003496" cy="3961947"/>
            <a:chOff x="1403648" y="2188840"/>
            <a:chExt cx="4248472" cy="451585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2188840"/>
              <a:ext cx="4248472" cy="4515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正方形/長方形 2"/>
            <p:cNvSpPr/>
            <p:nvPr/>
          </p:nvSpPr>
          <p:spPr>
            <a:xfrm>
              <a:off x="4283968" y="2708920"/>
              <a:ext cx="122413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4312920" y="2348880"/>
              <a:ext cx="133920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4067944" y="2188840"/>
              <a:ext cx="1339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411760" y="3068960"/>
              <a:ext cx="311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408600" y="3429000"/>
              <a:ext cx="43520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419872" y="3451096"/>
              <a:ext cx="435208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739000" y="6488674"/>
              <a:ext cx="153685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2531088" y="5661248"/>
              <a:ext cx="45673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3131840" y="5661248"/>
              <a:ext cx="45673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65" y="4714591"/>
            <a:ext cx="1405067" cy="131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69" b="35649"/>
          <a:stretch/>
        </p:blipFill>
        <p:spPr bwMode="auto">
          <a:xfrm>
            <a:off x="1442643" y="2432858"/>
            <a:ext cx="1617189" cy="146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42" y="2785882"/>
            <a:ext cx="1501091" cy="86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6588224" y="2690336"/>
            <a:ext cx="2339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Additional GM </a:t>
            </a:r>
            <a:r>
              <a:rPr kumimoji="1" lang="en-US" altLang="ja-JP" sz="1400" dirty="0" smtClean="0"/>
              <a:t>refrigerator</a:t>
            </a:r>
          </a:p>
          <a:p>
            <a:r>
              <a:rPr kumimoji="1" lang="en-US" altLang="ja-JP" sz="1400" dirty="0" smtClean="0"/>
              <a:t>will be placed far from cryostat to prevent from noise</a:t>
            </a:r>
            <a:endParaRPr kumimoji="1" lang="ja-JP" altLang="en-US" sz="1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403648" y="3933056"/>
            <a:ext cx="1845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external stage</a:t>
            </a:r>
          </a:p>
          <a:p>
            <a:r>
              <a:rPr kumimoji="1" lang="en-US" altLang="ja-JP" sz="1400" dirty="0" smtClean="0"/>
              <a:t>for GM refrigerator</a:t>
            </a:r>
            <a:endParaRPr kumimoji="1" lang="ja-JP" altLang="en-US" sz="1400" dirty="0"/>
          </a:p>
        </p:txBody>
      </p:sp>
      <p:sp>
        <p:nvSpPr>
          <p:cNvPr id="15" name="二等辺三角形 14"/>
          <p:cNvSpPr/>
          <p:nvPr/>
        </p:nvSpPr>
        <p:spPr>
          <a:xfrm rot="14776667">
            <a:off x="4754345" y="3048509"/>
            <a:ext cx="174332" cy="419579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20"/>
          <p:cNvSpPr/>
          <p:nvPr/>
        </p:nvSpPr>
        <p:spPr>
          <a:xfrm rot="7379223">
            <a:off x="3147414" y="3708125"/>
            <a:ext cx="247847" cy="43641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21"/>
          <p:cNvSpPr/>
          <p:nvPr/>
        </p:nvSpPr>
        <p:spPr>
          <a:xfrm rot="6235072">
            <a:off x="3199701" y="5155009"/>
            <a:ext cx="247847" cy="43641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934289" y="5137447"/>
            <a:ext cx="1845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chemeClr val="bg1"/>
                </a:solidFill>
              </a:rPr>
              <a:t>new pump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58425" y="5805264"/>
            <a:ext cx="1845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getter</a:t>
            </a:r>
            <a:br>
              <a:rPr lang="en-US" altLang="ja-JP" sz="1400" dirty="0" smtClean="0"/>
            </a:br>
            <a:r>
              <a:rPr lang="en-US" altLang="ja-JP" sz="1400" dirty="0" smtClean="0"/>
              <a:t>(purification)</a:t>
            </a:r>
            <a:endParaRPr kumimoji="1" lang="ja-JP" altLang="en-US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254769" y="4077072"/>
            <a:ext cx="1845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pulse-tube</a:t>
            </a:r>
          </a:p>
          <a:p>
            <a:r>
              <a:rPr kumimoji="1" lang="en-US" altLang="ja-JP" sz="1400" dirty="0" smtClean="0"/>
              <a:t>refrigerator</a:t>
            </a:r>
            <a:endParaRPr kumimoji="1" lang="ja-JP" altLang="en-US" sz="1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547664" y="1484784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Upgraded cryogenics system is being constructed to cope with increased heat flow from 4000 MPPCs. </a:t>
            </a:r>
          </a:p>
          <a:p>
            <a:r>
              <a:rPr lang="en-US" altLang="ja-JP" sz="1600" dirty="0" smtClean="0"/>
              <a:t>Sufficient power (430W @ 160K) of new GM refrigerator is confirmed.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878505" y="3645024"/>
            <a:ext cx="1845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smtClean="0"/>
              <a:t>liquefaction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0119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All of the MPPCs are assembled on PCBs and tested.</a:t>
            </a:r>
          </a:p>
          <a:p>
            <a:r>
              <a:rPr lang="en-US" altLang="ja-JP" sz="2800" dirty="0" smtClean="0"/>
              <a:t>Two bad PCBs are found and replaced. </a:t>
            </a:r>
            <a:r>
              <a:rPr kumimoji="1" lang="en-US" altLang="ja-JP" sz="2800" dirty="0" smtClean="0"/>
              <a:t>After replacement, all the channels are good.</a:t>
            </a:r>
          </a:p>
          <a:p>
            <a:r>
              <a:rPr lang="en-US" altLang="ja-JP" sz="2800" dirty="0" smtClean="0"/>
              <a:t>Feedthrough, PMT holders and the cryogenics are also being prepared.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962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518864" y="2646363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77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186 PCBs!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pic>
        <p:nvPicPr>
          <p:cNvPr id="9218" name="Picture 2" descr="C:\Users\Kei\OneDrive\Pictures\meg\pcbtest\20160310_18043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960440" cy="222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Kei\OneDrive\Pictures\meg\pcbtest\20160310_18074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042667" y="3510060"/>
            <a:ext cx="3427933" cy="26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Kei\OneDrive\Pictures\meg\pcbtest\20160310_18370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39765" y="1628800"/>
            <a:ext cx="440423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3" y="1412776"/>
            <a:ext cx="8125135" cy="404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Mounting MPPCs on PCB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37633"/>
            <a:ext cx="3024336" cy="15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6952"/>
            <a:ext cx="2952328" cy="100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21177" r="11096"/>
          <a:stretch/>
        </p:blipFill>
        <p:spPr bwMode="auto">
          <a:xfrm>
            <a:off x="7020272" y="4437112"/>
            <a:ext cx="1944216" cy="228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二等辺三角形 4"/>
          <p:cNvSpPr/>
          <p:nvPr/>
        </p:nvSpPr>
        <p:spPr>
          <a:xfrm rot="21419705">
            <a:off x="4834688" y="4146780"/>
            <a:ext cx="411965" cy="676306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二等辺三角形 13"/>
          <p:cNvSpPr/>
          <p:nvPr/>
        </p:nvSpPr>
        <p:spPr>
          <a:xfrm rot="19055261">
            <a:off x="6598266" y="4015827"/>
            <a:ext cx="411965" cy="676306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14"/>
          <p:cNvSpPr/>
          <p:nvPr/>
        </p:nvSpPr>
        <p:spPr>
          <a:xfrm rot="1631963">
            <a:off x="1056304" y="4386364"/>
            <a:ext cx="411965" cy="676306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843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0" b="34476"/>
          <a:stretch/>
        </p:blipFill>
        <p:spPr bwMode="auto">
          <a:xfrm>
            <a:off x="755576" y="5718278"/>
            <a:ext cx="7740352" cy="51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</a:t>
            </a:r>
            <a:r>
              <a:rPr kumimoji="1" lang="en-US" altLang="ja-JP" dirty="0" smtClean="0"/>
              <a:t>etup for PCB+MPPC test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pic>
        <p:nvPicPr>
          <p:cNvPr id="1030" name="Picture 6" descr="C:\Users\Kei\OneDrive\Pictures\meg\pcbtest\20160218_16050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502434"/>
            <a:ext cx="5427284" cy="37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ei\OneDrive\Pictures\meg\pcbtest\20160303_21514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1" y="2276331"/>
            <a:ext cx="4283969" cy="280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79512" y="439268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MPPC assembly area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71800" y="3033829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DRS</a:t>
            </a:r>
          </a:p>
          <a:p>
            <a:r>
              <a:rPr kumimoji="1" lang="en-US" altLang="ja-JP" dirty="0" smtClean="0">
                <a:solidFill>
                  <a:schemeClr val="bg1"/>
                </a:solidFill>
              </a:rPr>
              <a:t>(12 ch)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63688" y="296182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HV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779912" y="151236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LED pulser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516216" y="238575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LED1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524328" y="238575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LED0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44208" y="425796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PCB+MPPC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04248" y="317784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T=20 deg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二等辺三角形 6"/>
          <p:cNvSpPr/>
          <p:nvPr/>
        </p:nvSpPr>
        <p:spPr>
          <a:xfrm rot="16702690">
            <a:off x="4497215" y="2875895"/>
            <a:ext cx="556564" cy="98220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04149" y="5616825"/>
            <a:ext cx="219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reference ch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3" name="二等辺三角形 22"/>
          <p:cNvSpPr/>
          <p:nvPr/>
        </p:nvSpPr>
        <p:spPr>
          <a:xfrm rot="2030370">
            <a:off x="5986816" y="4649129"/>
            <a:ext cx="556564" cy="98220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63688" y="630002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We measured the charge and waveform of the LED light.</a:t>
            </a:r>
            <a:endParaRPr lang="en-US" altLang="ja-JP" dirty="0"/>
          </a:p>
        </p:txBody>
      </p:sp>
      <p:cxnSp>
        <p:nvCxnSpPr>
          <p:cNvPr id="21" name="直線矢印コネクタ 20"/>
          <p:cNvCxnSpPr/>
          <p:nvPr/>
        </p:nvCxnSpPr>
        <p:spPr>
          <a:xfrm flipH="1" flipV="1">
            <a:off x="5796137" y="5801491"/>
            <a:ext cx="186374" cy="1753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27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59107"/>
            <a:ext cx="4441278" cy="407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38" t="66140" r="1547" b="26713"/>
          <a:stretch/>
        </p:blipFill>
        <p:spPr bwMode="auto">
          <a:xfrm>
            <a:off x="4353912" y="4736980"/>
            <a:ext cx="511409" cy="29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4163438" y="4498956"/>
            <a:ext cx="1589166" cy="5671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4109468" y="4470638"/>
                <a:ext cx="1374277" cy="64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solidFill>
                      <a:srgbClr val="FF0000"/>
                    </a:solidFill>
                  </a:rPr>
                  <a:t>MEG</a:t>
                </a:r>
                <a:endParaRPr lang="ja-JP" altLang="en-US" baseline="300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4.2×</m:t>
                      </m:r>
                      <m:sSup>
                        <m:sSupPr>
                          <m:ctrlP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−13</m:t>
                          </m:r>
                        </m:sup>
                      </m:sSup>
                    </m:oMath>
                  </m:oMathPara>
                </a14:m>
                <a:endParaRPr kumimoji="1" lang="ja-JP" altLang="en-US" baseline="30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468" y="4470638"/>
                <a:ext cx="1374277" cy="645498"/>
              </a:xfrm>
              <a:prstGeom prst="rect">
                <a:avLst/>
              </a:prstGeom>
              <a:blipFill rotWithShape="1">
                <a:blip r:embed="rId3"/>
                <a:stretch>
                  <a:fillRect l="-3540" t="-47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正方形/長方形 32"/>
          <p:cNvSpPr/>
          <p:nvPr/>
        </p:nvSpPr>
        <p:spPr>
          <a:xfrm>
            <a:off x="4620817" y="4528184"/>
            <a:ext cx="1031303" cy="258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</a:rPr>
              <a:t>(</a:t>
            </a:r>
            <a:r>
              <a:rPr lang="ja-JP" altLang="en-US" sz="1200" dirty="0" smtClean="0">
                <a:solidFill>
                  <a:srgbClr val="FF0000"/>
                </a:solidFill>
              </a:rPr>
              <a:t>金子</a:t>
            </a:r>
            <a:r>
              <a:rPr lang="en-US" altLang="ja-JP" sz="1200" dirty="0" smtClean="0">
                <a:solidFill>
                  <a:srgbClr val="FF0000"/>
                </a:solidFill>
              </a:rPr>
              <a:t>19aAH3</a:t>
            </a:r>
            <a:r>
              <a:rPr lang="en-US" altLang="ja-JP" sz="1200" dirty="0">
                <a:solidFill>
                  <a:srgbClr val="FF0000"/>
                </a:solidFill>
              </a:rPr>
              <a:t>)</a:t>
            </a:r>
            <a:endParaRPr lang="ja-JP" altLang="en-US" sz="1200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𝜇</m:t>
                    </m:r>
                    <m:r>
                      <a:rPr kumimoji="1" lang="en-US" altLang="ja-JP" b="0" i="1" smtClean="0">
                        <a:latin typeface="Cambria Math"/>
                      </a:rPr>
                      <m:t>→</m:t>
                    </m:r>
                    <m:r>
                      <a:rPr kumimoji="1" lang="en-US" altLang="ja-JP" b="0" i="1" smtClean="0">
                        <a:latin typeface="Cambria Math"/>
                      </a:rPr>
                      <m:t>𝑒</m:t>
                    </m:r>
                    <m:r>
                      <a:rPr kumimoji="1" lang="en-US" altLang="ja-JP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search</a:t>
                </a:r>
                <a:r>
                  <a:rPr kumimoji="1" lang="ja-JP" altLang="en-US" dirty="0" smtClean="0"/>
                  <a:t>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1522575" y="1484784"/>
                <a:ext cx="70098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𝜇</m:t>
                    </m:r>
                    <m:r>
                      <a:rPr kumimoji="1" lang="en-US" altLang="ja-JP" b="0" i="1" smtClean="0">
                        <a:latin typeface="Cambria Math"/>
                      </a:rPr>
                      <m:t>→</m:t>
                    </m:r>
                    <m:r>
                      <a:rPr kumimoji="1" lang="en-US" altLang="ja-JP" b="0" i="1" smtClean="0">
                        <a:latin typeface="Cambria Math"/>
                      </a:rPr>
                      <m:t>𝑒</m:t>
                    </m:r>
                    <m:r>
                      <a:rPr kumimoji="1" lang="en-US" altLang="ja-JP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is the good probe for new physics.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575" y="1484784"/>
                <a:ext cx="700986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1674975" y="6309320"/>
                <a:ext cx="6420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/>
                  <a:t>MEG II will search for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/>
                      </a:rPr>
                      <m:t>𝝁</m:t>
                    </m:r>
                    <m:r>
                      <a:rPr kumimoji="1" lang="en-US" altLang="ja-JP" b="1" i="1" smtClean="0">
                        <a:latin typeface="Cambria Math"/>
                      </a:rPr>
                      <m:t>→</m:t>
                    </m:r>
                    <m:r>
                      <a:rPr kumimoji="1" lang="en-US" altLang="ja-JP" b="1" i="1" smtClean="0">
                        <a:latin typeface="Cambria Math"/>
                      </a:rPr>
                      <m:t>𝒆</m:t>
                    </m:r>
                    <m:r>
                      <a:rPr kumimoji="1" lang="en-US" altLang="ja-JP" b="1" i="1" smtClean="0">
                        <a:latin typeface="Cambria Math"/>
                      </a:rPr>
                      <m:t>𝜸</m:t>
                    </m:r>
                  </m:oMath>
                </a14:m>
                <a:r>
                  <a:rPr kumimoji="1" lang="ja-JP" altLang="en-US" b="1" dirty="0" smtClean="0"/>
                  <a:t> </a:t>
                </a:r>
                <a:r>
                  <a:rPr kumimoji="1" lang="en-US" altLang="ja-JP" b="1" dirty="0" smtClean="0"/>
                  <a:t>with 10 times better sensitivity!</a:t>
                </a:r>
                <a:endParaRPr kumimoji="1" lang="ja-JP" altLang="en-US" b="1" dirty="0"/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975" y="6309320"/>
                <a:ext cx="642020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855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グループ化 34"/>
          <p:cNvGrpSpPr/>
          <p:nvPr/>
        </p:nvGrpSpPr>
        <p:grpSpPr>
          <a:xfrm>
            <a:off x="5716601" y="1998454"/>
            <a:ext cx="3031863" cy="3600078"/>
            <a:chOff x="1126532" y="1988840"/>
            <a:chExt cx="3031863" cy="3600078"/>
          </a:xfrm>
        </p:grpSpPr>
        <p:sp>
          <p:nvSpPr>
            <p:cNvPr id="9" name="円/楕円 8"/>
            <p:cNvSpPr/>
            <p:nvPr/>
          </p:nvSpPr>
          <p:spPr>
            <a:xfrm rot="19986259">
              <a:off x="2064168" y="3577892"/>
              <a:ext cx="2094227" cy="201102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1918619" y="2996952"/>
              <a:ext cx="504056" cy="50405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aseline="30000" dirty="0"/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 flipH="1">
              <a:off x="1126532" y="3501008"/>
              <a:ext cx="792087" cy="79208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1162535" y="4077072"/>
              <a:ext cx="900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00B050"/>
                  </a:solidFill>
                </a:rPr>
                <a:t>e</a:t>
              </a:r>
              <a:r>
                <a:rPr kumimoji="1" lang="en-US" altLang="ja-JP" sz="2800" baseline="30000" dirty="0" smtClean="0">
                  <a:solidFill>
                    <a:srgbClr val="00B050"/>
                  </a:solidFill>
                </a:rPr>
                <a:t>+</a:t>
              </a:r>
              <a:endParaRPr kumimoji="1" lang="ja-JP" altLang="en-US" baseline="30000" dirty="0">
                <a:solidFill>
                  <a:srgbClr val="00B050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070747" y="1988840"/>
              <a:ext cx="900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FD9203"/>
                  </a:solidFill>
                </a:rPr>
                <a:t>γ</a:t>
              </a:r>
              <a:endParaRPr kumimoji="1" lang="ja-JP" altLang="en-US" b="1" dirty="0">
                <a:solidFill>
                  <a:srgbClr val="FD9203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990627" y="3039343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</a:rPr>
                <a:t>μ</a:t>
              </a:r>
              <a:r>
                <a:rPr kumimoji="1" lang="en-US" altLang="ja-JP" sz="2400" baseline="30000" dirty="0" smtClean="0">
                  <a:solidFill>
                    <a:schemeClr val="bg1"/>
                  </a:solidFill>
                </a:rPr>
                <a:t>+</a:t>
              </a:r>
              <a:endParaRPr kumimoji="1" lang="ja-JP" altLang="en-US" sz="1600" baseline="30000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2386671" y="4653136"/>
              <a:ext cx="468052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円/楕円 15"/>
            <p:cNvSpPr/>
            <p:nvPr/>
          </p:nvSpPr>
          <p:spPr>
            <a:xfrm>
              <a:off x="2833560" y="4415042"/>
              <a:ext cx="468052" cy="45847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7" name="直線コネクタ 16"/>
            <p:cNvCxnSpPr/>
            <p:nvPr/>
          </p:nvCxnSpPr>
          <p:spPr>
            <a:xfrm>
              <a:off x="3322775" y="4653136"/>
              <a:ext cx="468052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>
              <a:off x="2188649" y="4581128"/>
              <a:ext cx="450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70C0"/>
                  </a:solidFill>
                </a:rPr>
                <a:t>μ</a:t>
              </a:r>
              <a:r>
                <a:rPr kumimoji="1" lang="en-US" altLang="ja-JP" baseline="30000" dirty="0" smtClean="0">
                  <a:solidFill>
                    <a:srgbClr val="0070C0"/>
                  </a:solidFill>
                </a:rPr>
                <a:t>+</a:t>
              </a:r>
              <a:endParaRPr kumimoji="1" lang="ja-JP" altLang="en-US" baseline="30000" dirty="0">
                <a:solidFill>
                  <a:srgbClr val="0070C0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646811" y="4581128"/>
              <a:ext cx="450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00B050"/>
                  </a:solidFill>
                </a:rPr>
                <a:t>e</a:t>
              </a:r>
              <a:r>
                <a:rPr lang="en-US" altLang="ja-JP" baseline="30000" dirty="0" smtClean="0">
                  <a:solidFill>
                    <a:srgbClr val="00B050"/>
                  </a:solidFill>
                </a:rPr>
                <a:t>+</a:t>
              </a:r>
              <a:endParaRPr kumimoji="1" lang="ja-JP" altLang="en-US" baseline="30000" dirty="0">
                <a:solidFill>
                  <a:srgbClr val="00B050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424105" y="3717032"/>
              <a:ext cx="450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D9203"/>
                  </a:solidFill>
                </a:rPr>
                <a:t>γ</a:t>
              </a:r>
              <a:endParaRPr kumimoji="1" lang="ja-JP" altLang="en-US" dirty="0">
                <a:solidFill>
                  <a:srgbClr val="FD9203"/>
                </a:solidFill>
              </a:endParaRPr>
            </a:p>
          </p:txBody>
        </p:sp>
        <p:sp>
          <p:nvSpPr>
            <p:cNvPr id="21" name="フリーフォーム 20"/>
            <p:cNvSpPr/>
            <p:nvPr/>
          </p:nvSpPr>
          <p:spPr>
            <a:xfrm>
              <a:off x="3142755" y="4041272"/>
              <a:ext cx="348480" cy="341376"/>
            </a:xfrm>
            <a:custGeom>
              <a:avLst/>
              <a:gdLst>
                <a:gd name="connsiteX0" fmla="*/ 7105 w 537457"/>
                <a:gd name="connsiteY0" fmla="*/ 538334 h 538334"/>
                <a:gd name="connsiteX1" fmla="*/ 19297 w 537457"/>
                <a:gd name="connsiteY1" fmla="*/ 404222 h 538334"/>
                <a:gd name="connsiteX2" fmla="*/ 171697 w 537457"/>
                <a:gd name="connsiteY2" fmla="*/ 446894 h 538334"/>
                <a:gd name="connsiteX3" fmla="*/ 171697 w 537457"/>
                <a:gd name="connsiteY3" fmla="*/ 276206 h 538334"/>
                <a:gd name="connsiteX4" fmla="*/ 336289 w 537457"/>
                <a:gd name="connsiteY4" fmla="*/ 300590 h 538334"/>
                <a:gd name="connsiteX5" fmla="*/ 299713 w 537457"/>
                <a:gd name="connsiteY5" fmla="*/ 160382 h 538334"/>
                <a:gd name="connsiteX6" fmla="*/ 464305 w 537457"/>
                <a:gd name="connsiteY6" fmla="*/ 160382 h 538334"/>
                <a:gd name="connsiteX7" fmla="*/ 415537 w 537457"/>
                <a:gd name="connsiteY7" fmla="*/ 14078 h 538334"/>
                <a:gd name="connsiteX8" fmla="*/ 537457 w 537457"/>
                <a:gd name="connsiteY8" fmla="*/ 14078 h 53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57" h="538334">
                  <a:moveTo>
                    <a:pt x="7105" y="538334"/>
                  </a:moveTo>
                  <a:cubicBezTo>
                    <a:pt x="-515" y="478898"/>
                    <a:pt x="-8135" y="419462"/>
                    <a:pt x="19297" y="404222"/>
                  </a:cubicBezTo>
                  <a:cubicBezTo>
                    <a:pt x="46729" y="388982"/>
                    <a:pt x="146297" y="468230"/>
                    <a:pt x="171697" y="446894"/>
                  </a:cubicBezTo>
                  <a:cubicBezTo>
                    <a:pt x="197097" y="425558"/>
                    <a:pt x="144265" y="300590"/>
                    <a:pt x="171697" y="276206"/>
                  </a:cubicBezTo>
                  <a:cubicBezTo>
                    <a:pt x="199129" y="251822"/>
                    <a:pt x="314953" y="319894"/>
                    <a:pt x="336289" y="300590"/>
                  </a:cubicBezTo>
                  <a:cubicBezTo>
                    <a:pt x="357625" y="281286"/>
                    <a:pt x="278377" y="183750"/>
                    <a:pt x="299713" y="160382"/>
                  </a:cubicBezTo>
                  <a:cubicBezTo>
                    <a:pt x="321049" y="137014"/>
                    <a:pt x="445001" y="184766"/>
                    <a:pt x="464305" y="160382"/>
                  </a:cubicBezTo>
                  <a:cubicBezTo>
                    <a:pt x="483609" y="135998"/>
                    <a:pt x="403345" y="38462"/>
                    <a:pt x="415537" y="14078"/>
                  </a:cubicBezTo>
                  <a:cubicBezTo>
                    <a:pt x="427729" y="-10306"/>
                    <a:pt x="482593" y="1886"/>
                    <a:pt x="537457" y="14078"/>
                  </a:cubicBezTo>
                </a:path>
              </a:pathLst>
            </a:custGeom>
            <a:noFill/>
            <a:ln>
              <a:solidFill>
                <a:srgbClr val="FD92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フリーフォーム 21"/>
            <p:cNvSpPr/>
            <p:nvPr/>
          </p:nvSpPr>
          <p:spPr>
            <a:xfrm>
              <a:off x="2389106" y="2363688"/>
              <a:ext cx="678480" cy="646216"/>
            </a:xfrm>
            <a:custGeom>
              <a:avLst/>
              <a:gdLst>
                <a:gd name="connsiteX0" fmla="*/ 12054 w 835014"/>
                <a:gd name="connsiteY0" fmla="*/ 764242 h 764242"/>
                <a:gd name="connsiteX1" fmla="*/ 30342 w 835014"/>
                <a:gd name="connsiteY1" fmla="*/ 575266 h 764242"/>
                <a:gd name="connsiteX2" fmla="*/ 274182 w 835014"/>
                <a:gd name="connsiteY2" fmla="*/ 684994 h 764242"/>
                <a:gd name="connsiteX3" fmla="*/ 237606 w 835014"/>
                <a:gd name="connsiteY3" fmla="*/ 386290 h 764242"/>
                <a:gd name="connsiteX4" fmla="*/ 487542 w 835014"/>
                <a:gd name="connsiteY4" fmla="*/ 441154 h 764242"/>
                <a:gd name="connsiteX5" fmla="*/ 432678 w 835014"/>
                <a:gd name="connsiteY5" fmla="*/ 179026 h 764242"/>
                <a:gd name="connsiteX6" fmla="*/ 688710 w 835014"/>
                <a:gd name="connsiteY6" fmla="*/ 233890 h 764242"/>
                <a:gd name="connsiteX7" fmla="*/ 633846 w 835014"/>
                <a:gd name="connsiteY7" fmla="*/ 20530 h 764242"/>
                <a:gd name="connsiteX8" fmla="*/ 835014 w 835014"/>
                <a:gd name="connsiteY8" fmla="*/ 20530 h 764242"/>
                <a:gd name="connsiteX0" fmla="*/ 9915 w 832875"/>
                <a:gd name="connsiteY0" fmla="*/ 764242 h 764242"/>
                <a:gd name="connsiteX1" fmla="*/ 28203 w 832875"/>
                <a:gd name="connsiteY1" fmla="*/ 575266 h 764242"/>
                <a:gd name="connsiteX2" fmla="*/ 234268 w 832875"/>
                <a:gd name="connsiteY2" fmla="*/ 648950 h 764242"/>
                <a:gd name="connsiteX3" fmla="*/ 235467 w 832875"/>
                <a:gd name="connsiteY3" fmla="*/ 386290 h 764242"/>
                <a:gd name="connsiteX4" fmla="*/ 485403 w 832875"/>
                <a:gd name="connsiteY4" fmla="*/ 441154 h 764242"/>
                <a:gd name="connsiteX5" fmla="*/ 430539 w 832875"/>
                <a:gd name="connsiteY5" fmla="*/ 179026 h 764242"/>
                <a:gd name="connsiteX6" fmla="*/ 686571 w 832875"/>
                <a:gd name="connsiteY6" fmla="*/ 233890 h 764242"/>
                <a:gd name="connsiteX7" fmla="*/ 631707 w 832875"/>
                <a:gd name="connsiteY7" fmla="*/ 20530 h 764242"/>
                <a:gd name="connsiteX8" fmla="*/ 832875 w 832875"/>
                <a:gd name="connsiteY8" fmla="*/ 20530 h 76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2875" h="764242">
                  <a:moveTo>
                    <a:pt x="9915" y="764242"/>
                  </a:moveTo>
                  <a:cubicBezTo>
                    <a:pt x="-2785" y="676358"/>
                    <a:pt x="-9189" y="594481"/>
                    <a:pt x="28203" y="575266"/>
                  </a:cubicBezTo>
                  <a:cubicBezTo>
                    <a:pt x="65595" y="556051"/>
                    <a:pt x="199724" y="680446"/>
                    <a:pt x="234268" y="648950"/>
                  </a:cubicBezTo>
                  <a:cubicBezTo>
                    <a:pt x="268812" y="617454"/>
                    <a:pt x="193611" y="420923"/>
                    <a:pt x="235467" y="386290"/>
                  </a:cubicBezTo>
                  <a:cubicBezTo>
                    <a:pt x="277323" y="351657"/>
                    <a:pt x="452891" y="475698"/>
                    <a:pt x="485403" y="441154"/>
                  </a:cubicBezTo>
                  <a:cubicBezTo>
                    <a:pt x="517915" y="406610"/>
                    <a:pt x="397011" y="213570"/>
                    <a:pt x="430539" y="179026"/>
                  </a:cubicBezTo>
                  <a:cubicBezTo>
                    <a:pt x="464067" y="144482"/>
                    <a:pt x="653043" y="260306"/>
                    <a:pt x="686571" y="233890"/>
                  </a:cubicBezTo>
                  <a:cubicBezTo>
                    <a:pt x="720099" y="207474"/>
                    <a:pt x="607323" y="56090"/>
                    <a:pt x="631707" y="20530"/>
                  </a:cubicBezTo>
                  <a:cubicBezTo>
                    <a:pt x="656091" y="-15030"/>
                    <a:pt x="744483" y="2750"/>
                    <a:pt x="832875" y="20530"/>
                  </a:cubicBezTo>
                </a:path>
              </a:pathLst>
            </a:custGeom>
            <a:noFill/>
            <a:ln>
              <a:solidFill>
                <a:srgbClr val="FD92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二等辺三角形 22"/>
            <p:cNvSpPr/>
            <p:nvPr/>
          </p:nvSpPr>
          <p:spPr>
            <a:xfrm rot="5400000">
              <a:off x="2995110" y="4336445"/>
              <a:ext cx="184521" cy="1755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二等辺三角形 23"/>
            <p:cNvSpPr/>
            <p:nvPr/>
          </p:nvSpPr>
          <p:spPr>
            <a:xfrm rot="16200000">
              <a:off x="2952438" y="4769261"/>
              <a:ext cx="184521" cy="1755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2638699" y="4149080"/>
                  <a:ext cx="21602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kumimoji="1" lang="en-US" altLang="ja-JP" sz="2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𝜇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25" name="テキスト ボックス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8699" y="4149080"/>
                  <a:ext cx="216024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48571" b="-454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3248315" y="4175016"/>
                  <a:ext cx="21602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kumimoji="1" lang="en-US" altLang="ja-JP" sz="2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𝑒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26" name="テキスト ボックス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8315" y="4175016"/>
                  <a:ext cx="216024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4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直線コネクタ 26"/>
            <p:cNvCxnSpPr/>
            <p:nvPr/>
          </p:nvCxnSpPr>
          <p:spPr>
            <a:xfrm flipH="1">
              <a:off x="2062635" y="3539503"/>
              <a:ext cx="18002" cy="11136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>
              <a:endCxn id="9" idx="7"/>
            </p:cNvCxnSpPr>
            <p:nvPr/>
          </p:nvCxnSpPr>
          <p:spPr>
            <a:xfrm>
              <a:off x="2492748" y="3212976"/>
              <a:ext cx="957229" cy="4013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2638700" y="4941168"/>
              <a:ext cx="13321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mtClean="0"/>
                <a:t>BSM </a:t>
              </a:r>
            </a:p>
            <a:p>
              <a:r>
                <a:rPr kumimoji="1" lang="en-US" altLang="ja-JP" dirty="0" smtClean="0"/>
                <a:t>(ex. SUSY)</a:t>
              </a:r>
              <a:endParaRPr kumimoji="1" lang="ja-JP" altLang="en-US" dirty="0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4572000" y="4149080"/>
            <a:ext cx="204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New!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5616" y="485800"/>
            <a:ext cx="8028384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Stability of the LED and temperature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900707"/>
            <a:ext cx="5551785" cy="431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308304" y="45718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LED0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08304" y="29156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LED1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79712" y="630002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LED light and the temperature were stable over all period.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91680" y="147549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Charge of the reference MPPC was measured in all the runs.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388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PCB ch dependence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5112568" cy="401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971600" y="1268760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The measured charge may depend on the PCB channel, due to the non-uniformity of the LED light and the imperfect calibration of electronics.</a:t>
            </a:r>
          </a:p>
          <a:p>
            <a:r>
              <a:rPr lang="en-US" altLang="ja-JP" dirty="0" smtClean="0"/>
              <a:t>We checked this by putting #00004 at ch0~21.</a:t>
            </a:r>
            <a:endParaRPr kumimoji="1" lang="ja-JP" altLang="en-US" dirty="0"/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4680012" y="2276872"/>
            <a:ext cx="0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3347864" y="27809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LED0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08104" y="32756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LED1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4666487" y="3275692"/>
            <a:ext cx="25202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4397793" y="3289731"/>
            <a:ext cx="2828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115616" y="630002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PCB ch dependence is corrected in </a:t>
            </a:r>
            <a:r>
              <a:rPr kumimoji="1" lang="en-US" altLang="ja-JP" smtClean="0"/>
              <a:t>the analysis.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55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Kei\Desktop\vmshare\charge_serial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8" t="6671" r="4873" b="3274"/>
          <a:stretch/>
        </p:blipFill>
        <p:spPr bwMode="auto">
          <a:xfrm>
            <a:off x="856034" y="1459148"/>
            <a:ext cx="7461115" cy="45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Charge vs. serial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0" y="198884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LED0 (PCB ch0~10)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LED1 </a:t>
            </a:r>
            <a:r>
              <a:rPr lang="en-US" altLang="ja-JP" dirty="0">
                <a:solidFill>
                  <a:srgbClr val="FF0000"/>
                </a:solidFill>
              </a:rPr>
              <a:t>(PCB </a:t>
            </a:r>
            <a:r>
              <a:rPr lang="en-US" altLang="ja-JP" dirty="0" smtClean="0">
                <a:solidFill>
                  <a:srgbClr val="FF0000"/>
                </a:solidFill>
              </a:rPr>
              <a:t>ch11~21)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83768" y="6095037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Systematic difference is seen for two LEDs.</a:t>
            </a:r>
          </a:p>
          <a:p>
            <a:r>
              <a:rPr lang="en-US" altLang="ja-JP" dirty="0" smtClean="0"/>
              <a:t>Reference MPPC shows different behavior.</a:t>
            </a:r>
          </a:p>
        </p:txBody>
      </p:sp>
    </p:spTree>
    <p:extLst>
      <p:ext uri="{BB962C8B-B14F-4D97-AF65-F5344CB8AC3E}">
        <p14:creationId xmlns:p14="http://schemas.microsoft.com/office/powerpoint/2010/main" val="71055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ei\Desktop\vmshare\res_serial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6" r="7060"/>
          <a:stretch/>
        </p:blipFill>
        <p:spPr bwMode="auto">
          <a:xfrm>
            <a:off x="3165366" y="2309768"/>
            <a:ext cx="5729591" cy="392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Kei\Desktop\vmshare\charge_diff_hist_example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69" t="5098"/>
          <a:stretch/>
        </p:blipFill>
        <p:spPr bwMode="auto">
          <a:xfrm>
            <a:off x="184826" y="2110902"/>
            <a:ext cx="2911518" cy="22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Charge resolution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134076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For each run, I selected two MPPCs and checked the resolutio</a:t>
            </a:r>
            <a:r>
              <a:rPr lang="en-US" altLang="ja-JP" dirty="0" smtClean="0"/>
              <a:t>n.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resolution = RMS of (charge of ch4 – charge of ch3) / (charge of ch4 + charge of ch3)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256490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example of charge diff histogram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80012" y="2314399"/>
            <a:ext cx="27003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Resolution vs. serial no.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43808" y="63000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Batch by batch difference is small.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642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Charge vs. HV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7832" y="1484784"/>
            <a:ext cx="574833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275856" y="2161456"/>
            <a:ext cx="1698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Batch A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</a:t>
            </a:r>
            <a:r>
              <a:rPr lang="en-US" altLang="ja-JP" dirty="0" smtClean="0">
                <a:solidFill>
                  <a:srgbClr val="FF0000"/>
                </a:solidFill>
              </a:rPr>
              <a:t>B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       </a:t>
            </a:r>
            <a:r>
              <a:rPr kumimoji="1" lang="en-US" altLang="ja-JP" dirty="0" smtClean="0">
                <a:solidFill>
                  <a:srgbClr val="00B050"/>
                </a:solidFill>
              </a:rPr>
              <a:t>C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</a:t>
            </a:r>
            <a:r>
              <a:rPr lang="en-US" altLang="ja-JP" dirty="0" smtClean="0">
                <a:solidFill>
                  <a:srgbClr val="0070C0"/>
                </a:solidFill>
              </a:rPr>
              <a:t>D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267744" y="5545832"/>
            <a:ext cx="44644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16016" y="55458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V</a:t>
            </a:r>
            <a:r>
              <a:rPr kumimoji="1" lang="en-US" altLang="ja-JP" baseline="-25000" dirty="0" smtClean="0"/>
              <a:t>hama</a:t>
            </a:r>
            <a:endParaRPr kumimoji="1" lang="ja-JP" altLang="en-US" baseline="-25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71800" y="55458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V</a:t>
            </a:r>
            <a:r>
              <a:rPr kumimoji="1" lang="en-US" altLang="ja-JP" baseline="-25000" dirty="0" smtClean="0"/>
              <a:t>hama</a:t>
            </a:r>
            <a:r>
              <a:rPr kumimoji="1" lang="en-US" altLang="ja-JP" dirty="0" smtClean="0"/>
              <a:t> – 2V</a:t>
            </a:r>
            <a:endParaRPr kumimoji="1" lang="ja-JP" altLang="en-US" baseline="-25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2160" y="55458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V</a:t>
            </a:r>
            <a:r>
              <a:rPr kumimoji="1" lang="en-US" altLang="ja-JP" baseline="-25000" dirty="0" smtClean="0"/>
              <a:t>hama</a:t>
            </a:r>
            <a:r>
              <a:rPr kumimoji="1" lang="en-US" altLang="ja-JP" dirty="0" smtClean="0"/>
              <a:t> + 2V</a:t>
            </a:r>
            <a:endParaRPr kumimoji="1" lang="ja-JP" altLang="en-US" baseline="-25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91680" y="5979621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For batch C and </a:t>
            </a:r>
            <a:r>
              <a:rPr lang="en-US" altLang="ja-JP" dirty="0" smtClean="0"/>
              <a:t>D, c</a:t>
            </a:r>
            <a:r>
              <a:rPr kumimoji="1" lang="en-US" altLang="ja-JP" dirty="0" smtClean="0"/>
              <a:t>harge increases much at higher V probably because the CTAP factor is large. (</a:t>
            </a:r>
            <a:r>
              <a:rPr lang="en-US" altLang="ja-JP" dirty="0"/>
              <a:t>charge </a:t>
            </a:r>
            <a:r>
              <a:rPr lang="ja-JP" altLang="en-US" dirty="0"/>
              <a:t>∝ </a:t>
            </a:r>
            <a:r>
              <a:rPr lang="en-US" altLang="ja-JP" dirty="0"/>
              <a:t>gain x CTAP 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829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CTAP meas. in room temp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182856"/>
            <a:ext cx="5400600" cy="434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699792" y="2686912"/>
            <a:ext cx="1698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Batch A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</a:t>
            </a:r>
            <a:r>
              <a:rPr lang="en-US" altLang="ja-JP" dirty="0" smtClean="0">
                <a:solidFill>
                  <a:srgbClr val="FF0000"/>
                </a:solidFill>
              </a:rPr>
              <a:t>B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       </a:t>
            </a:r>
            <a:r>
              <a:rPr kumimoji="1" lang="en-US" altLang="ja-JP" dirty="0" smtClean="0">
                <a:solidFill>
                  <a:srgbClr val="00B050"/>
                </a:solidFill>
              </a:rPr>
              <a:t>C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</a:t>
            </a:r>
            <a:r>
              <a:rPr lang="en-US" altLang="ja-JP" dirty="0" smtClean="0">
                <a:solidFill>
                  <a:srgbClr val="0070C0"/>
                </a:solidFill>
              </a:rPr>
              <a:t>D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15616" y="161950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CTAP probability is measured for some of the MPPCs in room temperature.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68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Kei\Desktop\vmshare\wfm_all_error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t="8179" r="5140"/>
          <a:stretch/>
        </p:blipFill>
        <p:spPr bwMode="auto">
          <a:xfrm>
            <a:off x="1403648" y="1634247"/>
            <a:ext cx="6096378" cy="491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Averaged waveforms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61657" y="3812847"/>
            <a:ext cx="1698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Batch A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</a:t>
            </a:r>
            <a:r>
              <a:rPr lang="en-US" altLang="ja-JP" dirty="0" smtClean="0">
                <a:solidFill>
                  <a:srgbClr val="FF0000"/>
                </a:solidFill>
              </a:rPr>
              <a:t>B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      </a:t>
            </a:r>
            <a:r>
              <a:rPr kumimoji="1" lang="en-US" altLang="ja-JP" dirty="0" smtClean="0">
                <a:solidFill>
                  <a:srgbClr val="00B050"/>
                </a:solidFill>
              </a:rPr>
              <a:t>C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</a:t>
            </a:r>
            <a:r>
              <a:rPr lang="en-US" altLang="ja-JP" dirty="0" smtClean="0">
                <a:solidFill>
                  <a:srgbClr val="0070C0"/>
                </a:solidFill>
              </a:rPr>
              <a:t>D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03648" y="119675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Profile histograms for four batches. Error bar is RMS of each bin.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576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Kei\Desktop\vmshare\wfm_batchD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8" t="8304" r="5966"/>
          <a:stretch/>
        </p:blipFill>
        <p:spPr bwMode="auto">
          <a:xfrm>
            <a:off x="5019472" y="4073178"/>
            <a:ext cx="3368952" cy="274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Kei\Desktop\vmshare\wfm_batchC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53" r="5345"/>
          <a:stretch/>
        </p:blipFill>
        <p:spPr bwMode="auto">
          <a:xfrm>
            <a:off x="1331641" y="4073178"/>
            <a:ext cx="3269542" cy="259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All waveforms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  <p:pic>
        <p:nvPicPr>
          <p:cNvPr id="8194" name="Picture 2" descr="C:\Users\Kei\Desktop\vmshare\wfm_batchA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8" t="6661" r="4689"/>
          <a:stretch/>
        </p:blipFill>
        <p:spPr bwMode="auto">
          <a:xfrm>
            <a:off x="1331640" y="1391054"/>
            <a:ext cx="3347364" cy="27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Kei\Desktop\vmshare\wfm_batchB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" t="6063" r="4691"/>
          <a:stretch/>
        </p:blipFill>
        <p:spPr bwMode="auto">
          <a:xfrm>
            <a:off x="5019472" y="1303506"/>
            <a:ext cx="3368952" cy="276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131840" y="2924944"/>
            <a:ext cx="171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Batch A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17022" y="2915652"/>
            <a:ext cx="171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B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954651" y="5579948"/>
            <a:ext cx="85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D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03848" y="5517232"/>
            <a:ext cx="85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C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60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5904656" cy="472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Charge resolution vs. V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88024" y="2060848"/>
            <a:ext cx="171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Batch A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64088" y="23488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B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70475" y="2852936"/>
            <a:ext cx="85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D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70475" y="2627620"/>
            <a:ext cx="85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C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4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Kei\Desktop\MEG\pics\meg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546873" cy="491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正方形/長方形 20"/>
          <p:cNvSpPr/>
          <p:nvPr/>
        </p:nvSpPr>
        <p:spPr>
          <a:xfrm>
            <a:off x="6973066" y="4953362"/>
            <a:ext cx="1559374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79513" y="2326814"/>
            <a:ext cx="1991913" cy="7421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MEG II experiment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948264" y="1916832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Additional detector (RDC) to identify BG</a:t>
            </a:r>
          </a:p>
          <a:p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</a:rPr>
              <a:t>中浦、岩井</a:t>
            </a:r>
            <a:endParaRPr lang="en-US" altLang="ja-JP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19aAH-10,11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7020272" y="4869160"/>
                <a:ext cx="1656184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intensity</a:t>
                </a:r>
                <a:r>
                  <a:rPr lang="en-US" altLang="ja-JP" sz="2400" dirty="0" smtClean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</m:oMath>
                </a14:m>
                <a:r>
                  <a:rPr kumimoji="1" lang="en-US" altLang="ja-JP" sz="2800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2</a:t>
                </a:r>
                <a:r>
                  <a:rPr kumimoji="1" lang="en-US" altLang="ja-JP" sz="2400" dirty="0" smtClean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 </a:t>
                </a:r>
                <a:r>
                  <a:rPr kumimoji="1" lang="en-US" altLang="ja-JP" dirty="0" smtClean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  </a:t>
                </a:r>
                <a:r>
                  <a:rPr kumimoji="1" lang="en-US" altLang="ja-JP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7x10</a:t>
                </a:r>
                <a:r>
                  <a:rPr kumimoji="1" lang="en-US" altLang="ja-JP" baseline="30000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7</a:t>
                </a:r>
                <a:r>
                  <a:rPr kumimoji="1" lang="en-US" altLang="ja-JP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μ/s</a:t>
                </a:r>
                <a:endParaRPr kumimoji="1" lang="en-US" altLang="ja-JP" sz="24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869160"/>
                <a:ext cx="1656184" cy="800219"/>
              </a:xfrm>
              <a:prstGeom prst="rect">
                <a:avLst/>
              </a:prstGeom>
              <a:blipFill rotWithShape="1">
                <a:blip r:embed="rId3"/>
                <a:stretch>
                  <a:fillRect l="-4059" t="-6870" r="-3690" b="-114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コネクタ 8"/>
          <p:cNvCxnSpPr/>
          <p:nvPr/>
        </p:nvCxnSpPr>
        <p:spPr>
          <a:xfrm flipV="1">
            <a:off x="7020272" y="3344218"/>
            <a:ext cx="360040" cy="516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771800" y="119675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LXe </a:t>
            </a:r>
            <a:r>
              <a:rPr kumimoji="1" lang="en-US" altLang="ja-JP" sz="3200" b="1" dirty="0" smtClean="0">
                <a:solidFill>
                  <a:schemeClr val="accent6">
                    <a:lumMod val="75000"/>
                  </a:schemeClr>
                </a:solidFill>
              </a:rPr>
              <a:t>γ</a:t>
            </a:r>
            <a:r>
              <a:rPr kumimoji="1" lang="en-US" altLang="ja-JP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kumimoji="1"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detector</a:t>
            </a:r>
          </a:p>
          <a:p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家城、小川</a:t>
            </a:r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22pAN-3,4</a:t>
            </a:r>
            <a:endParaRPr kumimoji="1" lang="en-US" altLang="ja-JP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03648" y="4221088"/>
            <a:ext cx="201622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rgbClr val="00B050"/>
                </a:solidFill>
              </a:rPr>
              <a:t>e</a:t>
            </a:r>
            <a:r>
              <a:rPr lang="en-US" altLang="ja-JP" sz="3200" b="1" baseline="30000" dirty="0" smtClean="0">
                <a:solidFill>
                  <a:srgbClr val="00B050"/>
                </a:solidFill>
              </a:rPr>
              <a:t>+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 </a:t>
            </a:r>
            <a:r>
              <a:rPr lang="en-US" altLang="ja-JP" dirty="0" smtClean="0">
                <a:solidFill>
                  <a:srgbClr val="00B050"/>
                </a:solidFill>
              </a:rPr>
              <a:t>drift chamber</a:t>
            </a:r>
          </a:p>
          <a:p>
            <a:r>
              <a:rPr lang="en-US" altLang="ja-JP" dirty="0">
                <a:solidFill>
                  <a:srgbClr val="8B8507"/>
                </a:solidFill>
              </a:rPr>
              <a:t> </a:t>
            </a:r>
            <a:r>
              <a:rPr lang="en-US" altLang="ja-JP" dirty="0" smtClean="0">
                <a:solidFill>
                  <a:srgbClr val="8B8507"/>
                </a:solidFill>
              </a:rPr>
              <a:t>  &amp;</a:t>
            </a:r>
            <a:r>
              <a:rPr kumimoji="1"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kumimoji="1" lang="en-US" altLang="ja-JP" dirty="0" smtClean="0">
                <a:solidFill>
                  <a:srgbClr val="8B8507"/>
                </a:solidFill>
              </a:rPr>
              <a:t>timing counter</a:t>
            </a:r>
          </a:p>
          <a:p>
            <a:r>
              <a:rPr lang="ja-JP" altLang="en-US" dirty="0" smtClean="0">
                <a:solidFill>
                  <a:srgbClr val="8B8507"/>
                </a:solidFill>
              </a:rPr>
              <a:t>吉田、西村、中尾</a:t>
            </a:r>
            <a:endParaRPr kumimoji="1" lang="en-US" altLang="ja-JP" dirty="0" smtClean="0">
              <a:solidFill>
                <a:srgbClr val="8B8507"/>
              </a:solidFill>
            </a:endParaRPr>
          </a:p>
          <a:p>
            <a:r>
              <a:rPr lang="en-US" altLang="ja-JP" dirty="0" smtClean="0">
                <a:solidFill>
                  <a:srgbClr val="8B8507"/>
                </a:solidFill>
              </a:rPr>
              <a:t>19pCA-1,2,3</a:t>
            </a:r>
            <a:endParaRPr kumimoji="1" lang="en-US" altLang="ja-JP" dirty="0" smtClean="0">
              <a:solidFill>
                <a:srgbClr val="8B8507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83968" y="27809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γ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07904" y="38517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</a:t>
            </a:r>
            <a:r>
              <a:rPr lang="en-US" altLang="ja-JP" baseline="30000" dirty="0" smtClean="0"/>
              <a:t>+</a:t>
            </a:r>
            <a:endParaRPr kumimoji="1" lang="ja-JP" alt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1619672" y="2257708"/>
                <a:ext cx="6206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</m:oMath>
                </a14:m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>2</a:t>
                </a:r>
                <a:endParaRPr lang="ja-JP" altLang="en-US" sz="2800" dirty="0"/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257708"/>
                <a:ext cx="620683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r="-18627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/>
          <p:cNvSpPr txBox="1"/>
          <p:nvPr/>
        </p:nvSpPr>
        <p:spPr>
          <a:xfrm>
            <a:off x="179512" y="23488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all resolutions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3920" y="2649686"/>
            <a:ext cx="150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efficiency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1475656" y="2564904"/>
                <a:ext cx="6206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</m:oMath>
                </a14:m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>2</a:t>
                </a:r>
                <a:endParaRPr lang="ja-JP" altLang="en-US" sz="2800" dirty="0"/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564904"/>
                <a:ext cx="620683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r="-19608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/>
          <p:cNvSpPr txBox="1"/>
          <p:nvPr/>
        </p:nvSpPr>
        <p:spPr>
          <a:xfrm>
            <a:off x="2843808" y="6165304"/>
            <a:ext cx="5353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Physics data taking will start from 2017!</a:t>
            </a:r>
            <a:endParaRPr kumimoji="1" lang="ja-JP" altLang="en-US" sz="2000" dirty="0"/>
          </a:p>
        </p:txBody>
      </p:sp>
      <p:sp>
        <p:nvSpPr>
          <p:cNvPr id="23" name="正方形/長方形 22"/>
          <p:cNvSpPr/>
          <p:nvPr/>
        </p:nvSpPr>
        <p:spPr>
          <a:xfrm>
            <a:off x="7092280" y="4201924"/>
            <a:ext cx="1120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7030A0"/>
                </a:solidFill>
              </a:rPr>
              <a:t>μ</a:t>
            </a:r>
            <a:r>
              <a:rPr lang="en-US" altLang="ja-JP" sz="2800" b="1" baseline="30000" dirty="0">
                <a:solidFill>
                  <a:srgbClr val="7030A0"/>
                </a:solidFill>
              </a:rPr>
              <a:t>+ </a:t>
            </a:r>
            <a:r>
              <a:rPr lang="en-US" altLang="ja-JP" dirty="0">
                <a:solidFill>
                  <a:srgbClr val="7030A0"/>
                </a:solidFill>
              </a:rPr>
              <a:t>beam</a:t>
            </a:r>
            <a:endParaRPr lang="en-US" altLang="ja-JP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Liquid Xe detector upgrade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93187"/>
            <a:ext cx="3563359" cy="500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8637" y="1535877"/>
            <a:ext cx="2374823" cy="177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7475" y="1535877"/>
            <a:ext cx="2327013" cy="175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4450739" y="3270857"/>
            <a:ext cx="2209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2inch PMT</a:t>
            </a:r>
            <a:r>
              <a:rPr lang="en-US" altLang="ja-JP" sz="1050" dirty="0" smtClean="0"/>
              <a:t>×</a:t>
            </a:r>
            <a:r>
              <a:rPr lang="ja-JP" altLang="en-US" sz="1050" dirty="0"/>
              <a:t> </a:t>
            </a:r>
            <a:r>
              <a:rPr lang="en-US" altLang="ja-JP" sz="1600" dirty="0" smtClean="0"/>
              <a:t>216</a:t>
            </a:r>
            <a:endParaRPr kumimoji="1"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37476" y="3270857"/>
            <a:ext cx="2506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12x12mm</a:t>
            </a:r>
            <a:r>
              <a:rPr kumimoji="1" lang="en-US" altLang="ja-JP" sz="1600" baseline="30000" dirty="0" smtClean="0"/>
              <a:t>2 </a:t>
            </a:r>
            <a:r>
              <a:rPr kumimoji="1" lang="en-US" altLang="ja-JP" sz="1600" dirty="0" smtClean="0"/>
              <a:t>MPPC</a:t>
            </a:r>
            <a:r>
              <a:rPr kumimoji="1" lang="en-US" altLang="ja-JP" sz="300" dirty="0" smtClean="0"/>
              <a:t> </a:t>
            </a:r>
            <a:r>
              <a:rPr lang="en-US" altLang="ja-JP" sz="1600" dirty="0"/>
              <a:t>× </a:t>
            </a:r>
            <a:r>
              <a:rPr kumimoji="1" lang="en-US" altLang="ja-JP" sz="1600" dirty="0" smtClean="0"/>
              <a:t>4092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755576" y="3897443"/>
            <a:ext cx="0" cy="2435765"/>
          </a:xfrm>
          <a:prstGeom prst="straightConnector1">
            <a:avLst/>
          </a:prstGeom>
          <a:ln w="190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55576" y="483354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1m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二等辺三角形 11"/>
          <p:cNvSpPr/>
          <p:nvPr/>
        </p:nvSpPr>
        <p:spPr>
          <a:xfrm rot="15310319">
            <a:off x="2966896" y="2206658"/>
            <a:ext cx="668598" cy="1719197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右矢印 12"/>
          <p:cNvSpPr/>
          <p:nvPr/>
        </p:nvSpPr>
        <p:spPr>
          <a:xfrm>
            <a:off x="6001956" y="2199068"/>
            <a:ext cx="1162332" cy="64807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19672" y="328498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/>
                </a:solidFill>
              </a:rPr>
              <a:t>inner face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01956" y="233843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upgrade!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172400" y="292494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(CG)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83968" y="3717032"/>
            <a:ext cx="4873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Granularity </a:t>
            </a:r>
            <a:r>
              <a:rPr lang="en-US" altLang="ja-JP" dirty="0" smtClean="0"/>
              <a:t>&amp; uniformity will </a:t>
            </a:r>
            <a:r>
              <a:rPr lang="en-US" altLang="ja-JP" dirty="0" smtClean="0"/>
              <a:t>improve 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 γ </a:t>
            </a:r>
            <a:r>
              <a:rPr lang="en-US" altLang="ja-JP" dirty="0">
                <a:sym typeface="Wingdings" panose="05000000000000000000" pitchFamily="2" charset="2"/>
              </a:rPr>
              <a:t>e</a:t>
            </a:r>
            <a:r>
              <a:rPr kumimoji="1" lang="en-US" altLang="ja-JP" dirty="0" smtClean="0">
                <a:sym typeface="Wingdings" panose="05000000000000000000" pitchFamily="2" charset="2"/>
              </a:rPr>
              <a:t>nergy resolution &amp; position resolution</a:t>
            </a:r>
            <a:br>
              <a:rPr kumimoji="1" lang="en-US" altLang="ja-JP" dirty="0" smtClean="0">
                <a:sym typeface="Wingdings" panose="05000000000000000000" pitchFamily="2" charset="2"/>
              </a:rPr>
            </a:br>
            <a:r>
              <a:rPr kumimoji="1" lang="en-US" altLang="ja-JP" dirty="0" smtClean="0">
                <a:sym typeface="Wingdings" panose="05000000000000000000" pitchFamily="2" charset="2"/>
              </a:rPr>
              <a:t>        expected to improve by a factor of 2!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5576" y="1844824"/>
            <a:ext cx="1454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900</a:t>
            </a:r>
            <a:r>
              <a:rPr kumimoji="1" lang="en-US" altLang="ja-JP" i="1" dirty="0" smtClean="0">
                <a:solidFill>
                  <a:schemeClr val="bg1"/>
                </a:solidFill>
              </a:rPr>
              <a:t>l</a:t>
            </a:r>
            <a:r>
              <a:rPr kumimoji="1" lang="en-US" altLang="ja-JP" dirty="0" smtClean="0">
                <a:solidFill>
                  <a:schemeClr val="bg1"/>
                </a:solidFill>
              </a:rPr>
              <a:t> liquid Xe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8789" y="4833547"/>
            <a:ext cx="1427221" cy="1120577"/>
          </a:xfrm>
          <a:prstGeom prst="rect">
            <a:avLst/>
          </a:prstGeom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直線矢印コネクタ 29"/>
          <p:cNvCxnSpPr/>
          <p:nvPr/>
        </p:nvCxnSpPr>
        <p:spPr>
          <a:xfrm>
            <a:off x="7668344" y="5202879"/>
            <a:ext cx="515435" cy="314353"/>
          </a:xfrm>
          <a:prstGeom prst="straightConnector1">
            <a:avLst/>
          </a:prstGeom>
          <a:ln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740352" y="5085184"/>
            <a:ext cx="7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/>
                </a:solidFill>
              </a:rPr>
              <a:t>12mm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306722" y="4869160"/>
            <a:ext cx="4873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VUV-light sensitive large area</a:t>
            </a:r>
          </a:p>
          <a:p>
            <a:r>
              <a:rPr lang="en-US" altLang="ja-JP" dirty="0" smtClean="0"/>
              <a:t>MPPC is newly developed in </a:t>
            </a:r>
          </a:p>
          <a:p>
            <a:r>
              <a:rPr lang="en-US" altLang="ja-JP" dirty="0" smtClean="0"/>
              <a:t>collaboration with Hamamatsu.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7617990" y="5857527"/>
            <a:ext cx="13464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 </a:t>
            </a:r>
            <a:r>
              <a:rPr lang="en-US" altLang="ja-JP" sz="1400" dirty="0"/>
              <a:t>S10943-4372 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1221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 animBg="1"/>
      <p:bldP spid="15" grpId="0"/>
      <p:bldP spid="17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</a:t>
            </a:r>
            <a:r>
              <a:rPr kumimoji="1" lang="en-US" altLang="ja-JP" dirty="0" smtClean="0"/>
              <a:t>etector construction status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6" name="右矢印 5"/>
          <p:cNvSpPr/>
          <p:nvPr/>
        </p:nvSpPr>
        <p:spPr>
          <a:xfrm>
            <a:off x="1259632" y="2010907"/>
            <a:ext cx="2160240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3419872" y="2031195"/>
            <a:ext cx="2292746" cy="122413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>
            <a:off x="5724128" y="2010907"/>
            <a:ext cx="2292746" cy="122413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47664" y="244295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Production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07904" y="244295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Installation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68144" y="2442955"/>
            <a:ext cx="173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Commissioning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51720" y="3402866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4092 MPPCs</a:t>
            </a:r>
            <a:endParaRPr lang="en-US" altLang="ja-JP" dirty="0" smtClean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186 PCBs for MPPCs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ja-JP" dirty="0" smtClean="0"/>
              <a:t>Feedthrough + cables</a:t>
            </a:r>
            <a:endParaRPr kumimoji="1" lang="en-US" altLang="ja-JP" dirty="0" smtClean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ja-JP" dirty="0" smtClean="0"/>
              <a:t>Modified PMT holders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Refrigerator</a:t>
            </a:r>
          </a:p>
          <a:p>
            <a:r>
              <a:rPr lang="en-US" altLang="ja-JP" dirty="0" smtClean="0"/>
              <a:t>…</a:t>
            </a:r>
            <a:endParaRPr kumimoji="1" lang="en-US" altLang="ja-JP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40152" y="3379059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LXe liquefaction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ja-JP" dirty="0" smtClean="0"/>
              <a:t>Operation test</a:t>
            </a:r>
            <a:endParaRPr kumimoji="1" lang="en-US" altLang="ja-JP" dirty="0" smtClean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ja-JP" dirty="0" smtClean="0"/>
              <a:t>LXe purification</a:t>
            </a:r>
            <a:endParaRPr lang="en-US" altLang="ja-JP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ja-JP" dirty="0" smtClean="0"/>
              <a:t>Commissioning run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059832" y="177455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now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 rot="5400000">
            <a:off x="3091190" y="209220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92080" y="1772816"/>
            <a:ext cx="180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2016 summer ~ </a:t>
            </a:r>
          </a:p>
        </p:txBody>
      </p:sp>
      <p:sp>
        <p:nvSpPr>
          <p:cNvPr id="21" name="左中かっこ 20"/>
          <p:cNvSpPr/>
          <p:nvPr/>
        </p:nvSpPr>
        <p:spPr>
          <a:xfrm rot="16200000">
            <a:off x="3275856" y="3563725"/>
            <a:ext cx="252028" cy="34203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195736" y="55079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Status report in this talk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516216" y="4873377"/>
            <a:ext cx="248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Simulation study in the next talk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 flipH="1" flipV="1">
            <a:off x="6516216" y="4579388"/>
            <a:ext cx="218464" cy="29398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6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All PCBs and MPPCs are ready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pic>
        <p:nvPicPr>
          <p:cNvPr id="2050" name="Picture 2" descr="C:\Users\Kei\OneDrive\Pictures\meg\pcbtest\20160215_09320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5" y="1556792"/>
            <a:ext cx="4392488" cy="2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ei\OneDrive\Pictures\meg\pcbtest\20160215_09505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94" r="7447" b="7541"/>
          <a:stretch/>
        </p:blipFill>
        <p:spPr bwMode="auto">
          <a:xfrm>
            <a:off x="4572001" y="1556792"/>
            <a:ext cx="4301158" cy="270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619672" y="1733907"/>
            <a:ext cx="1872208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4092 MPPCs </a:t>
            </a:r>
            <a:br>
              <a:rPr kumimoji="1" lang="en-US" altLang="ja-JP" sz="2400" dirty="0" smtClean="0"/>
            </a:br>
            <a:r>
              <a:rPr kumimoji="1" lang="en-US" altLang="ja-JP" sz="1600" dirty="0" smtClean="0"/>
              <a:t>(+ spare)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68144" y="1640994"/>
            <a:ext cx="136815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186 PCBs </a:t>
            </a:r>
            <a:br>
              <a:rPr kumimoji="1" lang="en-US" altLang="ja-JP" sz="2400" dirty="0" smtClean="0"/>
            </a:br>
            <a:r>
              <a:rPr kumimoji="1" lang="en-US" altLang="ja-JP" sz="1600" dirty="0" smtClean="0"/>
              <a:t>(+ spare)</a:t>
            </a:r>
            <a:endParaRPr kumimoji="1" lang="ja-JP" altLang="en-US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69160"/>
            <a:ext cx="7663258" cy="67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右矢印 5"/>
          <p:cNvSpPr/>
          <p:nvPr/>
        </p:nvSpPr>
        <p:spPr>
          <a:xfrm rot="3101718">
            <a:off x="2905655" y="4156983"/>
            <a:ext cx="720080" cy="689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 rot="7741030">
            <a:off x="5508104" y="4157535"/>
            <a:ext cx="720080" cy="689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17695" y="5939988"/>
            <a:ext cx="5922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We mounted all the MPPCs on PCBs, and tested all the PCBs!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611560" y="3923764"/>
            <a:ext cx="3590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All of the MPPCs are already tested. </a:t>
            </a:r>
          </a:p>
        </p:txBody>
      </p:sp>
    </p:spTree>
    <p:extLst>
      <p:ext uri="{BB962C8B-B14F-4D97-AF65-F5344CB8AC3E}">
        <p14:creationId xmlns:p14="http://schemas.microsoft.com/office/powerpoint/2010/main" val="335389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4092MPPCs on 186 PCBs!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pic>
        <p:nvPicPr>
          <p:cNvPr id="1026" name="Picture 2" descr="C:\Users\Kei\OneDrive\Pictures\meg\pcbtest\20160310_18080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64"/>
          <a:stretch/>
        </p:blipFill>
        <p:spPr bwMode="auto">
          <a:xfrm rot="10800000">
            <a:off x="651752" y="1588294"/>
            <a:ext cx="7952695" cy="457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 flipH="1">
            <a:off x="723759" y="3789040"/>
            <a:ext cx="247841" cy="1368152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576064" y="3501008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33cm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8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4092MPPCs on 186 PCBs!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 flipH="1">
            <a:off x="1371829" y="3844850"/>
            <a:ext cx="247841" cy="1368152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1224134" y="3556818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33cm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34" y="1540594"/>
            <a:ext cx="344805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Kei\OneDrive\Pictures\meg\pcbtest\20160310_18080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64"/>
          <a:stretch/>
        </p:blipFill>
        <p:spPr bwMode="auto">
          <a:xfrm rot="16200000">
            <a:off x="4309579" y="2594002"/>
            <a:ext cx="462929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フリーフォーム 9"/>
          <p:cNvSpPr/>
          <p:nvPr/>
        </p:nvSpPr>
        <p:spPr>
          <a:xfrm>
            <a:off x="2339750" y="3460841"/>
            <a:ext cx="318979" cy="1896177"/>
          </a:xfrm>
          <a:custGeom>
            <a:avLst/>
            <a:gdLst>
              <a:gd name="connsiteX0" fmla="*/ 318979 w 318979"/>
              <a:gd name="connsiteY0" fmla="*/ 0 h 1896177"/>
              <a:gd name="connsiteX1" fmla="*/ 87973 w 318979"/>
              <a:gd name="connsiteY1" fmla="*/ 462013 h 1896177"/>
              <a:gd name="connsiteX2" fmla="*/ 1346 w 318979"/>
              <a:gd name="connsiteY2" fmla="*/ 1078030 h 1896177"/>
              <a:gd name="connsiteX3" fmla="*/ 145724 w 318979"/>
              <a:gd name="connsiteY3" fmla="*/ 1703672 h 1896177"/>
              <a:gd name="connsiteX4" fmla="*/ 309354 w 318979"/>
              <a:gd name="connsiteY4" fmla="*/ 1896177 h 189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979" h="1896177">
                <a:moveTo>
                  <a:pt x="318979" y="0"/>
                </a:moveTo>
                <a:cubicBezTo>
                  <a:pt x="229945" y="141170"/>
                  <a:pt x="140912" y="282341"/>
                  <a:pt x="87973" y="462013"/>
                </a:cubicBezTo>
                <a:cubicBezTo>
                  <a:pt x="35034" y="641685"/>
                  <a:pt x="-8279" y="871087"/>
                  <a:pt x="1346" y="1078030"/>
                </a:cubicBezTo>
                <a:cubicBezTo>
                  <a:pt x="10971" y="1284973"/>
                  <a:pt x="94389" y="1567314"/>
                  <a:pt x="145724" y="1703672"/>
                </a:cubicBezTo>
                <a:cubicBezTo>
                  <a:pt x="197059" y="1840030"/>
                  <a:pt x="253206" y="1868103"/>
                  <a:pt x="309354" y="189617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3275854" y="3460841"/>
            <a:ext cx="318979" cy="1896177"/>
          </a:xfrm>
          <a:custGeom>
            <a:avLst/>
            <a:gdLst>
              <a:gd name="connsiteX0" fmla="*/ 318979 w 318979"/>
              <a:gd name="connsiteY0" fmla="*/ 0 h 1896177"/>
              <a:gd name="connsiteX1" fmla="*/ 87973 w 318979"/>
              <a:gd name="connsiteY1" fmla="*/ 462013 h 1896177"/>
              <a:gd name="connsiteX2" fmla="*/ 1346 w 318979"/>
              <a:gd name="connsiteY2" fmla="*/ 1078030 h 1896177"/>
              <a:gd name="connsiteX3" fmla="*/ 145724 w 318979"/>
              <a:gd name="connsiteY3" fmla="*/ 1703672 h 1896177"/>
              <a:gd name="connsiteX4" fmla="*/ 309354 w 318979"/>
              <a:gd name="connsiteY4" fmla="*/ 1896177 h 189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979" h="1896177">
                <a:moveTo>
                  <a:pt x="318979" y="0"/>
                </a:moveTo>
                <a:cubicBezTo>
                  <a:pt x="229945" y="141170"/>
                  <a:pt x="140912" y="282341"/>
                  <a:pt x="87973" y="462013"/>
                </a:cubicBezTo>
                <a:cubicBezTo>
                  <a:pt x="35034" y="641685"/>
                  <a:pt x="-8279" y="871087"/>
                  <a:pt x="1346" y="1078030"/>
                </a:cubicBezTo>
                <a:cubicBezTo>
                  <a:pt x="10971" y="1284973"/>
                  <a:pt x="94389" y="1567314"/>
                  <a:pt x="145724" y="1703672"/>
                </a:cubicBezTo>
                <a:cubicBezTo>
                  <a:pt x="197059" y="1840030"/>
                  <a:pt x="253206" y="1868103"/>
                  <a:pt x="309354" y="189617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2658729" y="3460841"/>
            <a:ext cx="936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2586721" y="5333049"/>
            <a:ext cx="936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2586721" y="1611501"/>
            <a:ext cx="2705358" cy="184934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2586721" y="5357018"/>
            <a:ext cx="2705358" cy="88378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5796135" y="6309320"/>
            <a:ext cx="302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to be installed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373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Mass test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pic>
        <p:nvPicPr>
          <p:cNvPr id="5" name="Picture 4" descr="C:\Users\Kei\OneDrive\Pictures\meg\pcbtest\20160303_21514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40" r="5746"/>
          <a:stretch/>
        </p:blipFill>
        <p:spPr bwMode="auto">
          <a:xfrm>
            <a:off x="323528" y="1772816"/>
            <a:ext cx="4334973" cy="323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994204" y="2060848"/>
            <a:ext cx="777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LED1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02316" y="2051556"/>
            <a:ext cx="849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LED0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5157192"/>
            <a:ext cx="5553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Data taking with strong LED light @ T= 20 degrees</a:t>
            </a:r>
          </a:p>
          <a:p>
            <a:r>
              <a:rPr lang="en-US" altLang="ja-JP" dirty="0" smtClean="0"/>
              <a:t>V=V</a:t>
            </a:r>
            <a:r>
              <a:rPr lang="en-US" altLang="ja-JP" baseline="-25000" dirty="0" smtClean="0"/>
              <a:t>hama</a:t>
            </a:r>
            <a:r>
              <a:rPr lang="en-US" altLang="ja-JP" dirty="0" smtClean="0"/>
              <a:t> (operation voltage from spec. sheet, V</a:t>
            </a:r>
            <a:r>
              <a:rPr lang="en-US" altLang="ja-JP" baseline="-25000" dirty="0" smtClean="0"/>
              <a:t>over</a:t>
            </a:r>
            <a:r>
              <a:rPr lang="en-US" altLang="ja-JP" dirty="0" smtClean="0"/>
              <a:t>~5V)</a:t>
            </a:r>
            <a:r>
              <a:rPr kumimoji="1" lang="en-US" altLang="ja-JP" dirty="0" smtClean="0"/>
              <a:t> 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04048" y="6093296"/>
            <a:ext cx="413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Waveform and charge </a:t>
            </a:r>
            <a:r>
              <a:rPr lang="en-US" altLang="ja-JP" dirty="0" smtClean="0"/>
              <a:t>we</a:t>
            </a:r>
            <a:r>
              <a:rPr kumimoji="1" lang="en-US" altLang="ja-JP" dirty="0" smtClean="0"/>
              <a:t>re measured for all ch in every PCB.</a:t>
            </a:r>
            <a:endParaRPr kumimoji="1" lang="ja-JP" altLang="en-US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255" y="3366284"/>
            <a:ext cx="3120058" cy="27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645" y="548680"/>
            <a:ext cx="2911476" cy="281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6318414" y="1916832"/>
            <a:ext cx="1359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Averaged waveforms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173399" y="5291916"/>
            <a:ext cx="171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Charge vs. ch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88032" y="58790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/>
              <a:t>MPPC mounting + test = </a:t>
            </a:r>
            <a:r>
              <a:rPr lang="en-US" altLang="ja-JP" dirty="0" smtClean="0"/>
              <a:t>~15min/PCB</a:t>
            </a:r>
            <a:endParaRPr lang="en-US" altLang="ja-JP" dirty="0"/>
          </a:p>
          <a:p>
            <a:r>
              <a:rPr lang="en-US" altLang="ja-JP" dirty="0"/>
              <a:t>186 PCBs </a:t>
            </a:r>
            <a:r>
              <a:rPr lang="en-US" altLang="ja-JP" dirty="0">
                <a:sym typeface="Wingdings" panose="05000000000000000000" pitchFamily="2" charset="2"/>
              </a:rPr>
              <a:t> </a:t>
            </a:r>
            <a:r>
              <a:rPr lang="en-US" altLang="ja-JP" dirty="0" smtClean="0">
                <a:sym typeface="Wingdings" panose="05000000000000000000" pitchFamily="2" charset="2"/>
              </a:rPr>
              <a:t>~47hours </a:t>
            </a:r>
            <a:r>
              <a:rPr lang="en-US" altLang="ja-JP" dirty="0">
                <a:sym typeface="Wingdings" panose="05000000000000000000" pitchFamily="2" charset="2"/>
              </a:rPr>
              <a:t>in total</a:t>
            </a:r>
            <a:endParaRPr lang="ja-JP" alt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0" b="34476"/>
          <a:stretch/>
        </p:blipFill>
        <p:spPr bwMode="auto">
          <a:xfrm>
            <a:off x="730241" y="3681552"/>
            <a:ext cx="4824536" cy="32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3887925" y="3573016"/>
            <a:ext cx="219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reference ch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H="1" flipV="1">
            <a:off x="3779913" y="3709998"/>
            <a:ext cx="186374" cy="1753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二等辺三角形 7"/>
          <p:cNvSpPr/>
          <p:nvPr/>
        </p:nvSpPr>
        <p:spPr>
          <a:xfrm rot="12815969">
            <a:off x="3169125" y="3996213"/>
            <a:ext cx="288032" cy="472698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157175" y="3140968"/>
            <a:ext cx="270994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 rot="16200000">
            <a:off x="3726442" y="1805582"/>
            <a:ext cx="270994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01391" y="3068960"/>
            <a:ext cx="1431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time [ns]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534438" y="3059668"/>
            <a:ext cx="1431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200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805247" y="3050376"/>
            <a:ext cx="1431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100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076056" y="3041084"/>
            <a:ext cx="1431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 rot="16200000">
            <a:off x="4513750" y="54403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V [mV]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653119" y="16195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-100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653119" y="26369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-200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6038518" y="5877272"/>
            <a:ext cx="270994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 rot="16200000">
            <a:off x="4625738" y="4562858"/>
            <a:ext cx="2709946" cy="350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165287" y="5733256"/>
            <a:ext cx="1431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    1   2 … 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749463" y="5805264"/>
            <a:ext cx="128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channel ID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 rot="16200000">
            <a:off x="5265278" y="3455803"/>
            <a:ext cx="128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Charge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949263" y="4499828"/>
            <a:ext cx="1431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724128" y="5075892"/>
            <a:ext cx="1431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0.9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724128" y="5579948"/>
            <a:ext cx="1431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0.8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95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モジュール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7722</TotalTime>
  <Words>952</Words>
  <Application>Microsoft Office PowerPoint</Application>
  <PresentationFormat>画面に合わせる (4:3)</PresentationFormat>
  <Paragraphs>252</Paragraphs>
  <Slides>28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29" baseType="lpstr">
      <vt:lpstr>Default Theme</vt:lpstr>
      <vt:lpstr>MEG II実験 液体キセノン検出器の建設状況</vt:lpstr>
      <vt:lpstr>μ→eγ search </vt:lpstr>
      <vt:lpstr>MEG II experiment</vt:lpstr>
      <vt:lpstr>Liquid Xe detector upgrade</vt:lpstr>
      <vt:lpstr>Detector construction status</vt:lpstr>
      <vt:lpstr>All PCBs and MPPCs are ready</vt:lpstr>
      <vt:lpstr>4092MPPCs on 186 PCBs!</vt:lpstr>
      <vt:lpstr>4092MPPCs on 186 PCBs!</vt:lpstr>
      <vt:lpstr>Mass test</vt:lpstr>
      <vt:lpstr>Bad PCB channels</vt:lpstr>
      <vt:lpstr>Charge of all MPPCs</vt:lpstr>
      <vt:lpstr>Waveforms of all MPPCs</vt:lpstr>
      <vt:lpstr>Feedthrough &amp; PMT holders</vt:lpstr>
      <vt:lpstr>LXe refrigerator &amp; purification</vt:lpstr>
      <vt:lpstr>Summary</vt:lpstr>
      <vt:lpstr>Backup</vt:lpstr>
      <vt:lpstr>186 PCBs!</vt:lpstr>
      <vt:lpstr>Mounting MPPCs on PCB</vt:lpstr>
      <vt:lpstr>Setup for PCB+MPPC test</vt:lpstr>
      <vt:lpstr>Stability of the LED and temperature</vt:lpstr>
      <vt:lpstr>PCB ch dependence</vt:lpstr>
      <vt:lpstr>Charge vs. serial</vt:lpstr>
      <vt:lpstr>Charge resolution</vt:lpstr>
      <vt:lpstr>Charge vs. HV</vt:lpstr>
      <vt:lpstr>CTAP meas. in room temp</vt:lpstr>
      <vt:lpstr>Averaged waveforms</vt:lpstr>
      <vt:lpstr>All waveforms</vt:lpstr>
      <vt:lpstr>Charge resolution vs. 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LXe PCB+MPPC mass test</dc:title>
  <dc:creator>Kei</dc:creator>
  <cp:lastModifiedBy>Kei</cp:lastModifiedBy>
  <cp:revision>70</cp:revision>
  <dcterms:created xsi:type="dcterms:W3CDTF">2016-03-12T12:14:23Z</dcterms:created>
  <dcterms:modified xsi:type="dcterms:W3CDTF">2016-03-23T10:51:13Z</dcterms:modified>
</cp:coreProperties>
</file>