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342" r:id="rId3"/>
    <p:sldId id="308" r:id="rId4"/>
    <p:sldId id="385" r:id="rId5"/>
    <p:sldId id="348" r:id="rId6"/>
    <p:sldId id="316" r:id="rId7"/>
    <p:sldId id="377" r:id="rId8"/>
    <p:sldId id="374" r:id="rId9"/>
    <p:sldId id="383" r:id="rId10"/>
    <p:sldId id="366" r:id="rId11"/>
    <p:sldId id="361" r:id="rId12"/>
    <p:sldId id="380" r:id="rId13"/>
    <p:sldId id="379" r:id="rId14"/>
    <p:sldId id="368" r:id="rId15"/>
    <p:sldId id="325" r:id="rId16"/>
    <p:sldId id="370" r:id="rId17"/>
    <p:sldId id="384" r:id="rId18"/>
    <p:sldId id="386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E6C3"/>
    <a:srgbClr val="FFFC00"/>
    <a:srgbClr val="DCEFF5"/>
    <a:srgbClr val="0432FF"/>
    <a:srgbClr val="FF9300"/>
    <a:srgbClr val="00C900"/>
    <a:srgbClr val="FF40FF"/>
    <a:srgbClr val="FF00FF"/>
    <a:srgbClr val="00FA00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テーマ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淡色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7" autoAdjust="0"/>
    <p:restoredTop sz="91688" autoAdjust="0"/>
  </p:normalViewPr>
  <p:slideViewPr>
    <p:cSldViewPr snapToGrid="0" snapToObjects="1">
      <p:cViewPr>
        <p:scale>
          <a:sx n="100" d="100"/>
          <a:sy n="100" d="100"/>
        </p:scale>
        <p:origin x="520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5037-99F3-3B40-B5C8-5C8EF1F59767}" type="datetimeFigureOut">
              <a:t>3/18/17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B556-6138-204D-91B5-484FE5F8E9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E632-B25C-F64C-A0A3-896F2405E78D}" type="datetimeFigureOut">
              <a:t>3/18/17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92BCA-E5E4-9942-A137-D28A2B7DEEAB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331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2BCA-E5E4-9942-A137-D28A2B7DEEAB}" type="slidenum">
              <a:rPr lang="en-US" altLang="ja-JP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5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2BCA-E5E4-9942-A137-D28A2B7DEEAB}" type="slidenum">
              <a:rPr lang="uk-UA"/>
              <a:t>5</a:t>
            </a:fld>
            <a:endParaRPr kumimoji="1" lang="uk-UA" altLang="ja-JP" dirty="0"/>
          </a:p>
        </p:txBody>
      </p:sp>
    </p:spTree>
    <p:extLst>
      <p:ext uri="{BB962C8B-B14F-4D97-AF65-F5344CB8AC3E}">
        <p14:creationId xmlns:p14="http://schemas.microsoft.com/office/powerpoint/2010/main" val="110451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2BCA-E5E4-9942-A137-D28A2B7DEEAB}" type="slidenum">
              <a:rPr lang="uk-UA" smtClean="0"/>
              <a:t>13</a:t>
            </a:fld>
            <a:endParaRPr kumimoji="1" lang="uk-UA" altLang="ja-JP"/>
          </a:p>
        </p:txBody>
      </p:sp>
    </p:spTree>
    <p:extLst>
      <p:ext uri="{BB962C8B-B14F-4D97-AF65-F5344CB8AC3E}">
        <p14:creationId xmlns:p14="http://schemas.microsoft.com/office/powerpoint/2010/main" val="205036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2BCA-E5E4-9942-A137-D28A2B7DEEAB}" type="slidenum">
              <a:rPr lang="uk-UA" smtClean="0"/>
              <a:t>14</a:t>
            </a:fld>
            <a:endParaRPr kumimoji="1" lang="uk-UA" altLang="ja-JP"/>
          </a:p>
        </p:txBody>
      </p:sp>
    </p:spTree>
    <p:extLst>
      <p:ext uri="{BB962C8B-B14F-4D97-AF65-F5344CB8AC3E}">
        <p14:creationId xmlns:p14="http://schemas.microsoft.com/office/powerpoint/2010/main" val="21137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2E32-FE20-6740-9DD5-401A6D21B3C8}" type="datetime1">
              <a:t>3/18/17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36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A5E-60C4-684F-8624-F88576A2485F}" type="datetime1">
              <a:t>3/18/17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3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2418-D69E-754C-BB97-86627CEF3452}" type="datetime1">
              <a:t>3/18/17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76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4F6-68A2-FB47-9E54-B02F960FF828}" type="datetime1">
              <a:t>3/18/17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08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7D1-5FCC-734A-A490-B21C0DBA2462}" type="datetime1">
              <a:t>3/18/17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5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2824-4072-F446-A793-F763FDCD147C}" type="datetime1">
              <a:t>3/18/17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91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8953-6DBF-E645-960E-E29E02429F99}" type="datetime1">
              <a:t>3/18/17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7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777C-426C-6A47-856E-FDFAB33B8054}" type="datetime1">
              <a:t>3/18/17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92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F93D-B2A7-EB47-A840-77264FA8A2BA}" type="datetime1">
              <a:t>3/18/17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54E-C9B4-454A-9811-4F9D131293AC}" type="datetime1">
              <a:t>3/18/17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290D-5B41-FD43-BAD6-CCD6608FD836}" type="datetime1">
              <a:t>3/18/17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22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000"/>
          </a:xfrm>
          <a:prstGeom prst="rect">
            <a:avLst/>
          </a:prstGeom>
          <a:blipFill rotWithShape="1">
            <a:blip r:embed="rId13">
              <a:alphaModFix amt="80000"/>
            </a:blip>
            <a:tile tx="0" ty="0" sx="100000" sy="100000" flip="none" algn="tl"/>
          </a:blipFill>
          <a:ln cap="flat">
            <a:noFill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79400" y="990600"/>
            <a:ext cx="8724900" cy="527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3ADC-A9E9-9045-99B1-233AB4B0E8AA}" type="datetime1">
              <a:t>3/18/17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95250"/>
            <a:ext cx="92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fld id="{63185B33-F600-E14C-AD77-594A2EFB1D59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34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25876"/>
            <a:ext cx="7772400" cy="3988382"/>
          </a:xfrm>
        </p:spPr>
        <p:txBody>
          <a:bodyPr>
            <a:noAutofit/>
          </a:bodyPr>
          <a:lstStyle/>
          <a:p>
            <a:r>
              <a:rPr lang="en-US" altLang="ja-JP" b="1" dirty="0"/>
              <a:t>MEG II </a:t>
            </a:r>
            <a:r>
              <a:rPr lang="ja-JP" altLang="en-US" b="1" dirty="0"/>
              <a:t>実験液体キセノンガンマ線検出器における取得データサイズ削減手法の開発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Development </a:t>
            </a:r>
            <a:r>
              <a:rPr lang="en-US" altLang="ja-JP" dirty="0"/>
              <a:t>of the data size reduction method for MEG II liquid xenon detector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52724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>
                <a:latin typeface="+mj-ea"/>
                <a:ea typeface="+mj-ea"/>
              </a:rPr>
              <a:t>小川真治、　他</a:t>
            </a:r>
            <a:r>
              <a:rPr kumimoji="1" lang="en-US" altLang="ja-JP" sz="2400" b="1" dirty="0" smtClean="0">
                <a:latin typeface="+mj-ea"/>
                <a:ea typeface="+mj-ea"/>
              </a:rPr>
              <a:t>MEG II</a:t>
            </a:r>
            <a:r>
              <a:rPr kumimoji="1" lang="ja-JP" altLang="en-US" sz="2400" b="1" dirty="0" smtClean="0">
                <a:latin typeface="+mj-ea"/>
                <a:ea typeface="+mj-ea"/>
              </a:rPr>
              <a:t>コラボレーション</a:t>
            </a:r>
            <a:endParaRPr kumimoji="1" lang="en-US" altLang="ja-JP" sz="2400" b="1" dirty="0" smtClean="0">
              <a:latin typeface="+mj-ea"/>
              <a:ea typeface="+mj-ea"/>
            </a:endParaRPr>
          </a:p>
          <a:p>
            <a:r>
              <a:rPr kumimoji="1" lang="en-US" altLang="ja-JP" sz="2400" b="1" dirty="0" smtClean="0">
                <a:latin typeface="+mj-ea"/>
                <a:ea typeface="+mj-ea"/>
              </a:rPr>
              <a:t>@</a:t>
            </a:r>
            <a:r>
              <a:rPr kumimoji="1" lang="ja-JP" altLang="en-US" sz="2400" b="1" dirty="0" smtClean="0">
                <a:latin typeface="+mj-ea"/>
                <a:ea typeface="+mj-ea"/>
              </a:rPr>
              <a:t>日本物理学会</a:t>
            </a:r>
            <a:r>
              <a:rPr lang="ja-JP" altLang="en-US" sz="2400" b="1" dirty="0">
                <a:latin typeface="+mj-ea"/>
                <a:ea typeface="+mj-ea"/>
              </a:rPr>
              <a:t>　</a:t>
            </a:r>
            <a:r>
              <a:rPr lang="ja-JP" altLang="en-US" sz="2400" b="1" dirty="0" smtClean="0"/>
              <a:t>第</a:t>
            </a:r>
            <a:r>
              <a:rPr lang="en-US" altLang="ja-JP" sz="2400" b="1" dirty="0" smtClean="0"/>
              <a:t>72</a:t>
            </a:r>
            <a:r>
              <a:rPr lang="ja-JP" altLang="en-US" sz="2400" b="1" dirty="0"/>
              <a:t>回年次</a:t>
            </a:r>
            <a:r>
              <a:rPr lang="ja-JP" altLang="en-US" sz="2400" b="1" dirty="0" smtClean="0"/>
              <a:t>大会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2017.03.19</a:t>
            </a:r>
            <a:endParaRPr lang="ja-JP" altLang="en-US" sz="2400" b="1" dirty="0"/>
          </a:p>
          <a:p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</a:t>
            </a:fld>
            <a:endParaRPr kumimoji="1" lang="ja-JP" altLang="en-US"/>
          </a:p>
        </p:txBody>
      </p:sp>
      <p:pic>
        <p:nvPicPr>
          <p:cNvPr id="7" name="Picture 5" descr="C:\Users\Kaneko\Desktop\東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599" y="158103"/>
            <a:ext cx="2310701" cy="604544"/>
          </a:xfrm>
          <a:prstGeom prst="rect">
            <a:avLst/>
          </a:prstGeom>
          <a:noFill/>
        </p:spPr>
      </p:pic>
      <p:pic>
        <p:nvPicPr>
          <p:cNvPr id="8" name="Picture 4" descr="C:\Users\kaneko\Desktop\MEGlogoRev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96" y="95249"/>
            <a:ext cx="2250587" cy="6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201" y="95250"/>
            <a:ext cx="2571598" cy="8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Data reduction method No.1:</a:t>
            </a:r>
            <a:br>
              <a:rPr lang="en-US" altLang="ja-JP" dirty="0" smtClean="0"/>
            </a:br>
            <a:r>
              <a:rPr lang="en-US" altLang="ja-JP" dirty="0" err="1" smtClean="0"/>
              <a:t>R</a:t>
            </a:r>
            <a:r>
              <a:rPr kumimoji="1" lang="en-US" altLang="ja-JP" dirty="0" err="1" smtClean="0"/>
              <a:t>ebin</a:t>
            </a:r>
            <a:r>
              <a:rPr kumimoji="1" lang="en-US" altLang="ja-JP" dirty="0" smtClean="0"/>
              <a:t> of the waveform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919350"/>
            <a:ext cx="8724900" cy="52705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Reduce the number of sampling point of the waveform.</a:t>
            </a:r>
          </a:p>
          <a:p>
            <a:r>
              <a:rPr lang="en-US" altLang="ja-JP" sz="2000" b="1" dirty="0" smtClean="0"/>
              <a:t>Keep </a:t>
            </a:r>
            <a:r>
              <a:rPr lang="en-US" altLang="ja-JP" sz="2000" b="1" dirty="0"/>
              <a:t>the maximum sampling speed </a:t>
            </a:r>
            <a:r>
              <a:rPr lang="en-US" altLang="ja-JP" sz="2000" b="1" dirty="0" smtClean="0"/>
              <a:t>only around </a:t>
            </a:r>
            <a:r>
              <a:rPr lang="en-US" altLang="ja-JP" sz="2000" b="1" dirty="0"/>
              <a:t>the triggered pulse </a:t>
            </a:r>
            <a:r>
              <a:rPr lang="en-US" altLang="ja-JP" sz="2000" b="1" dirty="0" smtClean="0"/>
              <a:t>region.</a:t>
            </a:r>
          </a:p>
          <a:p>
            <a:pPr lvl="1"/>
            <a:r>
              <a:rPr lang="en-US" altLang="ja-JP" dirty="0"/>
              <a:t>N</a:t>
            </a:r>
            <a:r>
              <a:rPr lang="en-US" altLang="ja-JP" dirty="0" smtClean="0"/>
              <a:t>ecessary </a:t>
            </a:r>
            <a:r>
              <a:rPr lang="en-US" altLang="ja-JP" dirty="0"/>
              <a:t>for precise timing </a:t>
            </a:r>
            <a:r>
              <a:rPr lang="en-US" altLang="ja-JP" dirty="0" smtClean="0"/>
              <a:t>information.</a:t>
            </a:r>
          </a:p>
          <a:p>
            <a:r>
              <a:rPr lang="en-US" altLang="ja-JP" sz="2000" dirty="0" smtClean="0"/>
              <a:t>Waveform information of time region far from triggered is “</a:t>
            </a:r>
            <a:r>
              <a:rPr lang="en-US" altLang="ja-JP" sz="2000" dirty="0" err="1" smtClean="0"/>
              <a:t>rebined</a:t>
            </a:r>
            <a:r>
              <a:rPr lang="en-US" altLang="ja-JP" sz="2000" dirty="0" smtClean="0"/>
              <a:t>”.</a:t>
            </a:r>
            <a:endParaRPr lang="en-US" altLang="ja-JP" sz="2000" dirty="0"/>
          </a:p>
          <a:p>
            <a:pPr lvl="1"/>
            <a:r>
              <a:rPr lang="en-US" altLang="ja-JP" sz="1600" dirty="0" smtClean="0"/>
              <a:t>1024 points </a:t>
            </a:r>
            <a:r>
              <a:rPr lang="ja-JP" altLang="en-US" sz="1600" dirty="0" smtClean="0"/>
              <a:t>→</a:t>
            </a:r>
            <a:r>
              <a:rPr lang="en-US" altLang="ja-JP" sz="1600" dirty="0" smtClean="0"/>
              <a:t> 320 points (# of </a:t>
            </a:r>
            <a:r>
              <a:rPr lang="en-US" altLang="ja-JP" sz="1600" dirty="0" err="1" smtClean="0"/>
              <a:t>p.e.</a:t>
            </a:r>
            <a:r>
              <a:rPr lang="en-US" altLang="ja-JP" sz="1600" dirty="0" smtClean="0"/>
              <a:t> &gt; 40 </a:t>
            </a:r>
            <a:r>
              <a:rPr lang="en-US" altLang="ja-JP" sz="1600" dirty="0" err="1" smtClean="0"/>
              <a:t>p.e.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en-US" altLang="ja-JP" sz="1600" dirty="0" smtClean="0"/>
              <a:t>1024 points -&gt; 128 points (# of </a:t>
            </a:r>
            <a:r>
              <a:rPr lang="en-US" altLang="ja-JP" sz="1600" dirty="0" err="1" smtClean="0"/>
              <a:t>p.e.</a:t>
            </a:r>
            <a:r>
              <a:rPr lang="en-US" altLang="ja-JP" sz="1600" dirty="0" smtClean="0"/>
              <a:t> &lt; 40 </a:t>
            </a:r>
            <a:r>
              <a:rPr lang="en-US" altLang="ja-JP" sz="1600" dirty="0" err="1" smtClean="0"/>
              <a:t>p.e.</a:t>
            </a:r>
            <a:r>
              <a:rPr lang="en-US" altLang="ja-JP" sz="1600" dirty="0" smtClean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10</a:t>
            </a:fld>
            <a:endParaRPr kumimoji="1" lang="uk-UA" altLang="ja-JP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2" y="3059069"/>
            <a:ext cx="3667473" cy="35187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76" y="3084462"/>
            <a:ext cx="3667474" cy="3518705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 rot="16200000">
            <a:off x="4217859" y="4337370"/>
            <a:ext cx="591818" cy="755374"/>
          </a:xfrm>
          <a:prstGeom prst="downArrow">
            <a:avLst/>
          </a:prstGeom>
          <a:solidFill>
            <a:srgbClr val="FFA50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 rot="1660178">
            <a:off x="6632163" y="459311"/>
            <a:ext cx="243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>
                <a:solidFill>
                  <a:srgbClr val="FF0000"/>
                </a:solidFill>
              </a:rPr>
              <a:t>Also used in MEG.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5956221" y="5043262"/>
            <a:ext cx="4781" cy="14773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5310465" y="3379653"/>
            <a:ext cx="0" cy="31070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8169863" y="3343832"/>
            <a:ext cx="9380" cy="32199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5331706" y="6403780"/>
            <a:ext cx="62451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435312" y="6297673"/>
            <a:ext cx="1597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triggered pulse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region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5956222" y="6403780"/>
            <a:ext cx="2213641" cy="0"/>
          </a:xfrm>
          <a:prstGeom prst="straightConnector1">
            <a:avLst/>
          </a:prstGeom>
          <a:ln>
            <a:solidFill>
              <a:srgbClr val="0432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579793" y="6379134"/>
            <a:ext cx="132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432FF"/>
                </a:solidFill>
              </a:rPr>
              <a:t>rebin</a:t>
            </a:r>
            <a:r>
              <a:rPr kumimoji="1" lang="en-US" altLang="ja-JP" dirty="0" smtClean="0">
                <a:solidFill>
                  <a:srgbClr val="0432FF"/>
                </a:solidFill>
              </a:rPr>
              <a:t> region</a:t>
            </a:r>
            <a:endParaRPr kumimoji="1" lang="ja-JP" altLang="en-US" dirty="0">
              <a:solidFill>
                <a:srgbClr val="0432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5474" y="308446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46583" y="623395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μs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51270" y="5928341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/>
              <a:t> </a:t>
            </a:r>
            <a:r>
              <a:rPr lang="en-US" altLang="ja-JP" smtClean="0"/>
              <a:t>  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17849" y="314818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87711" y="630206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μs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24895" y="5992064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/>
              <a:t> </a:t>
            </a:r>
            <a:r>
              <a:rPr lang="en-US" altLang="ja-JP" smtClean="0"/>
              <a:t>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700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Data reduction method No.2:</a:t>
            </a:r>
            <a:br>
              <a:rPr lang="en-US" altLang="ja-JP" dirty="0" smtClean="0"/>
            </a:br>
            <a:r>
              <a:rPr lang="en-US" altLang="ja-JP" dirty="0" smtClean="0"/>
              <a:t>O</a:t>
            </a:r>
            <a:r>
              <a:rPr kumimoji="1" lang="en-US" altLang="ja-JP" dirty="0" smtClean="0"/>
              <a:t>nline waveform clustering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Reduce </a:t>
            </a:r>
            <a:r>
              <a:rPr lang="en-US" altLang="ja-JP" dirty="0"/>
              <a:t>the number of </a:t>
            </a:r>
            <a:r>
              <a:rPr lang="en-US" altLang="ja-JP" dirty="0" smtClean="0"/>
              <a:t>channel (i.e</a:t>
            </a:r>
            <a:r>
              <a:rPr lang="en-US" altLang="ja-JP" dirty="0"/>
              <a:t>. </a:t>
            </a:r>
            <a:r>
              <a:rPr lang="en-US" altLang="ja-JP" dirty="0" smtClean="0"/>
              <a:t>granularity) of the readout.</a:t>
            </a:r>
          </a:p>
          <a:p>
            <a:r>
              <a:rPr lang="en-US" altLang="ja-JP" sz="2000" b="1" dirty="0" smtClean="0"/>
              <a:t>Keep the granularity of the channels only around triggered gamma.</a:t>
            </a:r>
            <a:endParaRPr lang="en-US" altLang="ja-JP" sz="2000" b="1" dirty="0"/>
          </a:p>
          <a:p>
            <a:pPr lvl="1"/>
            <a:r>
              <a:rPr lang="en-US" altLang="ja-JP" dirty="0" smtClean="0"/>
              <a:t>MPPCs on the inner face are divided in a unit of 4×4 channels.</a:t>
            </a:r>
          </a:p>
          <a:p>
            <a:pPr lvl="1"/>
            <a:r>
              <a:rPr lang="en-US" altLang="ja-JP" dirty="0" smtClean="0"/>
              <a:t>If the pulse </a:t>
            </a:r>
            <a:r>
              <a:rPr lang="en-US" altLang="ja-JP" dirty="0"/>
              <a:t>height is smaller than a given </a:t>
            </a:r>
            <a:r>
              <a:rPr lang="en-US" altLang="ja-JP" dirty="0" smtClean="0"/>
              <a:t>threshold, waveform </a:t>
            </a:r>
            <a:r>
              <a:rPr lang="en-US" altLang="ja-JP" dirty="0"/>
              <a:t>from </a:t>
            </a:r>
            <a:r>
              <a:rPr lang="en-US" altLang="ja-JP" dirty="0" smtClean="0"/>
              <a:t>these 16 channels </a:t>
            </a:r>
            <a:r>
              <a:rPr lang="en-US" altLang="ja-JP" dirty="0"/>
              <a:t>will be summed up and saved as one </a:t>
            </a:r>
            <a:r>
              <a:rPr lang="en-US" altLang="ja-JP" dirty="0" smtClean="0"/>
              <a:t>channel.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11</a:t>
            </a:fld>
            <a:endParaRPr kumimoji="1" lang="uk-UA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8704" r="36085" b="45907"/>
          <a:stretch/>
        </p:blipFill>
        <p:spPr>
          <a:xfrm>
            <a:off x="366766" y="3182407"/>
            <a:ext cx="4226339" cy="35240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2" t="8147" r="35977" b="45463"/>
          <a:stretch/>
        </p:blipFill>
        <p:spPr>
          <a:xfrm>
            <a:off x="4811142" y="3182407"/>
            <a:ext cx="4170580" cy="3524002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 rot="16200000">
            <a:off x="4571094" y="4511471"/>
            <a:ext cx="591818" cy="755374"/>
          </a:xfrm>
          <a:prstGeom prst="downArrow">
            <a:avLst/>
          </a:prstGeom>
          <a:solidFill>
            <a:srgbClr val="FFA50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 rot="1660178">
            <a:off x="6809777" y="459311"/>
            <a:ext cx="207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ew for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MEG II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Performance of data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Performance of the </a:t>
            </a:r>
            <a:r>
              <a:rPr lang="en-US" altLang="ja-JP" dirty="0" smtClean="0"/>
              <a:t>data</a:t>
            </a:r>
            <a:br>
              <a:rPr lang="en-US" altLang="ja-JP" dirty="0" smtClean="0"/>
            </a:br>
            <a:r>
              <a:rPr lang="en-US" altLang="ja-JP" dirty="0" smtClean="0"/>
              <a:t>reduction has </a:t>
            </a:r>
            <a:r>
              <a:rPr lang="en-US" altLang="ja-JP" dirty="0"/>
              <a:t>been checked. </a:t>
            </a:r>
            <a:endParaRPr kumimoji="1" lang="en-US" altLang="ja-JP" dirty="0" smtClean="0"/>
          </a:p>
          <a:p>
            <a:r>
              <a:rPr kumimoji="1" lang="en-US" altLang="ja-JP" sz="2000" b="1" dirty="0" smtClean="0"/>
              <a:t>Data size</a:t>
            </a:r>
          </a:p>
          <a:p>
            <a:pPr lvl="1"/>
            <a:r>
              <a:rPr lang="en-US" altLang="ja-JP" dirty="0" smtClean="0"/>
              <a:t>Data size </a:t>
            </a:r>
            <a:r>
              <a:rPr lang="en-US" altLang="ja-JP" b="1" dirty="0" smtClean="0"/>
              <a:t>reduction by a factor</a:t>
            </a:r>
            <a:br>
              <a:rPr lang="en-US" altLang="ja-JP" b="1" dirty="0" smtClean="0"/>
            </a:br>
            <a:r>
              <a:rPr lang="en-US" altLang="ja-JP" b="1" dirty="0" smtClean="0"/>
              <a:t>of 6</a:t>
            </a:r>
            <a:r>
              <a:rPr lang="en-US" altLang="ja-JP" dirty="0" smtClean="0"/>
              <a:t> has been achieved.</a:t>
            </a:r>
            <a:endParaRPr kumimoji="1" lang="en-US" altLang="ja-JP" dirty="0" smtClean="0"/>
          </a:p>
          <a:p>
            <a:pPr lvl="1"/>
            <a:r>
              <a:rPr lang="en-US" altLang="ja-JP" b="1" dirty="0"/>
              <a:t>0.54 Mbyte / </a:t>
            </a:r>
            <a:r>
              <a:rPr lang="en-US" altLang="ja-JP" b="1" dirty="0" smtClean="0"/>
              <a:t>event </a:t>
            </a:r>
            <a:r>
              <a:rPr lang="en-US" altLang="ja-JP" dirty="0" smtClean="0"/>
              <a:t>with data reduction.</a:t>
            </a:r>
            <a:r>
              <a:rPr lang="en-US" altLang="ja-JP" dirty="0"/>
              <a:t> </a:t>
            </a:r>
            <a:r>
              <a:rPr lang="en-US" altLang="ja-JP" dirty="0" smtClean="0"/>
              <a:t>(+</a:t>
            </a:r>
            <a:r>
              <a:rPr lang="en-US" altLang="ja-JP" dirty="0"/>
              <a:t>only 25% from MEG</a:t>
            </a:r>
            <a:r>
              <a:rPr lang="en-US" altLang="ja-JP" dirty="0" smtClean="0"/>
              <a:t>.) </a:t>
            </a:r>
          </a:p>
          <a:p>
            <a:pPr lvl="1"/>
            <a:r>
              <a:rPr lang="en-US" altLang="ja-JP" b="1" dirty="0"/>
              <a:t>Sufficiently small </a:t>
            </a:r>
            <a:r>
              <a:rPr lang="en-US" altLang="ja-JP" dirty="0"/>
              <a:t>to </a:t>
            </a:r>
            <a:r>
              <a:rPr lang="en-US" altLang="ja-JP" dirty="0" smtClean="0"/>
              <a:t>achieve</a:t>
            </a:r>
            <a:br>
              <a:rPr lang="en-US" altLang="ja-JP" dirty="0" smtClean="0"/>
            </a:br>
            <a:r>
              <a:rPr lang="en-US" altLang="ja-JP" dirty="0" smtClean="0"/>
              <a:t>the goal in </a:t>
            </a:r>
            <a:r>
              <a:rPr lang="en-US" altLang="ja-JP" dirty="0"/>
              <a:t>MEG </a:t>
            </a:r>
            <a:r>
              <a:rPr lang="en-US" altLang="ja-JP" dirty="0" smtClean="0"/>
              <a:t>II</a:t>
            </a:r>
            <a:br>
              <a:rPr lang="en-US" altLang="ja-JP" dirty="0" smtClean="0"/>
            </a:br>
            <a:r>
              <a:rPr lang="en-US" altLang="ja-JP" dirty="0" smtClean="0"/>
              <a:t>(3 </a:t>
            </a:r>
            <a:r>
              <a:rPr lang="en-US" altLang="ja-JP" dirty="0"/>
              <a:t>Mbyte /event</a:t>
            </a:r>
            <a:r>
              <a:rPr lang="en-US" altLang="ja-JP" dirty="0" smtClean="0"/>
              <a:t>).</a:t>
            </a:r>
          </a:p>
          <a:p>
            <a:pPr lvl="1"/>
            <a:endParaRPr lang="en-US" altLang="ja-JP" sz="1800" dirty="0"/>
          </a:p>
          <a:p>
            <a:r>
              <a:rPr lang="en-US" altLang="ja-JP" sz="2000" b="1" dirty="0" smtClean="0"/>
              <a:t>Resolutions of reconstructed variables.</a:t>
            </a:r>
            <a:endParaRPr lang="en-US" altLang="ja-JP" sz="2000" b="1" dirty="0"/>
          </a:p>
          <a:p>
            <a:pPr lvl="1"/>
            <a:r>
              <a:rPr lang="en-US" altLang="ja-JP" b="1" dirty="0" smtClean="0"/>
              <a:t>Confirmed to be the same </a:t>
            </a:r>
            <a:r>
              <a:rPr lang="en-US" altLang="ja-JP" dirty="0" smtClean="0"/>
              <a:t>between</a:t>
            </a:r>
            <a:br>
              <a:rPr lang="en-US" altLang="ja-JP" dirty="0" smtClean="0"/>
            </a:br>
            <a:r>
              <a:rPr lang="en-US" altLang="ja-JP" dirty="0" smtClean="0"/>
              <a:t>w</a:t>
            </a:r>
            <a:r>
              <a:rPr lang="en-US" altLang="ja-JP" dirty="0"/>
              <a:t>/ and w/o  data reduction.</a:t>
            </a:r>
          </a:p>
          <a:p>
            <a:pPr lvl="1"/>
            <a:r>
              <a:rPr lang="en-US" altLang="ja-JP" dirty="0"/>
              <a:t>Parameter for data reduction</a:t>
            </a:r>
            <a:br>
              <a:rPr lang="en-US" altLang="ja-JP" dirty="0"/>
            </a:br>
            <a:r>
              <a:rPr lang="en-US" altLang="ja-JP" dirty="0"/>
              <a:t>was set not to affect single</a:t>
            </a:r>
            <a:br>
              <a:rPr lang="en-US" altLang="ja-JP" dirty="0"/>
            </a:br>
            <a:r>
              <a:rPr lang="en-US" altLang="ja-JP" dirty="0"/>
              <a:t>gamma reconstruction.</a:t>
            </a:r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12</a:t>
            </a:fld>
            <a:endParaRPr kumimoji="1" lang="uk-UA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05312"/>
              </p:ext>
            </p:extLst>
          </p:nvPr>
        </p:nvGraphicFramePr>
        <p:xfrm>
          <a:off x="4572000" y="1205682"/>
          <a:ext cx="438893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89"/>
                <a:gridCol w="1524762"/>
                <a:gridCol w="141947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w/o</a:t>
                      </a:r>
                      <a:r>
                        <a:rPr kumimoji="1" lang="en-US" altLang="ja-JP" sz="1600" baseline="0" dirty="0" smtClean="0"/>
                        <a:t> waveform</a:t>
                      </a:r>
                      <a:br>
                        <a:rPr kumimoji="1" lang="en-US" altLang="ja-JP" sz="1600" baseline="0" dirty="0" smtClean="0"/>
                      </a:br>
                      <a:r>
                        <a:rPr kumimoji="1" lang="en-US" altLang="ja-JP" sz="1600" baseline="0" dirty="0" smtClean="0"/>
                        <a:t>clustering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w/</a:t>
                      </a:r>
                      <a:r>
                        <a:rPr kumimoji="1" lang="en-US" altLang="ja-JP" sz="1600" baseline="0" dirty="0" smtClean="0"/>
                        <a:t> waveform</a:t>
                      </a:r>
                      <a:br>
                        <a:rPr kumimoji="1" lang="en-US" altLang="ja-JP" sz="1600" baseline="0" dirty="0" smtClean="0"/>
                      </a:br>
                      <a:r>
                        <a:rPr kumimoji="1" lang="en-US" altLang="ja-JP" sz="1600" baseline="0" dirty="0" smtClean="0"/>
                        <a:t>clustering</a:t>
                      </a:r>
                      <a:endParaRPr kumimoji="1" lang="ja-JP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w/o </a:t>
                      </a:r>
                      <a:r>
                        <a:rPr kumimoji="1" lang="en-US" altLang="ja-JP" sz="1600" dirty="0" err="1" smtClean="0"/>
                        <a:t>rebin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1.00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w/ </a:t>
                      </a:r>
                      <a:r>
                        <a:rPr kumimoji="1" lang="en-US" altLang="ja-JP" sz="1600" dirty="0" err="1" smtClean="0"/>
                        <a:t>rebin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0.22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0.16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5" y="3258920"/>
            <a:ext cx="4117308" cy="326044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81170" y="3599638"/>
            <a:ext cx="1827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w/o </a:t>
            </a:r>
            <a:r>
              <a:rPr kumimoji="1" lang="en-US" altLang="ja-JP" sz="1600" b="1" smtClean="0"/>
              <a:t>data reduction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w</a:t>
            </a:r>
            <a:r>
              <a:rPr lang="en-US" altLang="ja-JP" sz="1600" b="1" dirty="0">
                <a:solidFill>
                  <a:srgbClr val="FF0000"/>
                </a:solidFill>
              </a:rPr>
              <a:t>/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data reduction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50296" y="3107604"/>
            <a:ext cx="41173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reconstructed energy (signal </a:t>
            </a:r>
            <a:r>
              <a:rPr kumimoji="1" lang="en-US" altLang="ja-JP" sz="1600" dirty="0" err="1" smtClean="0"/>
              <a:t>γ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867186"/>
            <a:ext cx="428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Data size </a:t>
            </a:r>
            <a:r>
              <a:rPr kumimoji="1" lang="en-US" altLang="ja-JP" b="1" smtClean="0"/>
              <a:t>after compression (arbitrary </a:t>
            </a:r>
            <a:r>
              <a:rPr kumimoji="1" lang="en-US" altLang="ja-JP" b="1" dirty="0" smtClean="0"/>
              <a:t>unit)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32232" y="615317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6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ileup identification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908812"/>
            <a:ext cx="8724900" cy="5270500"/>
          </a:xfrm>
        </p:spPr>
        <p:txBody>
          <a:bodyPr/>
          <a:lstStyle/>
          <a:p>
            <a:r>
              <a:rPr lang="en-US" altLang="ja-JP" dirty="0" smtClean="0"/>
              <a:t>Pileup </a:t>
            </a:r>
            <a:r>
              <a:rPr lang="en-US" altLang="ja-JP" dirty="0" err="1" smtClean="0"/>
              <a:t>γ</a:t>
            </a:r>
            <a:r>
              <a:rPr lang="en-US" altLang="ja-JP" dirty="0" smtClean="0"/>
              <a:t> has to be “identified” and effect to the reconstructed variables has to be “eliminated”.</a:t>
            </a:r>
          </a:p>
          <a:p>
            <a:r>
              <a:rPr lang="en-US" altLang="ja-JP" dirty="0" smtClean="0"/>
              <a:t>Two methods will be used for identification of pileup </a:t>
            </a:r>
            <a:r>
              <a:rPr lang="en-US" altLang="ja-JP" dirty="0" err="1" smtClean="0"/>
              <a:t>γ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13</a:t>
            </a:fld>
            <a:endParaRPr kumimoji="1" lang="uk-UA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6713" r="35557" b="44500"/>
          <a:stretch/>
        </p:blipFill>
        <p:spPr>
          <a:xfrm>
            <a:off x="444476" y="3019224"/>
            <a:ext cx="4160311" cy="36317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6713" r="21077" b="49833"/>
          <a:stretch/>
        </p:blipFill>
        <p:spPr>
          <a:xfrm>
            <a:off x="5496339" y="5074667"/>
            <a:ext cx="3379470" cy="19493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6713" r="21207" b="49333"/>
          <a:stretch/>
        </p:blipFill>
        <p:spPr>
          <a:xfrm>
            <a:off x="5496339" y="3019553"/>
            <a:ext cx="3379470" cy="197177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09300" y="4092038"/>
            <a:ext cx="14077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channel</a:t>
            </a:r>
            <a:br>
              <a:rPr kumimoji="1" lang="en-US" altLang="ja-JP" dirty="0" smtClean="0"/>
            </a:br>
            <a:r>
              <a:rPr kumimoji="1" lang="en-US" altLang="ja-JP" dirty="0" smtClean="0"/>
              <a:t>near pileup </a:t>
            </a:r>
            <a:r>
              <a:rPr kumimoji="1" lang="en-US" altLang="ja-JP" dirty="0" err="1" smtClean="0"/>
              <a:t>γ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30114" y="6174933"/>
            <a:ext cx="13580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channel</a:t>
            </a:r>
            <a:br>
              <a:rPr kumimoji="1" lang="en-US" altLang="ja-JP" dirty="0" smtClean="0"/>
            </a:br>
            <a:r>
              <a:rPr kumimoji="1" lang="en-US" altLang="ja-JP" dirty="0" smtClean="0"/>
              <a:t>near signal </a:t>
            </a:r>
            <a:r>
              <a:rPr kumimoji="1" lang="en-US" altLang="ja-JP" dirty="0" err="1" smtClean="0"/>
              <a:t>γ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6785" y="2085601"/>
            <a:ext cx="48556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2000" b="1" u="sng" dirty="0"/>
              <a:t>Number of </a:t>
            </a:r>
            <a:r>
              <a:rPr lang="en-US" altLang="ja-JP" sz="2000" b="1" u="sng" dirty="0" smtClean="0"/>
              <a:t>photoelectron</a:t>
            </a:r>
            <a:br>
              <a:rPr lang="en-US" altLang="ja-JP" sz="2000" b="1" u="sng" dirty="0" smtClean="0"/>
            </a:br>
            <a:r>
              <a:rPr lang="en-US" altLang="ja-JP" sz="2000" b="1" u="sng" dirty="0" smtClean="0"/>
              <a:t>information.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ja-JP" dirty="0" smtClean="0"/>
              <a:t>Search </a:t>
            </a:r>
            <a:r>
              <a:rPr lang="en-US" altLang="ja-JP" dirty="0"/>
              <a:t>for </a:t>
            </a:r>
            <a:r>
              <a:rPr lang="en-US" altLang="ja-JP" dirty="0" smtClean="0"/>
              <a:t>a peak in </a:t>
            </a:r>
            <a:r>
              <a:rPr lang="en-US" altLang="ja-JP" dirty="0"/>
              <a:t>light distribution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86004" y="2061969"/>
            <a:ext cx="350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2000" b="1" u="sng" dirty="0"/>
              <a:t>Timing </a:t>
            </a:r>
            <a:r>
              <a:rPr lang="en-US" altLang="ja-JP" sz="2000" b="1" u="sng" dirty="0" smtClean="0"/>
              <a:t>information.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ja-JP" dirty="0" smtClean="0"/>
              <a:t>Search for channels</a:t>
            </a:r>
            <a:br>
              <a:rPr lang="en-US" altLang="ja-JP" dirty="0" smtClean="0"/>
            </a:br>
            <a:r>
              <a:rPr lang="en-US" altLang="ja-JP" dirty="0" smtClean="0"/>
              <a:t>which have </a:t>
            </a:r>
            <a:r>
              <a:rPr lang="en-US" altLang="ja-JP" dirty="0"/>
              <a:t>different timing.</a:t>
            </a:r>
          </a:p>
        </p:txBody>
      </p:sp>
      <p:cxnSp>
        <p:nvCxnSpPr>
          <p:cNvPr id="13" name="直線矢印コネクタ 12"/>
          <p:cNvCxnSpPr>
            <a:stCxn id="6" idx="1"/>
          </p:cNvCxnSpPr>
          <p:nvPr/>
        </p:nvCxnSpPr>
        <p:spPr>
          <a:xfrm flipH="1" flipV="1">
            <a:off x="3010680" y="5807288"/>
            <a:ext cx="2485659" cy="242051"/>
          </a:xfrm>
          <a:prstGeom prst="straightConnector1">
            <a:avLst/>
          </a:prstGeom>
          <a:ln w="57150">
            <a:solidFill>
              <a:srgbClr val="FF9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7" idx="1"/>
          </p:cNvCxnSpPr>
          <p:nvPr/>
        </p:nvCxnSpPr>
        <p:spPr>
          <a:xfrm flipH="1">
            <a:off x="2860647" y="4005440"/>
            <a:ext cx="2635692" cy="232814"/>
          </a:xfrm>
          <a:prstGeom prst="straightConnector1">
            <a:avLst/>
          </a:prstGeom>
          <a:ln w="57150">
            <a:solidFill>
              <a:srgbClr val="FF9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132349" y="3724551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pileup 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γ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66639" y="495187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signal 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γ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6069449" y="3044980"/>
            <a:ext cx="57424" cy="378390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349965" y="3044980"/>
            <a:ext cx="31487" cy="17237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 flipV="1">
            <a:off x="6084732" y="3466765"/>
            <a:ext cx="326528" cy="9319"/>
          </a:xfrm>
          <a:prstGeom prst="straightConnector1">
            <a:avLst/>
          </a:prstGeom>
          <a:ln w="28575">
            <a:solidFill>
              <a:srgbClr val="FF93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404200" y="3152918"/>
            <a:ext cx="1797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Difference of the</a:t>
            </a:r>
            <a:br>
              <a:rPr kumimoji="1" lang="en-US" altLang="ja-JP" b="1" dirty="0" smtClean="0"/>
            </a:br>
            <a:r>
              <a:rPr kumimoji="1" lang="en-US" altLang="ja-JP" b="1" smtClean="0"/>
              <a:t>timing</a:t>
            </a:r>
            <a:r>
              <a:rPr lang="en-US" altLang="ja-JP" b="1"/>
              <a:t> </a:t>
            </a:r>
            <a:r>
              <a:rPr lang="en-US" altLang="ja-JP" b="1" smtClean="0"/>
              <a:t>exists. </a:t>
            </a:r>
            <a:endParaRPr kumimoji="1" lang="ja-JP" altLang="en-US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2089" y="2965741"/>
            <a:ext cx="1433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</a:rPr>
              <a:t>multiple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1600" b="1" smtClean="0">
                <a:solidFill>
                  <a:schemeClr val="bg1"/>
                </a:solidFill>
              </a:rPr>
              <a:t>peaks found in</a:t>
            </a:r>
            <a:r>
              <a:rPr lang="en-US" altLang="ja-JP" sz="1600" b="1" smtClean="0">
                <a:solidFill>
                  <a:schemeClr val="bg1"/>
                </a:solidFill>
              </a:rPr>
              <a:t> 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light distribution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1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</a:t>
            </a:r>
            <a:r>
              <a:rPr lang="en-US" altLang="ja-JP" dirty="0"/>
              <a:t>of data </a:t>
            </a:r>
            <a:r>
              <a:rPr lang="en-US" altLang="ja-JP" dirty="0" smtClean="0"/>
              <a:t>reduction to pileup identification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399" y="990600"/>
            <a:ext cx="4163635" cy="5270500"/>
          </a:xfrm>
        </p:spPr>
        <p:txBody>
          <a:bodyPr/>
          <a:lstStyle/>
          <a:p>
            <a:r>
              <a:rPr lang="en-US" altLang="ja-JP" dirty="0"/>
              <a:t>Pileup identification </a:t>
            </a:r>
            <a:r>
              <a:rPr lang="en-US" altLang="ja-JP" dirty="0" smtClean="0"/>
              <a:t>performance can be affected by data reduction.</a:t>
            </a:r>
            <a:endParaRPr lang="en-US" altLang="ja-JP" dirty="0"/>
          </a:p>
          <a:p>
            <a:pPr lvl="1"/>
            <a:r>
              <a:rPr lang="en-US" altLang="ja-JP" dirty="0" smtClean="0"/>
              <a:t>Information from channels with small photoelectrons is necessary to find low energy pileup.</a:t>
            </a:r>
          </a:p>
          <a:p>
            <a:pPr lvl="1"/>
            <a:endParaRPr lang="en-US" altLang="ja-JP" b="1" dirty="0" smtClean="0"/>
          </a:p>
          <a:p>
            <a:r>
              <a:rPr lang="en-US" altLang="ja-JP" b="1" dirty="0" smtClean="0"/>
              <a:t>The degradation of the performance exists but limited.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14</a:t>
            </a:fld>
            <a:endParaRPr kumimoji="1" lang="uk-UA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96160"/>
              </p:ext>
            </p:extLst>
          </p:nvPr>
        </p:nvGraphicFramePr>
        <p:xfrm>
          <a:off x="4601400" y="1012949"/>
          <a:ext cx="44029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222"/>
                <a:gridCol w="1689545"/>
                <a:gridCol w="157213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w/o</a:t>
                      </a:r>
                      <a:r>
                        <a:rPr kumimoji="1" lang="en-US" altLang="ja-JP" baseline="0" dirty="0" smtClean="0"/>
                        <a:t> waveform</a:t>
                      </a:r>
                      <a:br>
                        <a:rPr kumimoji="1" lang="en-US" altLang="ja-JP" baseline="0" dirty="0" smtClean="0"/>
                      </a:br>
                      <a:r>
                        <a:rPr kumimoji="1" lang="en-US" altLang="ja-JP" baseline="0" dirty="0" smtClean="0"/>
                        <a:t>clustering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w/</a:t>
                      </a:r>
                      <a:r>
                        <a:rPr kumimoji="1" lang="en-US" altLang="ja-JP" baseline="0" dirty="0" smtClean="0"/>
                        <a:t> waveform</a:t>
                      </a:r>
                      <a:br>
                        <a:rPr kumimoji="1" lang="en-US" altLang="ja-JP" baseline="0" dirty="0" smtClean="0"/>
                      </a:br>
                      <a:r>
                        <a:rPr kumimoji="1" lang="en-US" altLang="ja-JP" baseline="0" dirty="0" smtClean="0"/>
                        <a:t>clustering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w/o </a:t>
                      </a:r>
                      <a:r>
                        <a:rPr kumimoji="1" lang="en-US" altLang="ja-JP" dirty="0" err="1" smtClean="0"/>
                        <a:t>rebin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69.8%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w/ </a:t>
                      </a:r>
                      <a:r>
                        <a:rPr kumimoji="1" lang="en-US" altLang="ja-JP" dirty="0" err="1" smtClean="0"/>
                        <a:t>rebin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69.8%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65.0%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746647" y="2345031"/>
            <a:ext cx="411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※Inefficiency to </a:t>
            </a:r>
            <a:r>
              <a:rPr kumimoji="1" lang="en-US" altLang="ja-JP" smtClean="0"/>
              <a:t>signal event </a:t>
            </a:r>
            <a:r>
              <a:rPr lang="en-US" altLang="ja-JP" smtClean="0"/>
              <a:t>(w/o pileup)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: </a:t>
            </a:r>
            <a:r>
              <a:rPr kumimoji="1" lang="en-US" altLang="ja-JP" dirty="0" smtClean="0"/>
              <a:t>~ 1% for all cases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27" y="3435843"/>
            <a:ext cx="4658573" cy="316322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073966" y="3699336"/>
            <a:ext cx="2615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EAE6C3"/>
                </a:solidFill>
              </a:rPr>
              <a:t>signal </a:t>
            </a:r>
            <a:r>
              <a:rPr kumimoji="1" lang="en-US" altLang="ja-JP" b="1" dirty="0" err="1" smtClean="0">
                <a:solidFill>
                  <a:srgbClr val="EAE6C3"/>
                </a:solidFill>
              </a:rPr>
              <a:t>γ</a:t>
            </a:r>
            <a:endParaRPr kumimoji="1" lang="en-US" altLang="ja-JP" b="1" dirty="0" smtClean="0">
              <a:solidFill>
                <a:srgbClr val="EAE6C3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signal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γ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+</a:t>
            </a:r>
            <a:br>
              <a:rPr lang="en-US" altLang="ja-JP" b="1" dirty="0" smtClean="0">
                <a:solidFill>
                  <a:srgbClr val="FF0000"/>
                </a:solidFill>
              </a:rPr>
            </a:br>
            <a:r>
              <a:rPr lang="en-US" altLang="ja-JP" b="1" dirty="0" smtClean="0">
                <a:solidFill>
                  <a:srgbClr val="FF0000"/>
                </a:solidFill>
              </a:rPr>
              <a:t>        pileup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γ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(Found)</a:t>
            </a:r>
          </a:p>
          <a:p>
            <a:r>
              <a:rPr lang="en-US" altLang="ja-JP" b="1" dirty="0" smtClean="0">
                <a:solidFill>
                  <a:srgbClr val="0432FF"/>
                </a:solidFill>
              </a:rPr>
              <a:t>signal </a:t>
            </a:r>
            <a:r>
              <a:rPr lang="en-US" altLang="ja-JP" b="1" dirty="0" err="1" smtClean="0">
                <a:solidFill>
                  <a:srgbClr val="0432FF"/>
                </a:solidFill>
              </a:rPr>
              <a:t>γ</a:t>
            </a:r>
            <a:r>
              <a:rPr lang="en-US" altLang="ja-JP" b="1" dirty="0">
                <a:solidFill>
                  <a:srgbClr val="0432FF"/>
                </a:solidFill>
              </a:rPr>
              <a:t> </a:t>
            </a:r>
            <a:r>
              <a:rPr lang="en-US" altLang="ja-JP" b="1" dirty="0" smtClean="0">
                <a:solidFill>
                  <a:srgbClr val="0432FF"/>
                </a:solidFill>
              </a:rPr>
              <a:t>+</a:t>
            </a:r>
            <a:br>
              <a:rPr lang="en-US" altLang="ja-JP" b="1" dirty="0" smtClean="0">
                <a:solidFill>
                  <a:srgbClr val="0432FF"/>
                </a:solidFill>
              </a:rPr>
            </a:br>
            <a:r>
              <a:rPr lang="en-US" altLang="ja-JP" b="1" dirty="0" smtClean="0">
                <a:solidFill>
                  <a:srgbClr val="0432FF"/>
                </a:solidFill>
              </a:rPr>
              <a:t>        pileup </a:t>
            </a:r>
            <a:r>
              <a:rPr lang="en-US" altLang="ja-JP" b="1" dirty="0" err="1">
                <a:solidFill>
                  <a:srgbClr val="0432FF"/>
                </a:solidFill>
              </a:rPr>
              <a:t>γ</a:t>
            </a:r>
            <a:r>
              <a:rPr lang="en-US" altLang="ja-JP" b="1" dirty="0">
                <a:solidFill>
                  <a:srgbClr val="0432FF"/>
                </a:solidFill>
              </a:rPr>
              <a:t> </a:t>
            </a:r>
            <a:r>
              <a:rPr lang="en-US" altLang="ja-JP" b="1" dirty="0" smtClean="0">
                <a:solidFill>
                  <a:srgbClr val="0432FF"/>
                </a:solidFill>
              </a:rPr>
              <a:t>(NOT found)</a:t>
            </a:r>
            <a:endParaRPr lang="en-US" altLang="ja-JP" b="1" dirty="0">
              <a:solidFill>
                <a:srgbClr val="0432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75602" y="631007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MeV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45727" y="3330004"/>
            <a:ext cx="46585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energy distribution (incl. pileup </a:t>
            </a:r>
            <a:r>
              <a:rPr kumimoji="1" lang="en-US" altLang="ja-JP" dirty="0" err="1" smtClean="0"/>
              <a:t>γ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787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prospect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990599"/>
            <a:ext cx="8724900" cy="574270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MEG II experiment searches for </a:t>
            </a:r>
            <a:r>
              <a:rPr lang="en-US" altLang="ja-JP" dirty="0" err="1" smtClean="0"/>
              <a:t>μ</a:t>
            </a:r>
            <a:r>
              <a:rPr lang="en-US" altLang="ja-JP" dirty="0" smtClean="0"/>
              <a:t>-&gt;</a:t>
            </a:r>
            <a:r>
              <a:rPr lang="en-US" altLang="ja-JP" dirty="0" err="1" smtClean="0"/>
              <a:t>eγ</a:t>
            </a:r>
            <a:r>
              <a:rPr lang="en-US" altLang="ja-JP" dirty="0" smtClean="0"/>
              <a:t> decay with the sensitivity of 4×10</a:t>
            </a:r>
            <a:r>
              <a:rPr lang="en-US" altLang="ja-JP" baseline="30000" dirty="0" smtClean="0"/>
              <a:t>-14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Total data size among the whole experiment might become a crucial issue for MEG II experiment.</a:t>
            </a:r>
          </a:p>
          <a:p>
            <a:r>
              <a:rPr lang="en-US" altLang="ja-JP" dirty="0" smtClean="0"/>
              <a:t>Two methods have been developed for data size reduction of LXe detector, and sufficient performance has been confirmed by using MC simulation.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These methods will be tested in </a:t>
            </a:r>
            <a:r>
              <a:rPr lang="en-US" altLang="ja-JP" dirty="0"/>
              <a:t>p</a:t>
            </a:r>
            <a:r>
              <a:rPr lang="en-US" altLang="ja-JP" dirty="0" smtClean="0"/>
              <a:t>re-engineering run at the end of 2017.</a:t>
            </a:r>
          </a:p>
          <a:p>
            <a:pPr lvl="1"/>
            <a:r>
              <a:rPr lang="en-US" altLang="ja-JP" dirty="0" smtClean="0"/>
              <a:t>Implementation to the DAQ software will be needed.</a:t>
            </a:r>
          </a:p>
          <a:p>
            <a:pPr lvl="1"/>
            <a:r>
              <a:rPr lang="en-US" altLang="ja-JP" dirty="0" smtClean="0"/>
              <a:t>Optimization of the parameters of the data reduction can be done with real data.</a:t>
            </a:r>
          </a:p>
          <a:p>
            <a:pPr lvl="1"/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/>
              <a:t>15</a:t>
            </a:fld>
            <a:endParaRPr kumimoji="1" lang="uk-UA" altLang="ja-JP"/>
          </a:p>
        </p:txBody>
      </p:sp>
    </p:spTree>
    <p:extLst>
      <p:ext uri="{BB962C8B-B14F-4D97-AF65-F5344CB8AC3E}">
        <p14:creationId xmlns:p14="http://schemas.microsoft.com/office/powerpoint/2010/main" val="83263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16</a:t>
            </a:fld>
            <a:endParaRPr kumimoji="1" lang="uk-UA" altLang="ja-JP"/>
          </a:p>
        </p:txBody>
      </p:sp>
    </p:spTree>
    <p:extLst>
      <p:ext uri="{BB962C8B-B14F-4D97-AF65-F5344CB8AC3E}">
        <p14:creationId xmlns:p14="http://schemas.microsoft.com/office/powerpoint/2010/main" val="174383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ata </a:t>
            </a:r>
            <a:r>
              <a:rPr kumimoji="1" lang="en-US" altLang="ja-JP" smtClean="0"/>
              <a:t>reduction strategy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17</a:t>
            </a:fld>
            <a:endParaRPr kumimoji="1" lang="uk-UA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8704" r="36085" b="45907"/>
          <a:stretch/>
        </p:blipFill>
        <p:spPr>
          <a:xfrm>
            <a:off x="278575" y="3020938"/>
            <a:ext cx="4358861" cy="36345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8574" y="984250"/>
            <a:ext cx="8725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There are two kinds of information which can be reduced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since they are not important for </a:t>
            </a:r>
            <a:r>
              <a:rPr kumimoji="1" lang="en-US" altLang="ja-JP" sz="2400" dirty="0" err="1" smtClean="0"/>
              <a:t>γ</a:t>
            </a:r>
            <a:r>
              <a:rPr kumimoji="1" lang="en-US" altLang="ja-JP" sz="2400" dirty="0" smtClean="0"/>
              <a:t>-ray reconstruction 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ja-JP" sz="2000" dirty="0"/>
              <a:t>T</a:t>
            </a:r>
            <a:r>
              <a:rPr lang="en-US" altLang="ja-JP" sz="2000" dirty="0" smtClean="0"/>
              <a:t>ime region far from triggered pulse.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ja-JP" sz="2000" dirty="0" smtClean="0"/>
              <a:t>Photo sensors which have the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kumimoji="1" lang="en-US" altLang="ja-JP" sz="2000" dirty="0" smtClean="0"/>
              <a:t>small number of photoelectrons.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35" y="3020938"/>
            <a:ext cx="3788165" cy="3634501"/>
          </a:xfrm>
          <a:prstGeom prst="rect">
            <a:avLst/>
          </a:prstGeom>
        </p:spPr>
      </p:pic>
      <p:sp>
        <p:nvSpPr>
          <p:cNvPr id="12" name="三角形 11"/>
          <p:cNvSpPr/>
          <p:nvPr/>
        </p:nvSpPr>
        <p:spPr>
          <a:xfrm rot="15645651">
            <a:off x="4109388" y="3518036"/>
            <a:ext cx="396249" cy="3010964"/>
          </a:xfrm>
          <a:prstGeom prst="triangl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55290" y="3634963"/>
            <a:ext cx="762341" cy="58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110217" y="3506009"/>
            <a:ext cx="1623475" cy="580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2825823" y="2688446"/>
            <a:ext cx="316772" cy="853282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0" name="曲折矢印 19"/>
          <p:cNvSpPr/>
          <p:nvPr/>
        </p:nvSpPr>
        <p:spPr>
          <a:xfrm rot="5400000">
            <a:off x="5510106" y="864733"/>
            <a:ext cx="1557868" cy="3576319"/>
          </a:xfrm>
          <a:prstGeom prst="bentArrow">
            <a:avLst>
              <a:gd name="adj1" fmla="val 7479"/>
              <a:gd name="adj2" fmla="val 8285"/>
              <a:gd name="adj3" fmla="val 6582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67141" y="315314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40750" y="630263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μs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45437" y="5997022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/>
              <a:t> </a:t>
            </a:r>
            <a:r>
              <a:rPr lang="en-US" altLang="ja-JP" smtClean="0"/>
              <a:t>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26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signal </a:t>
            </a:r>
            <a:r>
              <a:rPr lang="en-US" altLang="ja-JP" b="1" dirty="0" err="1"/>
              <a:t>γ</a:t>
            </a:r>
            <a:endParaRPr lang="en-US" altLang="ja-JP" b="1" dirty="0"/>
          </a:p>
          <a:p>
            <a:r>
              <a:rPr lang="en-US" altLang="ja-JP" b="1" dirty="0">
                <a:solidFill>
                  <a:srgbClr val="FF0000"/>
                </a:solidFill>
              </a:rPr>
              <a:t>signal </a:t>
            </a:r>
            <a:r>
              <a:rPr lang="en-US" altLang="ja-JP" b="1" dirty="0" err="1">
                <a:solidFill>
                  <a:srgbClr val="FF0000"/>
                </a:solidFill>
              </a:rPr>
              <a:t>γ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+ pileup </a:t>
            </a:r>
            <a:r>
              <a:rPr lang="en-US" altLang="ja-JP" b="1" dirty="0" err="1">
                <a:solidFill>
                  <a:srgbClr val="FF0000"/>
                </a:solidFill>
              </a:rPr>
              <a:t>γ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(that are lost by the data reduction.)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0432FF"/>
                </a:solidFill>
              </a:rPr>
              <a:t>signal </a:t>
            </a:r>
            <a:r>
              <a:rPr lang="en-US" altLang="ja-JP" b="1" dirty="0" err="1">
                <a:solidFill>
                  <a:srgbClr val="0432FF"/>
                </a:solidFill>
              </a:rPr>
              <a:t>γ</a:t>
            </a:r>
            <a:r>
              <a:rPr lang="en-US" altLang="ja-JP" b="1" dirty="0">
                <a:solidFill>
                  <a:srgbClr val="0432FF"/>
                </a:solidFill>
              </a:rPr>
              <a:t> + pileup </a:t>
            </a:r>
            <a:r>
              <a:rPr lang="en-US" altLang="ja-JP" b="1" dirty="0" err="1" smtClean="0">
                <a:solidFill>
                  <a:srgbClr val="0432FF"/>
                </a:solidFill>
              </a:rPr>
              <a:t>γ</a:t>
            </a:r>
            <a:r>
              <a:rPr lang="en-US" altLang="ja-JP" b="1" dirty="0" smtClean="0">
                <a:solidFill>
                  <a:srgbClr val="0432FF"/>
                </a:solidFill>
              </a:rPr>
              <a:t> (NOT </a:t>
            </a:r>
            <a:r>
              <a:rPr lang="en-US" altLang="ja-JP" b="1" dirty="0">
                <a:solidFill>
                  <a:srgbClr val="0432FF"/>
                </a:solidFill>
              </a:rPr>
              <a:t>found </a:t>
            </a:r>
            <a:r>
              <a:rPr lang="en-US" altLang="ja-JP" b="1" dirty="0" smtClean="0">
                <a:solidFill>
                  <a:srgbClr val="0432FF"/>
                </a:solidFill>
              </a:rPr>
              <a:t>even w/o </a:t>
            </a:r>
            <a:r>
              <a:rPr lang="en-US" altLang="ja-JP" b="1" dirty="0">
                <a:solidFill>
                  <a:srgbClr val="0432FF"/>
                </a:solidFill>
              </a:rPr>
              <a:t>Data reduction)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18</a:t>
            </a:fld>
            <a:endParaRPr kumimoji="1" lang="uk-UA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7" y="2400300"/>
            <a:ext cx="6041273" cy="41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en-US" altLang="ja-JP" sz="3200" dirty="0" smtClean="0"/>
              <a:t>Introduction</a:t>
            </a:r>
            <a:endParaRPr kumimoji="1" lang="en-US" altLang="ja-JP" sz="3200" dirty="0"/>
          </a:p>
          <a:p>
            <a:pPr marL="514350" indent="-514350">
              <a:buAutoNum type="arabicPeriod"/>
            </a:pPr>
            <a:endParaRPr kumimoji="1" lang="en-US" altLang="ja-JP" sz="3200" dirty="0"/>
          </a:p>
          <a:p>
            <a:pPr marL="0" indent="0">
              <a:buNone/>
            </a:pPr>
            <a:r>
              <a:rPr lang="en-US" altLang="ja-JP" sz="32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altLang="ja-JP" sz="3200" dirty="0" smtClean="0">
                <a:solidFill>
                  <a:schemeClr val="bg1">
                    <a:lumMod val="50000"/>
                  </a:schemeClr>
                </a:solidFill>
              </a:rPr>
              <a:t>Data size reduction of </a:t>
            </a:r>
            <a:r>
              <a:rPr lang="en-US" altLang="ja-JP" sz="3200" dirty="0">
                <a:solidFill>
                  <a:schemeClr val="bg1">
                    <a:lumMod val="50000"/>
                  </a:schemeClr>
                </a:solidFill>
              </a:rPr>
              <a:t>LXe detector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sz="3200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kumimoji="1" lang="en-US" altLang="ja-JP" sz="3200" dirty="0" smtClean="0">
                <a:solidFill>
                  <a:schemeClr val="bg1">
                    <a:lumMod val="50000"/>
                  </a:schemeClr>
                </a:solidFill>
              </a:rPr>
              <a:t>Summary and prospect</a:t>
            </a:r>
            <a:endParaRPr kumimoji="1" lang="ja-JP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/>
              <a:t>2</a:t>
            </a:fld>
            <a:endParaRPr kumimoji="1" lang="uk-UA" altLang="ja-JP"/>
          </a:p>
        </p:txBody>
      </p:sp>
    </p:spTree>
    <p:extLst>
      <p:ext uri="{BB962C8B-B14F-4D97-AF65-F5344CB8AC3E}">
        <p14:creationId xmlns:p14="http://schemas.microsoft.com/office/powerpoint/2010/main" val="47419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Phys_Feynman_SUSY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46"/>
          <a:stretch/>
        </p:blipFill>
        <p:spPr>
          <a:xfrm>
            <a:off x="6653812" y="1325134"/>
            <a:ext cx="2299688" cy="193931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μ→eγ</a:t>
            </a:r>
            <a:r>
              <a:rPr lang="ja-JP" altLang="en-US"/>
              <a:t> </a:t>
            </a:r>
            <a:r>
              <a:rPr lang="en-US" altLang="ja-JP" dirty="0"/>
              <a:t>search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3185B33-F600-E14C-AD77-594A2EFB1D59}" type="slidenum">
              <a:rPr lang="uk-UA"/>
              <a:t>3</a:t>
            </a:fld>
            <a:endParaRPr kumimoji="1" lang="uk-UA" alt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/>
              <a:t>We search for charged </a:t>
            </a:r>
            <a:r>
              <a:rPr lang="en-US" altLang="ja-JP" sz="2000" b="1" dirty="0"/>
              <a:t>lepton flavor violating decay of muon, μ-&gt;</a:t>
            </a:r>
            <a:r>
              <a:rPr lang="en-US" altLang="ja-JP" sz="2000" b="1" dirty="0" err="1" smtClean="0"/>
              <a:t>eγ</a:t>
            </a:r>
            <a:r>
              <a:rPr lang="en-US" altLang="ja-JP" sz="2000" b="1" dirty="0"/>
              <a:t>.</a:t>
            </a:r>
          </a:p>
          <a:p>
            <a:r>
              <a:rPr lang="en-US" altLang="ja-JP" sz="2000" dirty="0"/>
              <a:t>Prohibited in SM, detectable branching ratio in some BSM model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/>
              <a:t>Main background is the </a:t>
            </a:r>
            <a:r>
              <a:rPr lang="en-US" altLang="ja-JP" sz="2000" b="1" dirty="0"/>
              <a:t>accidental background</a:t>
            </a:r>
            <a:r>
              <a:rPr lang="en-US" altLang="ja-JP" sz="2000" dirty="0"/>
              <a:t>.</a:t>
            </a:r>
          </a:p>
          <a:p>
            <a:r>
              <a:rPr lang="en-US" altLang="ja-JP" sz="2000" dirty="0"/>
              <a:t>Detector resolutions, </a:t>
            </a:r>
            <a:r>
              <a:rPr lang="en-US" altLang="ja-JP" sz="2000" b="1" dirty="0"/>
              <a:t>especially energy resolution of γ-ray</a:t>
            </a:r>
            <a:r>
              <a:rPr lang="en-US" altLang="ja-JP" sz="2000" dirty="0"/>
              <a:t>,</a:t>
            </a:r>
            <a:br>
              <a:rPr lang="en-US" altLang="ja-JP" sz="2000" dirty="0"/>
            </a:br>
            <a:r>
              <a:rPr lang="en-US" altLang="ja-JP" sz="2000" dirty="0"/>
              <a:t>are important to effectively distinguish the signal event</a:t>
            </a:r>
            <a:br>
              <a:rPr lang="en-US" altLang="ja-JP" sz="2000" dirty="0"/>
            </a:br>
            <a:r>
              <a:rPr lang="en-US" altLang="ja-JP" sz="2000" dirty="0"/>
              <a:t>from the accidental </a:t>
            </a:r>
            <a:r>
              <a:rPr lang="en-US" altLang="ja-JP" sz="2000" dirty="0" smtClean="0"/>
              <a:t>background.</a:t>
            </a:r>
            <a:endParaRPr lang="en-US" altLang="ja-JP" sz="2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72" y="3931166"/>
            <a:ext cx="1552663" cy="1618734"/>
          </a:xfrm>
          <a:prstGeom prst="rect">
            <a:avLst/>
          </a:prstGeom>
          <a:noFill/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072" y="3931166"/>
            <a:ext cx="1546549" cy="1428234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840256" y="361715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Signal decay</a:t>
            </a:r>
            <a:endParaRPr kumimoji="1" lang="ja-JP" altLang="en-US" sz="16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74472" y="3589007"/>
            <a:ext cx="2088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</a:t>
            </a:r>
            <a:r>
              <a:rPr kumimoji="1" lang="en-US" altLang="ja-JP" sz="1600" dirty="0"/>
              <a:t>ccidental background</a:t>
            </a:r>
            <a:endParaRPr kumimoji="1" lang="ja-JP" altLang="en-US" sz="160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783" y="3943866"/>
            <a:ext cx="3522456" cy="1618734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6762180" y="3605312"/>
            <a:ext cx="20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Radiative muon decay</a:t>
            </a:r>
            <a:endParaRPr kumimoji="1" lang="ja-JP" altLang="en-US" sz="16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4572" y="5549900"/>
            <a:ext cx="1531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1600" dirty="0" smtClean="0"/>
              <a:t>E=52.8MeV</a:t>
            </a:r>
            <a:endParaRPr kumimoji="1" lang="en-US" altLang="ja-JP" sz="1600" dirty="0"/>
          </a:p>
          <a:p>
            <a:pPr marL="285750" indent="-285750">
              <a:buFont typeface="Arial"/>
              <a:buChar char="•"/>
            </a:pPr>
            <a:r>
              <a:rPr kumimoji="1" lang="en-US" altLang="ja-JP" sz="1600" dirty="0"/>
              <a:t>back-to-back</a:t>
            </a:r>
          </a:p>
          <a:p>
            <a:pPr marL="285750" indent="-285750">
              <a:buFont typeface="Arial"/>
              <a:buChar char="•"/>
            </a:pPr>
            <a:r>
              <a:rPr lang="en-US" altLang="en-US" sz="1600" dirty="0"/>
              <a:t>coincident</a:t>
            </a:r>
            <a:endParaRPr kumimoji="1" lang="en-US" altLang="ja-JP" sz="1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255372" y="5562600"/>
            <a:ext cx="287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en-US" sz="1600" b="1" dirty="0"/>
              <a:t>Dominant background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/>
              <a:t>E &lt; 52.8MeV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/>
              <a:t>not back-to-back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770627" y="5562600"/>
            <a:ext cx="218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1600" dirty="0"/>
              <a:t>E&lt;52.8MeV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/>
              <a:t>not back-to-back</a:t>
            </a:r>
          </a:p>
          <a:p>
            <a:pPr marL="285750" indent="-285750">
              <a:buFont typeface="Arial"/>
              <a:buChar char="•"/>
            </a:pPr>
            <a:r>
              <a:rPr lang="en-US" altLang="en-US" sz="1600" dirty="0"/>
              <a:t>coincident</a:t>
            </a:r>
            <a:endParaRPr lang="en-US" altLang="ja-JP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89204" y="3589007"/>
            <a:ext cx="1985421" cy="2918728"/>
          </a:xfrm>
          <a:prstGeom prst="rect">
            <a:avLst/>
          </a:prstGeom>
          <a:noFill/>
          <a:ln w="19050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687783" y="3589007"/>
            <a:ext cx="6267244" cy="2918728"/>
          </a:xfrm>
          <a:prstGeom prst="rect">
            <a:avLst/>
          </a:prstGeom>
          <a:noFill/>
          <a:ln w="19050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3160" y="3357147"/>
            <a:ext cx="754421" cy="369332"/>
          </a:xfrm>
          <a:prstGeom prst="rect">
            <a:avLst/>
          </a:prstGeom>
          <a:solidFill>
            <a:srgbClr val="DCEFF5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Signal</a:t>
            </a:r>
            <a:endParaRPr kumimoji="1" lang="ja-JP" altLang="en-US" b="1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3489" y="3357147"/>
            <a:ext cx="1322598" cy="369332"/>
          </a:xfrm>
          <a:prstGeom prst="rect">
            <a:avLst/>
          </a:prstGeom>
          <a:solidFill>
            <a:srgbClr val="DCEFF5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Background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6752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MEG II experiment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3185B33-F600-E14C-AD77-594A2EFB1D59}" type="slidenum">
              <a:rPr lang="uk-UA"/>
              <a:t>4</a:t>
            </a:fld>
            <a:endParaRPr kumimoji="1" lang="uk-UA" altLang="ja-JP" dirty="0"/>
          </a:p>
        </p:txBody>
      </p:sp>
      <p:sp>
        <p:nvSpPr>
          <p:cNvPr id="13" name="コンテンツ プレースホルダー 3"/>
          <p:cNvSpPr txBox="1">
            <a:spLocks/>
          </p:cNvSpPr>
          <p:nvPr/>
        </p:nvSpPr>
        <p:spPr>
          <a:xfrm>
            <a:off x="152400" y="930308"/>
            <a:ext cx="3446102" cy="4587623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ja-JP" b="1" dirty="0"/>
              <a:t>Upgrade of MEG experiment</a:t>
            </a:r>
          </a:p>
          <a:p>
            <a:pPr marL="285750" indent="-285750"/>
            <a:r>
              <a:rPr lang="en-US" altLang="ja-JP" sz="1800" dirty="0">
                <a:solidFill>
                  <a:srgbClr val="000000"/>
                </a:solidFill>
              </a:rPr>
              <a:t>μ</a:t>
            </a:r>
            <a:r>
              <a:rPr lang="en-US" altLang="ja-JP" sz="1800" baseline="30000" dirty="0">
                <a:solidFill>
                  <a:srgbClr val="000000"/>
                </a:solidFill>
              </a:rPr>
              <a:t>+</a:t>
            </a:r>
            <a:r>
              <a:rPr lang="en-US" altLang="ja-JP" sz="1800" dirty="0">
                <a:solidFill>
                  <a:srgbClr val="000000"/>
                </a:solidFill>
              </a:rPr>
              <a:t> stopping</a:t>
            </a:r>
            <a:r>
              <a:rPr lang="en-US" altLang="en-US" sz="1800" dirty="0">
                <a:solidFill>
                  <a:srgbClr val="000000"/>
                </a:solidFill>
              </a:rPr>
              <a:t> rate will be doubled</a:t>
            </a:r>
          </a:p>
          <a:p>
            <a:pPr marL="685800" lvl="1"/>
            <a:r>
              <a:rPr lang="en-US" altLang="ja-JP" sz="1800" dirty="0"/>
              <a:t>3×10</a:t>
            </a:r>
            <a:r>
              <a:rPr lang="en-US" altLang="ja-JP" sz="1800" baseline="30000" dirty="0"/>
              <a:t>7 </a:t>
            </a:r>
            <a:r>
              <a:rPr lang="en-US" altLang="ja-JP" sz="1800" dirty="0"/>
              <a:t>μ/s → 7×10</a:t>
            </a:r>
            <a:r>
              <a:rPr lang="en-US" altLang="ja-JP" sz="1800" baseline="30000" dirty="0"/>
              <a:t>7 </a:t>
            </a:r>
            <a:r>
              <a:rPr lang="en-US" altLang="ja-JP" sz="1800" dirty="0"/>
              <a:t>μ/s </a:t>
            </a:r>
          </a:p>
          <a:p>
            <a:pPr marL="285750" indent="-285750"/>
            <a:r>
              <a:rPr lang="en-US" altLang="ja-JP" sz="1800" dirty="0"/>
              <a:t>Detection efficiency will improve.</a:t>
            </a:r>
          </a:p>
          <a:p>
            <a:pPr marL="285750" indent="-285750"/>
            <a:r>
              <a:rPr lang="en-US" altLang="ja-JP" sz="1800" dirty="0"/>
              <a:t>Resolutions of all detectors will become half.</a:t>
            </a:r>
          </a:p>
          <a:p>
            <a:pPr marL="285750" indent="-285750"/>
            <a:r>
              <a:rPr lang="en-US" altLang="ja-JP" sz="1800" dirty="0"/>
              <a:t>New detector for background tagging will be introduced</a:t>
            </a:r>
          </a:p>
          <a:p>
            <a:pPr marL="0" indent="0">
              <a:buFont typeface="Wingdings"/>
              <a:buNone/>
            </a:pPr>
            <a:endParaRPr lang="en-US" altLang="ja-JP" sz="1800" b="1" dirty="0"/>
          </a:p>
          <a:p>
            <a:pPr marL="0" indent="0">
              <a:buFont typeface="Wingdings"/>
              <a:buNone/>
            </a:pPr>
            <a:r>
              <a:rPr lang="en-US" altLang="ja-JP" b="1" dirty="0"/>
              <a:t>Expected sensitivity: </a:t>
            </a:r>
            <a:r>
              <a:rPr lang="en-US" altLang="ja-JP" b="1" dirty="0">
                <a:solidFill>
                  <a:srgbClr val="FF0000"/>
                </a:solidFill>
              </a:rPr>
              <a:t>4×10</a:t>
            </a:r>
            <a:r>
              <a:rPr lang="en-US" altLang="ja-JP" b="1" baseline="30000" dirty="0">
                <a:solidFill>
                  <a:srgbClr val="FF0000"/>
                </a:solidFill>
              </a:rPr>
              <a:t>-14</a:t>
            </a:r>
          </a:p>
          <a:p>
            <a:r>
              <a:rPr lang="en-US" altLang="ja-JP" sz="1800" dirty="0"/>
              <a:t>One order of magnitude better than </a:t>
            </a:r>
            <a:r>
              <a:rPr lang="en-US" altLang="ja-JP" sz="1800" dirty="0" smtClean="0"/>
              <a:t>MEG</a:t>
            </a:r>
            <a:endParaRPr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40" y="926095"/>
            <a:ext cx="5438559" cy="4350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4" name="テキスト ボックス 13"/>
          <p:cNvSpPr txBox="1"/>
          <p:nvPr/>
        </p:nvSpPr>
        <p:spPr>
          <a:xfrm>
            <a:off x="6833707" y="2537441"/>
            <a:ext cx="1087414" cy="39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μ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beam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80762" y="3003552"/>
            <a:ext cx="1103860" cy="45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e</a:t>
            </a:r>
            <a:r>
              <a:rPr kumimoji="1" lang="en-US" altLang="ja-JP" sz="2400" baseline="30000" dirty="0" smtClean="0">
                <a:solidFill>
                  <a:srgbClr val="002060"/>
                </a:solidFill>
              </a:rPr>
              <a:t>+</a:t>
            </a:r>
            <a:endParaRPr kumimoji="1" lang="ja-JP" altLang="en-US" sz="2400" baseline="30000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84622" y="2466755"/>
            <a:ext cx="1916211" cy="41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aseline="30000" dirty="0" smtClean="0">
                <a:solidFill>
                  <a:srgbClr val="FFFF00"/>
                </a:solidFill>
              </a:rPr>
              <a:t>γ</a:t>
            </a:r>
            <a:endParaRPr kumimoji="1" lang="ja-JP" altLang="en-US" sz="3200" baseline="30000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32456" y="1126710"/>
            <a:ext cx="1486194" cy="575068"/>
          </a:xfrm>
          <a:prstGeom prst="rect">
            <a:avLst/>
          </a:prstGeom>
          <a:solidFill>
            <a:srgbClr val="1706B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Liquid Xe</a:t>
            </a:r>
          </a:p>
          <a:p>
            <a:r>
              <a:rPr lang="en-US" altLang="ja-JP" sz="1600" dirty="0" smtClean="0"/>
              <a:t>γ-ray detector</a:t>
            </a:r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17286" y="2603423"/>
            <a:ext cx="1621666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e</a:t>
            </a:r>
            <a:r>
              <a:rPr kumimoji="1" lang="en-US" altLang="ja-JP" sz="1600" baseline="30000" dirty="0" smtClean="0">
                <a:solidFill>
                  <a:schemeClr val="bg1"/>
                </a:solidFill>
              </a:rPr>
              <a:t>+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en-US" altLang="ja-JP" sz="1600" dirty="0"/>
              <a:t>drift </a:t>
            </a:r>
            <a:r>
              <a:rPr kumimoji="1" lang="en-US" altLang="ja-JP" sz="1600" dirty="0" smtClean="0"/>
              <a:t>chamber</a:t>
            </a:r>
            <a:endParaRPr kumimoji="1" lang="en-US" altLang="ja-JP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5553" y="2156366"/>
            <a:ext cx="192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400" dirty="0"/>
              <a:t>Gradient magnetic field</a:t>
            </a:r>
            <a:endParaRPr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66367" y="3508770"/>
            <a:ext cx="1621666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600">
                <a:solidFill>
                  <a:schemeClr val="tx1"/>
                </a:solidFill>
              </a:rPr>
              <a:t>e</a:t>
            </a:r>
            <a:r>
              <a:rPr lang="en-US" altLang="ja-JP" sz="1600" baseline="30000">
                <a:solidFill>
                  <a:schemeClr val="tx1"/>
                </a:solidFill>
              </a:rPr>
              <a:t>+</a:t>
            </a:r>
            <a:r>
              <a:rPr lang="en-US" altLang="ja-JP" sz="1600">
                <a:solidFill>
                  <a:schemeClr val="tx1"/>
                </a:solidFill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</a:rPr>
              <a:t>timing </a:t>
            </a:r>
            <a:r>
              <a:rPr lang="en-US" altLang="ja-JP" sz="1600" dirty="0">
                <a:solidFill>
                  <a:schemeClr val="tx1"/>
                </a:solidFill>
              </a:rPr>
              <a:t>counter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692140" y="5888617"/>
            <a:ext cx="5928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372896" y="5921214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DAQ with</a:t>
            </a:r>
            <a:br>
              <a:rPr lang="en-US" altLang="ja-JP" dirty="0" smtClean="0"/>
            </a:br>
            <a:r>
              <a:rPr lang="en-US" altLang="ja-JP" dirty="0" smtClean="0"/>
              <a:t>muon beam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630125" y="5856262"/>
            <a:ext cx="1284003" cy="9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240272" y="5921214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Engineering run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598502" y="5345505"/>
            <a:ext cx="2686517" cy="4064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2017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6286867" y="5342206"/>
            <a:ext cx="2686517" cy="4064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2018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4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LXe detector upgrade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/>
              <a:t>5</a:t>
            </a:fld>
            <a:endParaRPr kumimoji="1" lang="uk-UA" altLang="ja-JP" dirty="0"/>
          </a:p>
        </p:txBody>
      </p:sp>
      <p:pic>
        <p:nvPicPr>
          <p:cNvPr id="22" name="図 21" descr="MEGII_XECpic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0" y="1738677"/>
            <a:ext cx="2470329" cy="1859388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1695652" y="1738535"/>
            <a:ext cx="890220" cy="36920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MEG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355381" y="2473198"/>
            <a:ext cx="436321" cy="793454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3574" y="2945121"/>
            <a:ext cx="6845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FF00"/>
                </a:solidFill>
              </a:rPr>
              <a:t>2 inch</a:t>
            </a:r>
            <a:br>
              <a:rPr kumimoji="1" lang="en-US" altLang="ja-JP" sz="1600" dirty="0">
                <a:solidFill>
                  <a:srgbClr val="FFFF00"/>
                </a:solidFill>
              </a:rPr>
            </a:br>
            <a:r>
              <a:rPr kumimoji="1" lang="en-US" altLang="ja-JP" sz="1600" dirty="0">
                <a:solidFill>
                  <a:srgbClr val="FFFF00"/>
                </a:solidFill>
              </a:rPr>
              <a:t>PMT</a:t>
            </a:r>
            <a:endParaRPr kumimoji="1" lang="ja-JP" altLang="en-US" sz="1600">
              <a:solidFill>
                <a:srgbClr val="FFFF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941996" y="2698335"/>
            <a:ext cx="455980" cy="26238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930124" y="2408215"/>
            <a:ext cx="28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γ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15160" y="3580749"/>
            <a:ext cx="546856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/>
              <a:t>We will replace 216 2-inch </a:t>
            </a:r>
            <a:r>
              <a:rPr lang="en-US" altLang="ja-JP" sz="2200" b="1" dirty="0" smtClean="0"/>
              <a:t>PMTs</a:t>
            </a:r>
            <a:br>
              <a:rPr lang="en-US" altLang="ja-JP" sz="2200" b="1" dirty="0" smtClean="0"/>
            </a:br>
            <a:r>
              <a:rPr lang="en-US" altLang="ja-JP" sz="2200" b="1" dirty="0" smtClean="0"/>
              <a:t>on the </a:t>
            </a:r>
            <a:r>
              <a:rPr lang="en-US" altLang="ja-JP" sz="2200" b="1" dirty="0" err="1" smtClean="0"/>
              <a:t>γ</a:t>
            </a:r>
            <a:r>
              <a:rPr lang="en-US" altLang="ja-JP" sz="2200" b="1" dirty="0" smtClean="0"/>
              <a:t>-entrance face</a:t>
            </a:r>
            <a:br>
              <a:rPr lang="en-US" altLang="ja-JP" sz="2200" b="1" dirty="0" smtClean="0"/>
            </a:br>
            <a:r>
              <a:rPr lang="en-US" altLang="ja-JP" sz="2200" b="1" dirty="0" smtClean="0"/>
              <a:t>with </a:t>
            </a:r>
            <a:r>
              <a:rPr lang="en-US" altLang="ja-JP" sz="2200" b="1" dirty="0"/>
              <a:t>4092 12×12 mm</a:t>
            </a:r>
            <a:r>
              <a:rPr lang="en-US" altLang="ja-JP" sz="2200" b="1" baseline="30000" dirty="0"/>
              <a:t>2 </a:t>
            </a:r>
            <a:r>
              <a:rPr lang="en-US" altLang="ja-JP" sz="2200" b="1" dirty="0"/>
              <a:t>MPPCs.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ja-JP" sz="2000" dirty="0"/>
              <a:t>Better granularity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altLang="ja-JP" sz="2000" dirty="0"/>
              <a:t>Better position resolution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ja-JP" sz="2000" dirty="0"/>
              <a:t>Better uniformity of scintillation readout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ja-JP" sz="2000" dirty="0"/>
              <a:t>Better energy resolution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ja-JP" sz="2000" dirty="0"/>
              <a:t>Less material of the γ-entrance face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ja-JP" sz="2000" dirty="0"/>
              <a:t>Better detection efficiency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907" y="941772"/>
            <a:ext cx="55225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/>
              <a:t>We are upgrading LXe detector for MEG II to significantly improve the performance.</a:t>
            </a:r>
          </a:p>
          <a:p>
            <a:endParaRPr kumimoji="1" lang="ja-JP" altLang="en-US" sz="2400" dirty="0"/>
          </a:p>
        </p:txBody>
      </p:sp>
      <p:sp>
        <p:nvSpPr>
          <p:cNvPr id="44" name="正方形/長方形 43"/>
          <p:cNvSpPr/>
          <p:nvPr/>
        </p:nvSpPr>
        <p:spPr>
          <a:xfrm>
            <a:off x="71907" y="1685697"/>
            <a:ext cx="5138494" cy="4867521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3" t="16727" r="28574" b="57685"/>
          <a:stretch/>
        </p:blipFill>
        <p:spPr>
          <a:xfrm>
            <a:off x="2795518" y="1738592"/>
            <a:ext cx="2367465" cy="1842015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4266486" y="1734674"/>
            <a:ext cx="890220" cy="35978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MEG </a:t>
            </a:r>
            <a:r>
              <a:rPr kumimoji="1" lang="en-US" altLang="ja-JP" smtClean="0"/>
              <a:t>II</a:t>
            </a:r>
            <a:endParaRPr kumimoji="1" lang="en-US" altLang="ja-JP" dirty="0"/>
          </a:p>
        </p:txBody>
      </p:sp>
      <p:sp>
        <p:nvSpPr>
          <p:cNvPr id="36" name="平行四辺形 35"/>
          <p:cNvSpPr/>
          <p:nvPr/>
        </p:nvSpPr>
        <p:spPr>
          <a:xfrm rot="4855569">
            <a:off x="3092603" y="2969457"/>
            <a:ext cx="236702" cy="111776"/>
          </a:xfrm>
          <a:prstGeom prst="parallelogram">
            <a:avLst>
              <a:gd name="adj" fmla="val 47455"/>
            </a:avLst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46552" y="2964920"/>
            <a:ext cx="1266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12×12 mm</a:t>
            </a:r>
            <a:r>
              <a:rPr kumimoji="1" lang="en-US" altLang="ja-JP" baseline="30000" dirty="0">
                <a:solidFill>
                  <a:srgbClr val="FFFF00"/>
                </a:solidFill>
              </a:rPr>
              <a:t>2</a:t>
            </a:r>
          </a:p>
          <a:p>
            <a:r>
              <a:rPr lang="en-US" altLang="ja-JP" dirty="0">
                <a:solidFill>
                  <a:srgbClr val="FFFF00"/>
                </a:solidFill>
              </a:rPr>
              <a:t>MPPC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3544100" y="2634013"/>
            <a:ext cx="442739" cy="293685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532228" y="2370345"/>
            <a:ext cx="28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γ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2508673" y="2389283"/>
            <a:ext cx="411919" cy="454642"/>
          </a:xfrm>
          <a:prstGeom prst="rightArrow">
            <a:avLst/>
          </a:prstGeom>
          <a:solidFill>
            <a:srgbClr val="FF40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33" y="1111779"/>
            <a:ext cx="2902550" cy="544143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360881" y="3954995"/>
            <a:ext cx="7651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inner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512346" y="5994365"/>
            <a:ext cx="97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bottom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70390" y="868722"/>
            <a:ext cx="53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top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403889" y="1685697"/>
            <a:ext cx="90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outer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293024" y="372967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lateral (US)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210401" y="2823448"/>
            <a:ext cx="136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lateral 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(DS)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216465" y="3832499"/>
            <a:ext cx="1045806" cy="681033"/>
          </a:xfrm>
          <a:prstGeom prst="ellipse">
            <a:avLst/>
          </a:prstGeom>
          <a:noFill/>
          <a:ln w="38100">
            <a:solidFill>
              <a:srgbClr val="FF93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4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E</a:t>
            </a:r>
            <a:r>
              <a:rPr lang="en-US" altLang="ja-JP" dirty="0"/>
              <a:t>xpected</a:t>
            </a:r>
            <a:r>
              <a:rPr lang="ja-JP" altLang="en-US"/>
              <a:t> </a:t>
            </a:r>
            <a:r>
              <a:rPr lang="en-US" altLang="ja-JP" dirty="0"/>
              <a:t>performance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3185B33-F600-E14C-AD77-594A2EFB1D59}" type="slidenum">
              <a:rPr lang="uk-UA"/>
              <a:t>6</a:t>
            </a:fld>
            <a:endParaRPr kumimoji="1" lang="uk-UA" alt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317501" y="984250"/>
            <a:ext cx="5715856" cy="5111750"/>
          </a:xfrm>
        </p:spPr>
        <p:txBody>
          <a:bodyPr/>
          <a:lstStyle/>
          <a:p>
            <a:r>
              <a:rPr lang="en-US" altLang="ja-JP" sz="2200" dirty="0"/>
              <a:t>Significant improvement of all resolutions and efficiency are expected.</a:t>
            </a:r>
            <a:endParaRPr lang="ja-JP" altLang="en-US" sz="2200" dirty="0"/>
          </a:p>
          <a:p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53558"/>
              </p:ext>
            </p:extLst>
          </p:nvPr>
        </p:nvGraphicFramePr>
        <p:xfrm>
          <a:off x="1099776" y="2125532"/>
          <a:ext cx="3652894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3536"/>
                <a:gridCol w="1272079"/>
                <a:gridCol w="126727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MEG</a:t>
                      </a:r>
                      <a:br>
                        <a:rPr kumimoji="1" lang="en-US" altLang="ja-JP" dirty="0"/>
                      </a:br>
                      <a:r>
                        <a:rPr kumimoji="1" lang="en-US" altLang="ja-JP" dirty="0"/>
                        <a:t>(measured)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MEG II</a:t>
                      </a:r>
                      <a:br>
                        <a:rPr kumimoji="1" lang="en-US" altLang="ja-JP" dirty="0"/>
                      </a:br>
                      <a:r>
                        <a:rPr kumimoji="1" lang="en-US" altLang="ja-JP" dirty="0"/>
                        <a:t>(</a:t>
                      </a:r>
                      <a:r>
                        <a:rPr kumimoji="1" lang="en-US" altLang="ja-JP" dirty="0" smtClean="0"/>
                        <a:t>simulated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Efficiency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65%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70%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Position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~5 mm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~2.5 mm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Energy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~2%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0.7</a:t>
                      </a:r>
                      <a:r>
                        <a:rPr kumimoji="1" lang="en-US" altLang="ja-JP" baseline="0" dirty="0"/>
                        <a:t> - 1.5</a:t>
                      </a:r>
                      <a:r>
                        <a:rPr kumimoji="1" lang="en-US" altLang="ja-JP" dirty="0"/>
                        <a:t>%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Timing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67 ps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40 - 60 ps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図 6" descr="recoE_all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265" y="4532840"/>
            <a:ext cx="2911752" cy="198225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77235" y="1762693"/>
            <a:ext cx="430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Detector performance for </a:t>
            </a:r>
            <a:r>
              <a:rPr lang="en-US" altLang="ja-JP" sz="2000" b="1" dirty="0"/>
              <a:t>signal γ-ray</a:t>
            </a:r>
            <a:r>
              <a:rPr kumimoji="1" lang="en-US" altLang="ja-JP" sz="2000" b="1" dirty="0"/>
              <a:t> </a:t>
            </a:r>
            <a:endParaRPr kumimoji="1" lang="ja-JP" altLang="en-US" sz="2000" b="1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792" y="894675"/>
            <a:ext cx="2685782" cy="238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8022354" y="894674"/>
            <a:ext cx="890220" cy="32504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MEG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138595" y="2976143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dirty="0">
                <a:solidFill>
                  <a:prstClr val="white"/>
                </a:solidFill>
              </a:rPr>
              <a:t>log scale</a:t>
            </a:r>
            <a:endParaRPr lang="ja-JP" altLang="en-US" sz="1400" dirty="0">
              <a:solidFill>
                <a:prstClr val="white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783" y="4106864"/>
            <a:ext cx="2686855" cy="237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8061419" y="4109166"/>
            <a:ext cx="890220" cy="33700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MEG II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191257" y="6235351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dirty="0">
                <a:solidFill>
                  <a:prstClr val="white"/>
                </a:solidFill>
              </a:rPr>
              <a:t>log scale</a:t>
            </a:r>
            <a:endParaRPr lang="ja-JP" altLang="en-US" sz="1400" dirty="0">
              <a:solidFill>
                <a:prstClr val="white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 rot="5400000">
            <a:off x="7270971" y="3481564"/>
            <a:ext cx="674477" cy="439596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94938" y="3239697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Imaging</a:t>
            </a:r>
            <a:br>
              <a:rPr kumimoji="1" lang="en-US" altLang="ja-JP" dirty="0"/>
            </a:br>
            <a:r>
              <a:rPr kumimoji="1" lang="en-US" altLang="ja-JP" dirty="0"/>
              <a:t>power</a:t>
            </a:r>
            <a:br>
              <a:rPr kumimoji="1" lang="en-US" altLang="ja-JP" dirty="0"/>
            </a:br>
            <a:r>
              <a:rPr kumimoji="1" lang="en-US" altLang="ja-JP" dirty="0"/>
              <a:t>improves</a:t>
            </a:r>
            <a:endParaRPr kumimoji="1" lang="ja-JP" altLang="en-US"/>
          </a:p>
        </p:txBody>
      </p:sp>
      <p:pic>
        <p:nvPicPr>
          <p:cNvPr id="17" name="図 16" descr="Uresvs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1" y="4532840"/>
            <a:ext cx="2904959" cy="19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Table </a:t>
            </a:r>
            <a:r>
              <a:rPr lang="en-US" altLang="ja-JP"/>
              <a:t>of c</a:t>
            </a:r>
            <a:r>
              <a:rPr lang="en-US" altLang="ja-JP" smtClean="0"/>
              <a:t>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en-US" altLang="ja-JP" sz="3200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kumimoji="1" lang="en-US" altLang="ja-JP" sz="32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kumimoji="1" lang="en-US" altLang="ja-JP" sz="3200" dirty="0"/>
          </a:p>
          <a:p>
            <a:pPr marL="0" indent="0">
              <a:buNone/>
            </a:pPr>
            <a:r>
              <a:rPr lang="en-US" altLang="ja-JP" sz="3200" dirty="0"/>
              <a:t>2. </a:t>
            </a:r>
            <a:r>
              <a:rPr lang="en-US" altLang="ja-JP" sz="3200" dirty="0" smtClean="0"/>
              <a:t>Data size reduction of </a:t>
            </a:r>
            <a:r>
              <a:rPr lang="en-US" altLang="ja-JP" sz="3200" dirty="0"/>
              <a:t>LXe detector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sz="3200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kumimoji="1" lang="en-US" altLang="ja-JP" sz="3200" dirty="0" smtClean="0">
                <a:solidFill>
                  <a:schemeClr val="bg1">
                    <a:lumMod val="50000"/>
                  </a:schemeClr>
                </a:solidFill>
              </a:rPr>
              <a:t>Summary and prospect</a:t>
            </a:r>
            <a:endParaRPr kumimoji="1" lang="ja-JP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/>
              <a:t>7</a:t>
            </a:fld>
            <a:endParaRPr kumimoji="1" lang="uk-UA" altLang="ja-JP"/>
          </a:p>
        </p:txBody>
      </p:sp>
    </p:spTree>
    <p:extLst>
      <p:ext uri="{BB962C8B-B14F-4D97-AF65-F5344CB8AC3E}">
        <p14:creationId xmlns:p14="http://schemas.microsoft.com/office/powerpoint/2010/main" val="44445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"/>
            <a:ext cx="9144000" cy="6330462"/>
          </a:xfrm>
          <a:prstGeom prst="rect">
            <a:avLst/>
          </a:prstGeom>
        </p:spPr>
      </p:pic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772400" y="95250"/>
            <a:ext cx="1231900" cy="853440"/>
          </a:xfrm>
          <a:solidFill>
            <a:schemeClr val="bg1"/>
          </a:solidFill>
        </p:spPr>
        <p:txBody>
          <a:bodyPr/>
          <a:lstStyle/>
          <a:p>
            <a:fld id="{63185B33-F600-E14C-AD77-594A2EFB1D59}" type="slidenum">
              <a:rPr lang="uk-UA" smtClean="0"/>
              <a:t>8</a:t>
            </a:fld>
            <a:endParaRPr kumimoji="1" lang="uk-UA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0279" y="6390152"/>
            <a:ext cx="598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dirty="0" smtClean="0"/>
              <a:t>日本物理学会</a:t>
            </a:r>
            <a:r>
              <a:rPr kumimoji="1" lang="en-US" altLang="ja-JP" i="1" dirty="0" smtClean="0"/>
              <a:t> (</a:t>
            </a:r>
            <a:r>
              <a:rPr lang="en-US" altLang="ja-JP" b="1" i="1" dirty="0"/>
              <a:t>2016</a:t>
            </a:r>
            <a:r>
              <a:rPr lang="ja-JP" altLang="en-US" b="1" i="1" dirty="0"/>
              <a:t>年秋季</a:t>
            </a:r>
            <a:r>
              <a:rPr lang="ja-JP" altLang="en-US" b="1" i="1" dirty="0" smtClean="0"/>
              <a:t>大会</a:t>
            </a:r>
            <a:r>
              <a:rPr lang="en-US" altLang="ja-JP" b="1" i="1" dirty="0" smtClean="0"/>
              <a:t>), </a:t>
            </a:r>
            <a:r>
              <a:rPr lang="cs-CZ" altLang="ja-JP" b="1" i="1" dirty="0" smtClean="0"/>
              <a:t>21aSE-1, </a:t>
            </a:r>
            <a:r>
              <a:rPr lang="ja-JP" altLang="en-US" b="1" i="1" dirty="0" smtClean="0"/>
              <a:t>内山 </a:t>
            </a:r>
            <a:r>
              <a:rPr lang="ja-JP" altLang="en-US" b="1" i="1" dirty="0"/>
              <a:t>雄</a:t>
            </a:r>
            <a:r>
              <a:rPr lang="ja-JP" altLang="en-US" b="1" i="1" dirty="0" smtClean="0"/>
              <a:t>祐　より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84926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Online data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990600"/>
            <a:ext cx="5601125" cy="5558784"/>
          </a:xfrm>
        </p:spPr>
        <p:txBody>
          <a:bodyPr>
            <a:normAutofit/>
          </a:bodyPr>
          <a:lstStyle/>
          <a:p>
            <a:r>
              <a:rPr lang="en-US" altLang="ja-JP" sz="2200" dirty="0"/>
              <a:t>Several possibilities for data size reduction is being discussed.</a:t>
            </a:r>
          </a:p>
          <a:p>
            <a:pPr lvl="1"/>
            <a:r>
              <a:rPr lang="en-US" altLang="ja-JP" dirty="0"/>
              <a:t>More efficient trigger.</a:t>
            </a:r>
          </a:p>
          <a:p>
            <a:pPr lvl="1"/>
            <a:r>
              <a:rPr lang="en-US" altLang="ja-JP" b="1" i="1" dirty="0"/>
              <a:t>Online data reduction </a:t>
            </a:r>
          </a:p>
          <a:p>
            <a:pPr lvl="1"/>
            <a:r>
              <a:rPr lang="en-US" altLang="ja-JP" dirty="0"/>
              <a:t>Additional software </a:t>
            </a:r>
            <a:r>
              <a:rPr lang="en-US" altLang="ja-JP" dirty="0" smtClean="0"/>
              <a:t>trigger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sz="2200" dirty="0" smtClean="0"/>
              <a:t>Online data reduction.</a:t>
            </a:r>
          </a:p>
          <a:p>
            <a:pPr lvl="1"/>
            <a:r>
              <a:rPr lang="en-US" altLang="ja-JP" b="1" dirty="0"/>
              <a:t>Goal : 3M byte /event </a:t>
            </a:r>
            <a:r>
              <a:rPr lang="en-US" altLang="ja-JP" b="1" dirty="0" smtClean="0"/>
              <a:t>including </a:t>
            </a:r>
            <a:r>
              <a:rPr lang="en-US" altLang="ja-JP" b="1" dirty="0"/>
              <a:t>all detector</a:t>
            </a:r>
          </a:p>
          <a:p>
            <a:pPr lvl="1"/>
            <a:r>
              <a:rPr lang="en-US" altLang="ja-JP" dirty="0" smtClean="0"/>
              <a:t>This study focus on the XEC whose number of channels increases by a factor of 5.</a:t>
            </a:r>
          </a:p>
          <a:p>
            <a:pPr lvl="1"/>
            <a:r>
              <a:rPr lang="en-US" altLang="ja-JP" dirty="0" smtClean="0"/>
              <a:t>Online data reduction algorithm has to be prepared </a:t>
            </a:r>
            <a:r>
              <a:rPr lang="en-US" altLang="ja-JP" b="1" dirty="0" smtClean="0"/>
              <a:t>not to affect the performance of the detector.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-&gt; Study by using MC simulation.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uk-UA" smtClean="0"/>
              <a:t>9</a:t>
            </a:fld>
            <a:endParaRPr kumimoji="1" lang="uk-UA" altLang="ja-JP"/>
          </a:p>
        </p:txBody>
      </p:sp>
      <p:sp>
        <p:nvSpPr>
          <p:cNvPr id="31" name="フローチャート: 代替処理 30"/>
          <p:cNvSpPr/>
          <p:nvPr/>
        </p:nvSpPr>
        <p:spPr>
          <a:xfrm>
            <a:off x="6230784" y="699655"/>
            <a:ext cx="1592207" cy="581890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62" dirty="0"/>
              <a:t>Detector</a:t>
            </a:r>
            <a:endParaRPr lang="ja-JP" altLang="en-US" sz="1662" dirty="0"/>
          </a:p>
        </p:txBody>
      </p:sp>
      <p:sp>
        <p:nvSpPr>
          <p:cNvPr id="32" name="フローチャート: 処理 31"/>
          <p:cNvSpPr/>
          <p:nvPr/>
        </p:nvSpPr>
        <p:spPr>
          <a:xfrm>
            <a:off x="6093304" y="1607659"/>
            <a:ext cx="1867166" cy="31972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62" dirty="0" err="1"/>
              <a:t>WaveDream</a:t>
            </a:r>
            <a:r>
              <a:rPr lang="en-US" altLang="ja-JP" sz="1662" dirty="0"/>
              <a:t> board</a:t>
            </a:r>
            <a:endParaRPr lang="ja-JP" altLang="en-US" sz="1662" dirty="0"/>
          </a:p>
        </p:txBody>
      </p:sp>
      <p:sp>
        <p:nvSpPr>
          <p:cNvPr id="33" name="フローチャート: 処理 32"/>
          <p:cNvSpPr/>
          <p:nvPr/>
        </p:nvSpPr>
        <p:spPr>
          <a:xfrm>
            <a:off x="6093304" y="2463246"/>
            <a:ext cx="1867166" cy="514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62" dirty="0"/>
              <a:t>DAQ concentrator  board</a:t>
            </a:r>
            <a:endParaRPr lang="ja-JP" altLang="en-US" sz="1662" dirty="0"/>
          </a:p>
        </p:txBody>
      </p:sp>
      <p:sp>
        <p:nvSpPr>
          <p:cNvPr id="34" name="フローチャート: 処理 33"/>
          <p:cNvSpPr/>
          <p:nvPr/>
        </p:nvSpPr>
        <p:spPr>
          <a:xfrm>
            <a:off x="6093304" y="4072129"/>
            <a:ext cx="1867166" cy="645835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62" dirty="0"/>
              <a:t>Software trigger PC</a:t>
            </a:r>
            <a:endParaRPr lang="ja-JP" altLang="en-US" sz="1662" dirty="0"/>
          </a:p>
        </p:txBody>
      </p:sp>
      <p:sp>
        <p:nvSpPr>
          <p:cNvPr id="35" name="フローチャート: 処理 34"/>
          <p:cNvSpPr/>
          <p:nvPr/>
        </p:nvSpPr>
        <p:spPr>
          <a:xfrm>
            <a:off x="6093304" y="3240857"/>
            <a:ext cx="1867166" cy="645835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62" dirty="0"/>
              <a:t>DAQ backend PC</a:t>
            </a:r>
            <a:endParaRPr lang="ja-JP" altLang="en-US" sz="1662" dirty="0"/>
          </a:p>
        </p:txBody>
      </p:sp>
      <p:sp>
        <p:nvSpPr>
          <p:cNvPr id="36" name="フローチャート: 処理 35"/>
          <p:cNvSpPr/>
          <p:nvPr/>
        </p:nvSpPr>
        <p:spPr>
          <a:xfrm>
            <a:off x="6093304" y="5063257"/>
            <a:ext cx="1867166" cy="645835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62" dirty="0"/>
              <a:t>Offline cluster</a:t>
            </a:r>
            <a:endParaRPr lang="ja-JP" altLang="en-US" sz="1662" dirty="0"/>
          </a:p>
        </p:txBody>
      </p:sp>
      <p:cxnSp>
        <p:nvCxnSpPr>
          <p:cNvPr id="37" name="直線矢印コネクタ 36"/>
          <p:cNvCxnSpPr>
            <a:stCxn id="36" idx="2"/>
          </p:cNvCxnSpPr>
          <p:nvPr/>
        </p:nvCxnSpPr>
        <p:spPr>
          <a:xfrm>
            <a:off x="7026887" y="1281545"/>
            <a:ext cx="2329" cy="23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37" idx="2"/>
            <a:endCxn id="38" idx="0"/>
          </p:cNvCxnSpPr>
          <p:nvPr/>
        </p:nvCxnSpPr>
        <p:spPr>
          <a:xfrm>
            <a:off x="7026887" y="1927381"/>
            <a:ext cx="0" cy="535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endCxn id="40" idx="0"/>
          </p:cNvCxnSpPr>
          <p:nvPr/>
        </p:nvCxnSpPr>
        <p:spPr>
          <a:xfrm flipH="1">
            <a:off x="7026887" y="3059189"/>
            <a:ext cx="2329" cy="18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40" idx="2"/>
            <a:endCxn id="39" idx="0"/>
          </p:cNvCxnSpPr>
          <p:nvPr/>
        </p:nvCxnSpPr>
        <p:spPr>
          <a:xfrm>
            <a:off x="7026887" y="3886691"/>
            <a:ext cx="0" cy="185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9" idx="2"/>
            <a:endCxn id="41" idx="0"/>
          </p:cNvCxnSpPr>
          <p:nvPr/>
        </p:nvCxnSpPr>
        <p:spPr>
          <a:xfrm>
            <a:off x="7026887" y="4717964"/>
            <a:ext cx="0" cy="345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7013699" y="5760386"/>
            <a:ext cx="1" cy="198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42"/>
          <p:cNvSpPr/>
          <p:nvPr/>
        </p:nvSpPr>
        <p:spPr>
          <a:xfrm>
            <a:off x="5984007" y="1521334"/>
            <a:ext cx="2090418" cy="1537855"/>
          </a:xfrm>
          <a:prstGeom prst="roundRect">
            <a:avLst>
              <a:gd name="adj" fmla="val 1001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274543" y="1262320"/>
            <a:ext cx="1365117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Analog waveform</a:t>
            </a:r>
            <a:endParaRPr lang="ja-JP" altLang="en-US" sz="1292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375248" y="3822054"/>
            <a:ext cx="172681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Compressed waveform</a:t>
            </a:r>
            <a:endParaRPr lang="ja-JP" altLang="en-US" sz="1292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017331" y="3295696"/>
            <a:ext cx="980012" cy="490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b="1" u="sng" dirty="0">
                <a:solidFill>
                  <a:srgbClr val="FF0000"/>
                </a:solidFill>
              </a:rPr>
              <a:t>Online data</a:t>
            </a:r>
            <a:br>
              <a:rPr lang="en-US" altLang="ja-JP" sz="1292" b="1" u="sng" dirty="0">
                <a:solidFill>
                  <a:srgbClr val="FF0000"/>
                </a:solidFill>
              </a:rPr>
            </a:br>
            <a:r>
              <a:rPr lang="en-US" altLang="ja-JP" sz="1292" b="1" u="sng" dirty="0">
                <a:solidFill>
                  <a:srgbClr val="FF0000"/>
                </a:solidFill>
              </a:rPr>
              <a:t>reduction</a:t>
            </a:r>
            <a:endParaRPr lang="ja-JP" altLang="en-US" sz="1292" b="1" u="sng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375249" y="3002087"/>
            <a:ext cx="148008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Digitized waveform</a:t>
            </a:r>
            <a:endParaRPr lang="ja-JP" altLang="en-US" sz="1292" dirty="0"/>
          </a:p>
        </p:txBody>
      </p:sp>
      <p:sp>
        <p:nvSpPr>
          <p:cNvPr id="48" name="フローチャート: 代替処理 47"/>
          <p:cNvSpPr/>
          <p:nvPr/>
        </p:nvSpPr>
        <p:spPr>
          <a:xfrm>
            <a:off x="6230784" y="5967494"/>
            <a:ext cx="1592207" cy="58189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62" dirty="0"/>
              <a:t>Tape archive</a:t>
            </a:r>
            <a:endParaRPr lang="ja-JP" altLang="en-US" sz="1662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882571" y="1286063"/>
            <a:ext cx="91460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>
                <a:solidFill>
                  <a:schemeClr val="accent1"/>
                </a:solidFill>
              </a:rPr>
              <a:t>Electronics</a:t>
            </a:r>
            <a:endParaRPr lang="ja-JP" altLang="en-US" sz="1292" dirty="0">
              <a:solidFill>
                <a:schemeClr val="accent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944826" y="4319040"/>
            <a:ext cx="119917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u="sng" dirty="0"/>
              <a:t>3</a:t>
            </a:r>
            <a:r>
              <a:rPr lang="en-US" altLang="ja-JP" sz="1292" u="sng" baseline="30000" dirty="0"/>
              <a:t>rd</a:t>
            </a:r>
            <a:r>
              <a:rPr lang="en-US" altLang="ja-JP" sz="1292" u="sng" dirty="0"/>
              <a:t> level trigger</a:t>
            </a:r>
            <a:endParaRPr lang="ja-JP" altLang="en-US" sz="1292" u="sng" dirty="0"/>
          </a:p>
        </p:txBody>
      </p:sp>
      <p:cxnSp>
        <p:nvCxnSpPr>
          <p:cNvPr id="51" name="直線コネクタ 50"/>
          <p:cNvCxnSpPr/>
          <p:nvPr/>
        </p:nvCxnSpPr>
        <p:spPr>
          <a:xfrm>
            <a:off x="5939471" y="4897580"/>
            <a:ext cx="272876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8099318" y="4642021"/>
            <a:ext cx="65588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On site</a:t>
            </a:r>
            <a:endParaRPr lang="ja-JP" altLang="en-US" sz="1292" dirty="0"/>
          </a:p>
        </p:txBody>
      </p:sp>
      <p:sp>
        <p:nvSpPr>
          <p:cNvPr id="53" name="フローチャート: 処理 52"/>
          <p:cNvSpPr/>
          <p:nvPr/>
        </p:nvSpPr>
        <p:spPr>
          <a:xfrm>
            <a:off x="6093304" y="1970766"/>
            <a:ext cx="1867166" cy="4285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/>
              <a:t>Trigger concentrator board</a:t>
            </a:r>
            <a:endParaRPr lang="ja-JP" altLang="en-US" sz="1477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019416" y="1865120"/>
            <a:ext cx="1183337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1</a:t>
            </a:r>
            <a:r>
              <a:rPr lang="en-US" altLang="ja-JP" sz="1292" baseline="30000" dirty="0"/>
              <a:t>st</a:t>
            </a:r>
            <a:r>
              <a:rPr lang="en-US" altLang="ja-JP" sz="1292" dirty="0"/>
              <a:t> level trigger</a:t>
            </a:r>
            <a:endParaRPr lang="ja-JP" altLang="en-US" sz="1292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019415" y="2452155"/>
            <a:ext cx="121982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2</a:t>
            </a:r>
            <a:r>
              <a:rPr lang="en-US" altLang="ja-JP" sz="1292" baseline="30000" dirty="0"/>
              <a:t>nd</a:t>
            </a:r>
            <a:r>
              <a:rPr lang="en-US" altLang="ja-JP" sz="1292" dirty="0"/>
              <a:t> level trigger</a:t>
            </a:r>
            <a:endParaRPr lang="ja-JP" altLang="en-US" sz="1292" dirty="0"/>
          </a:p>
        </p:txBody>
      </p:sp>
    </p:spTree>
    <p:extLst>
      <p:ext uri="{BB962C8B-B14F-4D97-AF65-F5344CB8AC3E}">
        <p14:creationId xmlns:p14="http://schemas.microsoft.com/office/powerpoint/2010/main" val="25843956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15793</TotalTime>
  <Words>928</Words>
  <Application>Microsoft Macintosh PowerPoint</Application>
  <PresentationFormat>画面に合わせる (4:3)</PresentationFormat>
  <Paragraphs>252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Calibri</vt:lpstr>
      <vt:lpstr>ＭＳ Ｐゴシック</vt:lpstr>
      <vt:lpstr>Wingdings</vt:lpstr>
      <vt:lpstr>Wingdings 2</vt:lpstr>
      <vt:lpstr>Arial</vt:lpstr>
      <vt:lpstr>ホワイト</vt:lpstr>
      <vt:lpstr>MEG II 実験液体キセノンガンマ線検出器における取得データサイズ削減手法の開発  Development of the data size reduction method for MEG II liquid xenon detector</vt:lpstr>
      <vt:lpstr>Table of contents</vt:lpstr>
      <vt:lpstr>μ→eγ search</vt:lpstr>
      <vt:lpstr>MEG II experiment</vt:lpstr>
      <vt:lpstr>LXe detector upgrade</vt:lpstr>
      <vt:lpstr>Expected performance</vt:lpstr>
      <vt:lpstr>Table of contents</vt:lpstr>
      <vt:lpstr>PowerPoint プレゼンテーション</vt:lpstr>
      <vt:lpstr>Online data reduction</vt:lpstr>
      <vt:lpstr>Data reduction method No.1: Rebin of the waveform</vt:lpstr>
      <vt:lpstr>Data reduction method No.2: Online waveform clustering</vt:lpstr>
      <vt:lpstr>Performance of data reduction</vt:lpstr>
      <vt:lpstr>Pileup identification</vt:lpstr>
      <vt:lpstr>Effect of data reduction to pileup identification</vt:lpstr>
      <vt:lpstr>Summary and prospect</vt:lpstr>
      <vt:lpstr>backup</vt:lpstr>
      <vt:lpstr>Data reduction strategy</vt:lpstr>
      <vt:lpstr>aa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ogawa</dc:creator>
  <cp:lastModifiedBy>小川真治</cp:lastModifiedBy>
  <cp:revision>4825</cp:revision>
  <dcterms:created xsi:type="dcterms:W3CDTF">2014-08-06T18:28:26Z</dcterms:created>
  <dcterms:modified xsi:type="dcterms:W3CDTF">2017-03-18T06:53:30Z</dcterms:modified>
</cp:coreProperties>
</file>