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4" r:id="rId9"/>
    <p:sldId id="272" r:id="rId10"/>
    <p:sldId id="266" r:id="rId11"/>
    <p:sldId id="271" r:id="rId12"/>
    <p:sldId id="273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968EB-B3A8-4E50-8E4C-2685D0136B48}" type="datetimeFigureOut">
              <a:rPr kumimoji="1" lang="ja-JP" altLang="en-US" smtClean="0"/>
              <a:t>2018/9/9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A3463-38AC-484D-A1AB-AA631B33C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27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23AD11E-4C2A-40F3-A1B8-936BD829A12E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A552986-5816-42A9-A035-800CAFB2BE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05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43A0-A6B6-44BE-9334-67C2369EB843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12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ED7D-3717-4AF6-8F2F-189C6736E5D2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261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A75C-5108-4C26-8D16-70EF5C674967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853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5539-5FCA-4990-AA72-E5CE3A98DF5D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149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5F6B-68A6-4BB0-B5A2-A580997CFA0E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517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192F-5015-4D71-9458-A9CC925F7D18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381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B3B31B9-6AE8-4394-9ACE-178E5D99908C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021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927DA8E-DC9E-42AE-9F1C-E4DFB3F0197F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55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40D8-88D1-41B9-AAB5-35EB21483733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48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92BD-ADC6-47A5-8065-826D74E2A602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3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8B10-41F9-4D61-9A9F-1AE9807EF39C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75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71E8-1725-4DAB-9F9E-04340C8AD2DE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638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B4C9-62EA-4995-8FB2-249B6E8C0A2C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17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ADE3-2C96-48EF-9DDB-71CFF1E4F0AF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70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7DED-04DE-4027-85F3-0A86C946E05D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34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3C32-AACD-4779-84FC-9CE01068A508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96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E9BF016-9861-4AD7-8D3B-762571B1ED29}" type="datetime1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A552986-5816-42A9-A035-800CAFB2BE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57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80353A1-BB27-44B2-8A4F-7571B267A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1759" y="9939"/>
            <a:ext cx="12915549" cy="693188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F9A5ECD-7FA0-4F9F-A2E5-109A7345F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018" y="1482815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dirty="0">
                <a:solidFill>
                  <a:schemeClr val="bg1"/>
                </a:solidFill>
              </a:rPr>
              <a:t>MEG II</a:t>
            </a:r>
            <a:r>
              <a:rPr lang="ja-JP" altLang="en-US" dirty="0">
                <a:solidFill>
                  <a:schemeClr val="bg1"/>
                </a:solidFill>
              </a:rPr>
              <a:t>実験</a:t>
            </a:r>
            <a:br>
              <a:rPr lang="en-US" altLang="ja-JP" dirty="0">
                <a:solidFill>
                  <a:schemeClr val="bg1"/>
                </a:solidFill>
              </a:rPr>
            </a:br>
            <a:r>
              <a:rPr lang="ja-JP" altLang="en-US" dirty="0">
                <a:solidFill>
                  <a:schemeClr val="bg1"/>
                </a:solidFill>
              </a:rPr>
              <a:t>陽電子スペクトロメータの</a:t>
            </a:r>
            <a:br>
              <a:rPr lang="en-US" altLang="ja-JP" dirty="0">
                <a:solidFill>
                  <a:schemeClr val="bg1"/>
                </a:solidFill>
              </a:rPr>
            </a:br>
            <a:r>
              <a:rPr lang="en-US" altLang="ja-JP" dirty="0">
                <a:solidFill>
                  <a:schemeClr val="bg1"/>
                </a:solidFill>
              </a:rPr>
              <a:t>3</a:t>
            </a:r>
            <a:r>
              <a:rPr lang="ja-JP" altLang="en-US" dirty="0">
                <a:solidFill>
                  <a:schemeClr val="bg1"/>
                </a:solidFill>
              </a:rPr>
              <a:t>次元磁場測定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89BCA2A-82F1-480E-85FB-57C17E8E6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4291" y="4649610"/>
            <a:ext cx="5670620" cy="907128"/>
          </a:xfrm>
        </p:spPr>
        <p:txBody>
          <a:bodyPr/>
          <a:lstStyle/>
          <a:p>
            <a:pPr algn="l"/>
            <a:r>
              <a:rPr lang="ja-JP" altLang="en-US" dirty="0">
                <a:solidFill>
                  <a:schemeClr val="bg1"/>
                </a:solidFill>
              </a:rPr>
              <a:t>家城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ja-JP" altLang="en-US" dirty="0">
                <a:solidFill>
                  <a:schemeClr val="bg1"/>
                </a:solidFill>
              </a:rPr>
              <a:t>佳、他</a:t>
            </a:r>
            <a:r>
              <a:rPr lang="en-US" altLang="ja-JP" dirty="0">
                <a:solidFill>
                  <a:schemeClr val="bg1"/>
                </a:solidFill>
              </a:rPr>
              <a:t>MEG II</a:t>
            </a:r>
            <a:r>
              <a:rPr lang="ja-JP" altLang="en-US" dirty="0">
                <a:solidFill>
                  <a:schemeClr val="bg1"/>
                </a:solidFill>
              </a:rPr>
              <a:t>コラボレーション</a:t>
            </a:r>
            <a:endParaRPr lang="en-US" altLang="ja-JP" dirty="0">
              <a:solidFill>
                <a:schemeClr val="bg1"/>
              </a:solidFill>
            </a:endParaRPr>
          </a:p>
          <a:p>
            <a:pPr algn="l"/>
            <a:r>
              <a:rPr lang="ja-JP" altLang="en-US" dirty="0">
                <a:solidFill>
                  <a:schemeClr val="bg1"/>
                </a:solidFill>
              </a:rPr>
              <a:t>日本物理学会 </a:t>
            </a:r>
            <a:r>
              <a:rPr lang="en-US" altLang="ja-JP" dirty="0">
                <a:solidFill>
                  <a:schemeClr val="bg1"/>
                </a:solidFill>
              </a:rPr>
              <a:t>2018</a:t>
            </a:r>
            <a:r>
              <a:rPr lang="ja-JP" altLang="en-US" dirty="0">
                <a:solidFill>
                  <a:schemeClr val="bg1"/>
                </a:solidFill>
              </a:rPr>
              <a:t>年秋季大会</a:t>
            </a:r>
            <a:endParaRPr lang="en-US" altLang="ja-JP" dirty="0">
              <a:solidFill>
                <a:schemeClr val="bg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230C52-5FE2-42DA-AC20-EF063557D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7276" y="6022665"/>
            <a:ext cx="2364384" cy="70490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7A87451-EFF1-4BF9-BAAA-AC95459E4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442" y="6047968"/>
            <a:ext cx="2611454" cy="65430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2099239-F4C7-4B9B-AF57-317F35334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7632" y="5295126"/>
            <a:ext cx="2084028" cy="523224"/>
          </a:xfrm>
          <a:prstGeom prst="rect">
            <a:avLst/>
          </a:prstGeom>
        </p:spPr>
      </p:pic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4BE815F4-A9F1-4D5C-89A6-D8529248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571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4"/>
    </mc:Choice>
    <mc:Fallback>
      <p:transition spd="slow" advTm="324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AD4E40-7A77-4EC3-8494-972F8EF4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Survey of the mapping machine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069B7D-403F-4BC2-A954-60189829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7085D86-B1D7-4B8F-A432-77C501FED3EA}"/>
              </a:ext>
            </a:extLst>
          </p:cNvPr>
          <p:cNvSpPr txBox="1"/>
          <p:nvPr/>
        </p:nvSpPr>
        <p:spPr>
          <a:xfrm>
            <a:off x="5287481" y="2829910"/>
            <a:ext cx="5065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Colored circles: R arm rotation</a:t>
            </a:r>
          </a:p>
          <a:p>
            <a:r>
              <a:rPr lang="en-US" altLang="ja-JP" sz="1600" dirty="0"/>
              <a:t>Black circle: Phi arm rotation (center of R circles)</a:t>
            </a:r>
            <a:endParaRPr kumimoji="1" lang="ja-JP" altLang="en-US" sz="1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D11EA08-2F24-49B9-AA85-994AC1F068A0}"/>
              </a:ext>
            </a:extLst>
          </p:cNvPr>
          <p:cNvSpPr txBox="1"/>
          <p:nvPr/>
        </p:nvSpPr>
        <p:spPr>
          <a:xfrm>
            <a:off x="5287481" y="2373765"/>
            <a:ext cx="5903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Position and tilt of the arms are measured in laser survey.</a:t>
            </a:r>
            <a:endParaRPr kumimoji="1" lang="ja-JP" altLang="en-US" sz="16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6846CB8-F7B3-4872-9205-96C9D6719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56" y="1822284"/>
            <a:ext cx="3907139" cy="3229181"/>
          </a:xfrm>
          <a:prstGeom prst="rect">
            <a:avLst/>
          </a:prstGeom>
        </p:spPr>
      </p:pic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9362363F-D8E2-4CF8-9795-7D8786E320EB}"/>
              </a:ext>
            </a:extLst>
          </p:cNvPr>
          <p:cNvSpPr/>
          <p:nvPr/>
        </p:nvSpPr>
        <p:spPr>
          <a:xfrm>
            <a:off x="2941380" y="3378632"/>
            <a:ext cx="469886" cy="558612"/>
          </a:xfrm>
          <a:custGeom>
            <a:avLst/>
            <a:gdLst>
              <a:gd name="connsiteX0" fmla="*/ 0 w 715674"/>
              <a:gd name="connsiteY0" fmla="*/ 210660 h 805699"/>
              <a:gd name="connsiteX1" fmla="*/ 188259 w 715674"/>
              <a:gd name="connsiteY1" fmla="*/ 4472 h 805699"/>
              <a:gd name="connsiteX2" fmla="*/ 546847 w 715674"/>
              <a:gd name="connsiteY2" fmla="*/ 85155 h 805699"/>
              <a:gd name="connsiteX3" fmla="*/ 690282 w 715674"/>
              <a:gd name="connsiteY3" fmla="*/ 273413 h 805699"/>
              <a:gd name="connsiteX4" fmla="*/ 699247 w 715674"/>
              <a:gd name="connsiteY4" fmla="*/ 479602 h 805699"/>
              <a:gd name="connsiteX5" fmla="*/ 519953 w 715674"/>
              <a:gd name="connsiteY5" fmla="*/ 757507 h 805699"/>
              <a:gd name="connsiteX6" fmla="*/ 286871 w 715674"/>
              <a:gd name="connsiteY6" fmla="*/ 793366 h 805699"/>
              <a:gd name="connsiteX7" fmla="*/ 62753 w 715674"/>
              <a:gd name="connsiteY7" fmla="*/ 623037 h 805699"/>
              <a:gd name="connsiteX8" fmla="*/ 17930 w 715674"/>
              <a:gd name="connsiteY8" fmla="*/ 470637 h 80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674" h="805699">
                <a:moveTo>
                  <a:pt x="0" y="210660"/>
                </a:moveTo>
                <a:cubicBezTo>
                  <a:pt x="48559" y="118024"/>
                  <a:pt x="97118" y="25389"/>
                  <a:pt x="188259" y="4472"/>
                </a:cubicBezTo>
                <a:cubicBezTo>
                  <a:pt x="279400" y="-16446"/>
                  <a:pt x="463176" y="40331"/>
                  <a:pt x="546847" y="85155"/>
                </a:cubicBezTo>
                <a:cubicBezTo>
                  <a:pt x="630518" y="129979"/>
                  <a:pt x="664882" y="207672"/>
                  <a:pt x="690282" y="273413"/>
                </a:cubicBezTo>
                <a:cubicBezTo>
                  <a:pt x="715682" y="339154"/>
                  <a:pt x="727635" y="398920"/>
                  <a:pt x="699247" y="479602"/>
                </a:cubicBezTo>
                <a:cubicBezTo>
                  <a:pt x="670859" y="560284"/>
                  <a:pt x="588682" y="705213"/>
                  <a:pt x="519953" y="757507"/>
                </a:cubicBezTo>
                <a:cubicBezTo>
                  <a:pt x="451224" y="809801"/>
                  <a:pt x="363071" y="815778"/>
                  <a:pt x="286871" y="793366"/>
                </a:cubicBezTo>
                <a:cubicBezTo>
                  <a:pt x="210671" y="770954"/>
                  <a:pt x="107577" y="676825"/>
                  <a:pt x="62753" y="623037"/>
                </a:cubicBezTo>
                <a:cubicBezTo>
                  <a:pt x="17929" y="569249"/>
                  <a:pt x="17929" y="519943"/>
                  <a:pt x="17930" y="470637"/>
                </a:cubicBezTo>
              </a:path>
            </a:pathLst>
          </a:custGeom>
          <a:noFill/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862BFA0-DE9B-493C-B1F9-6AA9039E2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267" y="3709351"/>
            <a:ext cx="3907139" cy="3059852"/>
          </a:xfrm>
          <a:prstGeom prst="rect">
            <a:avLst/>
          </a:prstGeom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A5F85FB7-F963-41DF-99B9-730429ECDEC2}"/>
              </a:ext>
            </a:extLst>
          </p:cNvPr>
          <p:cNvSpPr/>
          <p:nvPr/>
        </p:nvSpPr>
        <p:spPr>
          <a:xfrm>
            <a:off x="2918520" y="3589020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9DE4E1C-7CAE-46BD-99EF-B943CD212997}"/>
              </a:ext>
            </a:extLst>
          </p:cNvPr>
          <p:cNvSpPr txBox="1"/>
          <p:nvPr/>
        </p:nvSpPr>
        <p:spPr>
          <a:xfrm>
            <a:off x="2265754" y="3196273"/>
            <a:ext cx="803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laser marker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500F02E-F54B-434B-A039-62C5206CF51D}"/>
              </a:ext>
            </a:extLst>
          </p:cNvPr>
          <p:cNvSpPr txBox="1"/>
          <p:nvPr/>
        </p:nvSpPr>
        <p:spPr>
          <a:xfrm>
            <a:off x="7184614" y="4193037"/>
            <a:ext cx="4879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Z position is found to vary by ~0.5mm due to tilt, but we can correct this based on the tilt parameters obtained in this survey.</a:t>
            </a:r>
          </a:p>
        </p:txBody>
      </p:sp>
    </p:spTree>
    <p:extLst>
      <p:ext uri="{BB962C8B-B14F-4D97-AF65-F5344CB8AC3E}">
        <p14:creationId xmlns:p14="http://schemas.microsoft.com/office/powerpoint/2010/main" val="335691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AD4E40-7A77-4EC3-8494-972F8EF4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Survey of the mapping machine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069B7D-403F-4BC2-A954-60189829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01EFA4C-D570-4D67-A961-E0C026DDD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51" y="2043039"/>
            <a:ext cx="5029200" cy="30956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F22BF38-0254-4E8E-9CF1-8692B0C33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763" y="3990789"/>
            <a:ext cx="3836237" cy="2779111"/>
          </a:xfrm>
          <a:prstGeom prst="rect">
            <a:avLst/>
          </a:prstGeom>
        </p:spPr>
      </p:pic>
      <p:sp>
        <p:nvSpPr>
          <p:cNvPr id="7" name="矢印: 左右 6">
            <a:extLst>
              <a:ext uri="{FF2B5EF4-FFF2-40B4-BE49-F238E27FC236}">
                <a16:creationId xmlns:a16="http://schemas.microsoft.com/office/drawing/2014/main" id="{03EE961F-9CEE-401D-A3E0-BC86CBE99B19}"/>
              </a:ext>
            </a:extLst>
          </p:cNvPr>
          <p:cNvSpPr/>
          <p:nvPr/>
        </p:nvSpPr>
        <p:spPr>
          <a:xfrm rot="21339726">
            <a:off x="823261" y="3108719"/>
            <a:ext cx="853895" cy="288402"/>
          </a:xfrm>
          <a:prstGeom prst="leftRight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A0FB1C6-B5DE-46D2-9FEC-85C9C348A0BB}"/>
              </a:ext>
            </a:extLst>
          </p:cNvPr>
          <p:cNvSpPr txBox="1"/>
          <p:nvPr/>
        </p:nvSpPr>
        <p:spPr>
          <a:xfrm>
            <a:off x="5689415" y="2570217"/>
            <a:ext cx="5903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Linearity of the stage is also measured and corrected.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937437-B37B-43E3-A5B8-9C190ADA3BFD}"/>
              </a:ext>
            </a:extLst>
          </p:cNvPr>
          <p:cNvSpPr txBox="1"/>
          <p:nvPr/>
        </p:nvSpPr>
        <p:spPr>
          <a:xfrm>
            <a:off x="5689415" y="2969606"/>
            <a:ext cx="5903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Deviation in XY was ~1.5 mm at maximum.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0C445DC-0166-4A3E-9029-94FEDC984999}"/>
                  </a:ext>
                </a:extLst>
              </p:cNvPr>
              <p:cNvSpPr txBox="1"/>
              <p:nvPr/>
            </p:nvSpPr>
            <p:spPr>
              <a:xfrm>
                <a:off x="6096000" y="4549347"/>
                <a:ext cx="59032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/>
                  <a:t>After the corrections of tilt and Z linearity, deviation (RMS) of surveyed X,Y,Z positions from calculated position were ~</a:t>
                </a:r>
                <a:r>
                  <a:rPr lang="en-US" altLang="ja-JP" sz="1600" b="1" dirty="0"/>
                  <a:t>200 </a:t>
                </a:r>
                <a14:m>
                  <m:oMath xmlns:m="http://schemas.openxmlformats.org/officeDocument/2006/math">
                    <m:r>
                      <a:rPr lang="en-US" altLang="ja-JP" sz="16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ja-JP" sz="16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ja-JP" sz="1600" b="1" dirty="0"/>
                  <a:t> in X,Y, ~30 </a:t>
                </a:r>
                <a14:m>
                  <m:oMath xmlns:m="http://schemas.openxmlformats.org/officeDocument/2006/math">
                    <m:r>
                      <a:rPr lang="en-US" altLang="ja-JP" sz="16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ja-JP" sz="16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ja-JP" sz="1600" b="1" dirty="0"/>
                  <a:t> in Z.</a:t>
                </a:r>
              </a:p>
            </p:txBody>
          </p:sp>
        </mc:Choice>
        <mc:Fallback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0C445DC-0166-4A3E-9029-94FEDC984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549347"/>
                <a:ext cx="5903258" cy="830997"/>
              </a:xfrm>
              <a:prstGeom prst="rect">
                <a:avLst/>
              </a:prstGeom>
              <a:blipFill>
                <a:blip r:embed="rId4"/>
                <a:stretch>
                  <a:fillRect l="-517" t="-2190" b="-80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楕円 12">
            <a:extLst>
              <a:ext uri="{FF2B5EF4-FFF2-40B4-BE49-F238E27FC236}">
                <a16:creationId xmlns:a16="http://schemas.microsoft.com/office/drawing/2014/main" id="{8CFBFAEA-CDF9-4172-815A-827821143892}"/>
              </a:ext>
            </a:extLst>
          </p:cNvPr>
          <p:cNvSpPr/>
          <p:nvPr/>
        </p:nvSpPr>
        <p:spPr>
          <a:xfrm>
            <a:off x="2644200" y="3030297"/>
            <a:ext cx="93082" cy="93082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922E91-71F6-417E-819D-DF7C1A2E71CD}"/>
              </a:ext>
            </a:extLst>
          </p:cNvPr>
          <p:cNvSpPr txBox="1"/>
          <p:nvPr/>
        </p:nvSpPr>
        <p:spPr>
          <a:xfrm>
            <a:off x="1853770" y="2754147"/>
            <a:ext cx="803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laser marker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EDAA1A7-1BC6-4A41-B2C5-5AE171B4A207}"/>
              </a:ext>
            </a:extLst>
          </p:cNvPr>
          <p:cNvCxnSpPr>
            <a:cxnSpLocks/>
          </p:cNvCxnSpPr>
          <p:nvPr/>
        </p:nvCxnSpPr>
        <p:spPr>
          <a:xfrm>
            <a:off x="2361363" y="2969606"/>
            <a:ext cx="219277" cy="682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601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9D7B84-0211-4E9C-96CA-F6EB46813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500" y="714913"/>
            <a:ext cx="10515600" cy="1325563"/>
          </a:xfrm>
        </p:spPr>
        <p:txBody>
          <a:bodyPr/>
          <a:lstStyle/>
          <a:p>
            <a:r>
              <a:rPr lang="en-US" altLang="ja-JP" dirty="0"/>
              <a:t>Sensor direction measurement</a:t>
            </a:r>
            <a:endParaRPr kumimoji="1"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B43B70E-2D34-4321-9C71-AB865EC0F6C9}"/>
              </a:ext>
            </a:extLst>
          </p:cNvPr>
          <p:cNvGrpSpPr/>
          <p:nvPr/>
        </p:nvGrpSpPr>
        <p:grpSpPr>
          <a:xfrm>
            <a:off x="6822168" y="3798436"/>
            <a:ext cx="2754488" cy="1632824"/>
            <a:chOff x="1433690" y="2559637"/>
            <a:chExt cx="3420532" cy="2058498"/>
          </a:xfrm>
        </p:grpSpPr>
        <p:sp>
          <p:nvSpPr>
            <p:cNvPr id="6" name="直方体 5">
              <a:extLst>
                <a:ext uri="{FF2B5EF4-FFF2-40B4-BE49-F238E27FC236}">
                  <a16:creationId xmlns:a16="http://schemas.microsoft.com/office/drawing/2014/main" id="{DAE20346-F07B-46BF-8F0D-845C183C0D2A}"/>
                </a:ext>
              </a:extLst>
            </p:cNvPr>
            <p:cNvSpPr/>
            <p:nvPr/>
          </p:nvSpPr>
          <p:spPr>
            <a:xfrm>
              <a:off x="1444980" y="3933197"/>
              <a:ext cx="3409242" cy="684938"/>
            </a:xfrm>
            <a:prstGeom prst="cube">
              <a:avLst>
                <a:gd name="adj" fmla="val 48112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直方体 6">
              <a:extLst>
                <a:ext uri="{FF2B5EF4-FFF2-40B4-BE49-F238E27FC236}">
                  <a16:creationId xmlns:a16="http://schemas.microsoft.com/office/drawing/2014/main" id="{8673E8FF-3409-4053-9B3F-F06EF51C515D}"/>
                </a:ext>
              </a:extLst>
            </p:cNvPr>
            <p:cNvSpPr/>
            <p:nvPr/>
          </p:nvSpPr>
          <p:spPr>
            <a:xfrm>
              <a:off x="3872088" y="2967996"/>
              <a:ext cx="948266" cy="1264356"/>
            </a:xfrm>
            <a:prstGeom prst="cube">
              <a:avLst>
                <a:gd name="adj" fmla="val 2976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直方体 8">
              <a:extLst>
                <a:ext uri="{FF2B5EF4-FFF2-40B4-BE49-F238E27FC236}">
                  <a16:creationId xmlns:a16="http://schemas.microsoft.com/office/drawing/2014/main" id="{4086E9FC-BC1E-436A-A3A3-70202EA230BD}"/>
                </a:ext>
              </a:extLst>
            </p:cNvPr>
            <p:cNvSpPr/>
            <p:nvPr/>
          </p:nvSpPr>
          <p:spPr>
            <a:xfrm>
              <a:off x="1433690" y="2990574"/>
              <a:ext cx="948266" cy="1241778"/>
            </a:xfrm>
            <a:prstGeom prst="cube">
              <a:avLst>
                <a:gd name="adj" fmla="val 2976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Nd</a:t>
              </a:r>
              <a:endParaRPr kumimoji="1" lang="ja-JP" altLang="en-US" dirty="0"/>
            </a:p>
          </p:txBody>
        </p:sp>
        <p:sp>
          <p:nvSpPr>
            <p:cNvPr id="4" name="直方体 3">
              <a:extLst>
                <a:ext uri="{FF2B5EF4-FFF2-40B4-BE49-F238E27FC236}">
                  <a16:creationId xmlns:a16="http://schemas.microsoft.com/office/drawing/2014/main" id="{7178FD21-4931-4945-98B6-6BD0DD4FCFD8}"/>
                </a:ext>
              </a:extLst>
            </p:cNvPr>
            <p:cNvSpPr/>
            <p:nvPr/>
          </p:nvSpPr>
          <p:spPr>
            <a:xfrm>
              <a:off x="1433690" y="2559637"/>
              <a:ext cx="3409242" cy="684938"/>
            </a:xfrm>
            <a:prstGeom prst="cube">
              <a:avLst>
                <a:gd name="adj" fmla="val 48112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直方体 9">
              <a:extLst>
                <a:ext uri="{FF2B5EF4-FFF2-40B4-BE49-F238E27FC236}">
                  <a16:creationId xmlns:a16="http://schemas.microsoft.com/office/drawing/2014/main" id="{4F03661B-CF01-4AB1-A529-F7588BDC96CB}"/>
                </a:ext>
              </a:extLst>
            </p:cNvPr>
            <p:cNvSpPr/>
            <p:nvPr/>
          </p:nvSpPr>
          <p:spPr>
            <a:xfrm>
              <a:off x="2940756" y="3413908"/>
              <a:ext cx="265290" cy="513643"/>
            </a:xfrm>
            <a:prstGeom prst="cube">
              <a:avLst>
                <a:gd name="adj" fmla="val 6950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15404D4C-48B0-4D1E-8CFB-0394A6D6D2D8}"/>
              </a:ext>
            </a:extLst>
          </p:cNvPr>
          <p:cNvGrpSpPr/>
          <p:nvPr/>
        </p:nvGrpSpPr>
        <p:grpSpPr>
          <a:xfrm rot="16200000" flipV="1">
            <a:off x="9566588" y="3916137"/>
            <a:ext cx="2476456" cy="1689667"/>
            <a:chOff x="1433690" y="2559637"/>
            <a:chExt cx="3420532" cy="2058498"/>
          </a:xfrm>
        </p:grpSpPr>
        <p:sp>
          <p:nvSpPr>
            <p:cNvPr id="22" name="直方体 21">
              <a:extLst>
                <a:ext uri="{FF2B5EF4-FFF2-40B4-BE49-F238E27FC236}">
                  <a16:creationId xmlns:a16="http://schemas.microsoft.com/office/drawing/2014/main" id="{08E9B5CA-AA08-41F0-9B98-F38A822195AC}"/>
                </a:ext>
              </a:extLst>
            </p:cNvPr>
            <p:cNvSpPr/>
            <p:nvPr/>
          </p:nvSpPr>
          <p:spPr>
            <a:xfrm>
              <a:off x="1444980" y="3933197"/>
              <a:ext cx="3409242" cy="684938"/>
            </a:xfrm>
            <a:prstGeom prst="cube">
              <a:avLst>
                <a:gd name="adj" fmla="val 48112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直方体 22">
              <a:extLst>
                <a:ext uri="{FF2B5EF4-FFF2-40B4-BE49-F238E27FC236}">
                  <a16:creationId xmlns:a16="http://schemas.microsoft.com/office/drawing/2014/main" id="{BC8B42F6-7C69-47C3-8443-EE6D61B94FFF}"/>
                </a:ext>
              </a:extLst>
            </p:cNvPr>
            <p:cNvSpPr/>
            <p:nvPr/>
          </p:nvSpPr>
          <p:spPr>
            <a:xfrm>
              <a:off x="3872088" y="2967996"/>
              <a:ext cx="948266" cy="1264356"/>
            </a:xfrm>
            <a:prstGeom prst="cube">
              <a:avLst>
                <a:gd name="adj" fmla="val 2976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直方体 23">
              <a:extLst>
                <a:ext uri="{FF2B5EF4-FFF2-40B4-BE49-F238E27FC236}">
                  <a16:creationId xmlns:a16="http://schemas.microsoft.com/office/drawing/2014/main" id="{A5176419-6813-42BA-AD8C-58C9AD66D28D}"/>
                </a:ext>
              </a:extLst>
            </p:cNvPr>
            <p:cNvSpPr/>
            <p:nvPr/>
          </p:nvSpPr>
          <p:spPr>
            <a:xfrm>
              <a:off x="1433690" y="2990574"/>
              <a:ext cx="948266" cy="1241778"/>
            </a:xfrm>
            <a:prstGeom prst="cube">
              <a:avLst>
                <a:gd name="adj" fmla="val 2976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直方体 24">
              <a:extLst>
                <a:ext uri="{FF2B5EF4-FFF2-40B4-BE49-F238E27FC236}">
                  <a16:creationId xmlns:a16="http://schemas.microsoft.com/office/drawing/2014/main" id="{C756A64E-DC85-4BA0-9EDA-2129DC637D11}"/>
                </a:ext>
              </a:extLst>
            </p:cNvPr>
            <p:cNvSpPr/>
            <p:nvPr/>
          </p:nvSpPr>
          <p:spPr>
            <a:xfrm>
              <a:off x="1433690" y="2559637"/>
              <a:ext cx="3409242" cy="684938"/>
            </a:xfrm>
            <a:prstGeom prst="cube">
              <a:avLst>
                <a:gd name="adj" fmla="val 48112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直方体 25">
              <a:extLst>
                <a:ext uri="{FF2B5EF4-FFF2-40B4-BE49-F238E27FC236}">
                  <a16:creationId xmlns:a16="http://schemas.microsoft.com/office/drawing/2014/main" id="{02A75227-6D64-49AB-85D5-FA197DAB0418}"/>
                </a:ext>
              </a:extLst>
            </p:cNvPr>
            <p:cNvSpPr/>
            <p:nvPr/>
          </p:nvSpPr>
          <p:spPr>
            <a:xfrm rot="5400000" flipH="1">
              <a:off x="2936927" y="3457654"/>
              <a:ext cx="212981" cy="500757"/>
            </a:xfrm>
            <a:prstGeom prst="cube">
              <a:avLst>
                <a:gd name="adj" fmla="val 6950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C13DC210-5398-4BCB-B424-442BEBFF6694}"/>
              </a:ext>
            </a:extLst>
          </p:cNvPr>
          <p:cNvGrpSpPr/>
          <p:nvPr/>
        </p:nvGrpSpPr>
        <p:grpSpPr>
          <a:xfrm>
            <a:off x="4854935" y="3462878"/>
            <a:ext cx="1806780" cy="2006316"/>
            <a:chOff x="4040864" y="1775462"/>
            <a:chExt cx="1013768" cy="1256484"/>
          </a:xfrm>
        </p:grpSpPr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81DF941C-B178-4511-9F24-FDBC4E67E3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4931" y="1873967"/>
              <a:ext cx="9012" cy="5038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82376738-624B-4AD8-B30C-7B2EDE8CEA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83988" y="2372219"/>
              <a:ext cx="355600" cy="3632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10893E8C-1C63-4931-89EA-62E4A7DF1A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4931" y="2381498"/>
              <a:ext cx="551785" cy="20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ACB1870E-5BF8-4617-8E4D-8C13E581A988}"/>
                </a:ext>
              </a:extLst>
            </p:cNvPr>
            <p:cNvSpPr txBox="1"/>
            <p:nvPr/>
          </p:nvSpPr>
          <p:spPr>
            <a:xfrm>
              <a:off x="4699032" y="2366141"/>
              <a:ext cx="35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x</a:t>
              </a:r>
              <a:endParaRPr kumimoji="1" lang="ja-JP" altLang="en-US" dirty="0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78C4397F-17D6-45F1-B3D2-61EDF809F59F}"/>
                </a:ext>
              </a:extLst>
            </p:cNvPr>
            <p:cNvSpPr txBox="1"/>
            <p:nvPr/>
          </p:nvSpPr>
          <p:spPr>
            <a:xfrm>
              <a:off x="4040864" y="2662614"/>
              <a:ext cx="35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z</a:t>
              </a:r>
              <a:endParaRPr kumimoji="1" lang="ja-JP" altLang="en-US" dirty="0"/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CA995260-2FE4-43C6-A4B2-71D4AC66ED3A}"/>
                </a:ext>
              </a:extLst>
            </p:cNvPr>
            <p:cNvSpPr txBox="1"/>
            <p:nvPr/>
          </p:nvSpPr>
          <p:spPr>
            <a:xfrm>
              <a:off x="4424931" y="1775462"/>
              <a:ext cx="35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y</a:t>
              </a:r>
              <a:endParaRPr kumimoji="1" lang="ja-JP" altLang="en-US" dirty="0"/>
            </a:p>
          </p:txBody>
        </p:sp>
      </p:grp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82007083-36AE-4FE5-87F7-63084884EEAF}"/>
              </a:ext>
            </a:extLst>
          </p:cNvPr>
          <p:cNvCxnSpPr>
            <a:cxnSpLocks/>
          </p:cNvCxnSpPr>
          <p:nvPr/>
        </p:nvCxnSpPr>
        <p:spPr>
          <a:xfrm flipH="1" flipV="1">
            <a:off x="5284075" y="4373330"/>
            <a:ext cx="281482" cy="5885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847249CE-9241-41FC-A9EF-E8F2B849C64E}"/>
              </a:ext>
            </a:extLst>
          </p:cNvPr>
          <p:cNvSpPr/>
          <p:nvPr/>
        </p:nvSpPr>
        <p:spPr>
          <a:xfrm rot="16200000">
            <a:off x="5347560" y="4456887"/>
            <a:ext cx="131555" cy="45719"/>
          </a:xfrm>
          <a:custGeom>
            <a:avLst/>
            <a:gdLst>
              <a:gd name="connsiteX0" fmla="*/ 0 w 158496"/>
              <a:gd name="connsiteY0" fmla="*/ 20336 h 63008"/>
              <a:gd name="connsiteX1" fmla="*/ 91440 w 158496"/>
              <a:gd name="connsiteY1" fmla="*/ 2048 h 63008"/>
              <a:gd name="connsiteX2" fmla="*/ 158496 w 158496"/>
              <a:gd name="connsiteY2" fmla="*/ 63008 h 6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496" h="63008">
                <a:moveTo>
                  <a:pt x="0" y="20336"/>
                </a:moveTo>
                <a:cubicBezTo>
                  <a:pt x="32512" y="7636"/>
                  <a:pt x="65024" y="-5064"/>
                  <a:pt x="91440" y="2048"/>
                </a:cubicBezTo>
                <a:cubicBezTo>
                  <a:pt x="117856" y="9160"/>
                  <a:pt x="138176" y="36084"/>
                  <a:pt x="158496" y="6300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B6C14161-983F-49C6-9C55-02720D325846}"/>
              </a:ext>
            </a:extLst>
          </p:cNvPr>
          <p:cNvSpPr txBox="1"/>
          <p:nvPr/>
        </p:nvSpPr>
        <p:spPr>
          <a:xfrm>
            <a:off x="4961189" y="4391637"/>
            <a:ext cx="306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accent2">
                    <a:lumMod val="75000"/>
                  </a:schemeClr>
                </a:solidFill>
              </a:rPr>
              <a:t>θ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FAC3451-8DB8-490F-B880-5C2839132EB7}"/>
              </a:ext>
            </a:extLst>
          </p:cNvPr>
          <p:cNvCxnSpPr>
            <a:cxnSpLocks/>
          </p:cNvCxnSpPr>
          <p:nvPr/>
        </p:nvCxnSpPr>
        <p:spPr>
          <a:xfrm flipV="1">
            <a:off x="5278995" y="4134570"/>
            <a:ext cx="381000" cy="24892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144C679F-EF62-4880-9B19-DC1D27B7FF20}"/>
              </a:ext>
            </a:extLst>
          </p:cNvPr>
          <p:cNvCxnSpPr>
            <a:cxnSpLocks/>
          </p:cNvCxnSpPr>
          <p:nvPr/>
        </p:nvCxnSpPr>
        <p:spPr>
          <a:xfrm flipV="1">
            <a:off x="5566523" y="4134570"/>
            <a:ext cx="88392" cy="30784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17D6007D-EAC0-414F-B3D0-717B27508594}"/>
              </a:ext>
            </a:extLst>
          </p:cNvPr>
          <p:cNvSpPr/>
          <p:nvPr/>
        </p:nvSpPr>
        <p:spPr>
          <a:xfrm rot="18388997">
            <a:off x="5597834" y="4328626"/>
            <a:ext cx="85344" cy="109728"/>
          </a:xfrm>
          <a:custGeom>
            <a:avLst/>
            <a:gdLst>
              <a:gd name="connsiteX0" fmla="*/ 85344 w 85344"/>
              <a:gd name="connsiteY0" fmla="*/ 0 h 109728"/>
              <a:gd name="connsiteX1" fmla="*/ 67056 w 85344"/>
              <a:gd name="connsiteY1" fmla="*/ 79248 h 109728"/>
              <a:gd name="connsiteX2" fmla="*/ 0 w 85344"/>
              <a:gd name="connsiteY2" fmla="*/ 109728 h 1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344" h="109728">
                <a:moveTo>
                  <a:pt x="85344" y="0"/>
                </a:moveTo>
                <a:cubicBezTo>
                  <a:pt x="83312" y="30480"/>
                  <a:pt x="81280" y="60960"/>
                  <a:pt x="67056" y="79248"/>
                </a:cubicBezTo>
                <a:cubicBezTo>
                  <a:pt x="52832" y="97536"/>
                  <a:pt x="26416" y="103632"/>
                  <a:pt x="0" y="10972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EE03F86-8DE7-432F-B3B8-5A8DFA75543B}"/>
              </a:ext>
            </a:extLst>
          </p:cNvPr>
          <p:cNvSpPr txBox="1"/>
          <p:nvPr/>
        </p:nvSpPr>
        <p:spPr>
          <a:xfrm>
            <a:off x="5610978" y="4193240"/>
            <a:ext cx="489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accent2">
                    <a:lumMod val="75000"/>
                  </a:schemeClr>
                </a:solidFill>
              </a:rPr>
              <a:t>Φ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9BB60DA-68AF-44CA-834F-AC9E10CFB587}"/>
              </a:ext>
            </a:extLst>
          </p:cNvPr>
          <p:cNvSpPr txBox="1"/>
          <p:nvPr/>
        </p:nvSpPr>
        <p:spPr>
          <a:xfrm>
            <a:off x="5798743" y="3986797"/>
            <a:ext cx="883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accent2">
                    <a:lumMod val="75000"/>
                  </a:schemeClr>
                </a:solidFill>
              </a:rPr>
              <a:t>sensor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734A3940-A813-4501-9491-2332E3D30680}"/>
              </a:ext>
            </a:extLst>
          </p:cNvPr>
          <p:cNvSpPr/>
          <p:nvPr/>
        </p:nvSpPr>
        <p:spPr>
          <a:xfrm>
            <a:off x="8289369" y="3862473"/>
            <a:ext cx="948266" cy="1527126"/>
          </a:xfrm>
          <a:custGeom>
            <a:avLst/>
            <a:gdLst>
              <a:gd name="connsiteX0" fmla="*/ 1158715 w 1199910"/>
              <a:gd name="connsiteY0" fmla="*/ 879349 h 3397762"/>
              <a:gd name="connsiteX1" fmla="*/ 1034537 w 1199910"/>
              <a:gd name="connsiteY1" fmla="*/ 224594 h 3397762"/>
              <a:gd name="connsiteX2" fmla="*/ 142715 w 1199910"/>
              <a:gd name="connsiteY2" fmla="*/ 145572 h 3397762"/>
              <a:gd name="connsiteX3" fmla="*/ 7248 w 1199910"/>
              <a:gd name="connsiteY3" fmla="*/ 2098549 h 3397762"/>
              <a:gd name="connsiteX4" fmla="*/ 199159 w 1199910"/>
              <a:gd name="connsiteY4" fmla="*/ 3317749 h 3397762"/>
              <a:gd name="connsiteX5" fmla="*/ 1068404 w 1199910"/>
              <a:gd name="connsiteY5" fmla="*/ 3159705 h 3397762"/>
              <a:gd name="connsiteX6" fmla="*/ 1181292 w 1199910"/>
              <a:gd name="connsiteY6" fmla="*/ 2177572 h 3397762"/>
              <a:gd name="connsiteX0" fmla="*/ 1155397 w 1198579"/>
              <a:gd name="connsiteY0" fmla="*/ 879349 h 3252782"/>
              <a:gd name="connsiteX1" fmla="*/ 1031219 w 1198579"/>
              <a:gd name="connsiteY1" fmla="*/ 224594 h 3252782"/>
              <a:gd name="connsiteX2" fmla="*/ 139397 w 1198579"/>
              <a:gd name="connsiteY2" fmla="*/ 145572 h 3252782"/>
              <a:gd name="connsiteX3" fmla="*/ 3930 w 1198579"/>
              <a:gd name="connsiteY3" fmla="*/ 2098549 h 3252782"/>
              <a:gd name="connsiteX4" fmla="*/ 150685 w 1198579"/>
              <a:gd name="connsiteY4" fmla="*/ 3091972 h 3252782"/>
              <a:gd name="connsiteX5" fmla="*/ 1065086 w 1198579"/>
              <a:gd name="connsiteY5" fmla="*/ 3159705 h 3252782"/>
              <a:gd name="connsiteX6" fmla="*/ 1177974 w 1198579"/>
              <a:gd name="connsiteY6" fmla="*/ 2177572 h 3252782"/>
              <a:gd name="connsiteX0" fmla="*/ 1155397 w 1198579"/>
              <a:gd name="connsiteY0" fmla="*/ 904894 h 3278327"/>
              <a:gd name="connsiteX1" fmla="*/ 1031219 w 1198579"/>
              <a:gd name="connsiteY1" fmla="*/ 182406 h 3278327"/>
              <a:gd name="connsiteX2" fmla="*/ 139397 w 1198579"/>
              <a:gd name="connsiteY2" fmla="*/ 171117 h 3278327"/>
              <a:gd name="connsiteX3" fmla="*/ 3930 w 1198579"/>
              <a:gd name="connsiteY3" fmla="*/ 2124094 h 3278327"/>
              <a:gd name="connsiteX4" fmla="*/ 150685 w 1198579"/>
              <a:gd name="connsiteY4" fmla="*/ 3117517 h 3278327"/>
              <a:gd name="connsiteX5" fmla="*/ 1065086 w 1198579"/>
              <a:gd name="connsiteY5" fmla="*/ 3185250 h 3278327"/>
              <a:gd name="connsiteX6" fmla="*/ 1177974 w 1198579"/>
              <a:gd name="connsiteY6" fmla="*/ 2203117 h 3278327"/>
              <a:gd name="connsiteX0" fmla="*/ 1168569 w 1211751"/>
              <a:gd name="connsiteY0" fmla="*/ 813262 h 3186695"/>
              <a:gd name="connsiteX1" fmla="*/ 1044391 w 1211751"/>
              <a:gd name="connsiteY1" fmla="*/ 90774 h 3186695"/>
              <a:gd name="connsiteX2" fmla="*/ 118703 w 1211751"/>
              <a:gd name="connsiteY2" fmla="*/ 226240 h 3186695"/>
              <a:gd name="connsiteX3" fmla="*/ 17102 w 1211751"/>
              <a:gd name="connsiteY3" fmla="*/ 2032462 h 3186695"/>
              <a:gd name="connsiteX4" fmla="*/ 163857 w 1211751"/>
              <a:gd name="connsiteY4" fmla="*/ 3025885 h 3186695"/>
              <a:gd name="connsiteX5" fmla="*/ 1078258 w 1211751"/>
              <a:gd name="connsiteY5" fmla="*/ 3093618 h 3186695"/>
              <a:gd name="connsiteX6" fmla="*/ 1191146 w 1211751"/>
              <a:gd name="connsiteY6" fmla="*/ 2111485 h 3186695"/>
              <a:gd name="connsiteX0" fmla="*/ 1168569 w 1198581"/>
              <a:gd name="connsiteY0" fmla="*/ 813262 h 3164866"/>
              <a:gd name="connsiteX1" fmla="*/ 1044391 w 1198581"/>
              <a:gd name="connsiteY1" fmla="*/ 90774 h 3164866"/>
              <a:gd name="connsiteX2" fmla="*/ 118703 w 1198581"/>
              <a:gd name="connsiteY2" fmla="*/ 226240 h 3164866"/>
              <a:gd name="connsiteX3" fmla="*/ 17102 w 1198581"/>
              <a:gd name="connsiteY3" fmla="*/ 2032462 h 3164866"/>
              <a:gd name="connsiteX4" fmla="*/ 163857 w 1198581"/>
              <a:gd name="connsiteY4" fmla="*/ 3025885 h 3164866"/>
              <a:gd name="connsiteX5" fmla="*/ 1010524 w 1198581"/>
              <a:gd name="connsiteY5" fmla="*/ 3059751 h 3164866"/>
              <a:gd name="connsiteX6" fmla="*/ 1191146 w 1198581"/>
              <a:gd name="connsiteY6" fmla="*/ 2111485 h 3164866"/>
              <a:gd name="connsiteX0" fmla="*/ 1173289 w 1202413"/>
              <a:gd name="connsiteY0" fmla="*/ 813262 h 3143832"/>
              <a:gd name="connsiteX1" fmla="*/ 1049111 w 1202413"/>
              <a:gd name="connsiteY1" fmla="*/ 90774 h 3143832"/>
              <a:gd name="connsiteX2" fmla="*/ 123423 w 1202413"/>
              <a:gd name="connsiteY2" fmla="*/ 226240 h 3143832"/>
              <a:gd name="connsiteX3" fmla="*/ 21822 w 1202413"/>
              <a:gd name="connsiteY3" fmla="*/ 2032462 h 3143832"/>
              <a:gd name="connsiteX4" fmla="*/ 236311 w 1202413"/>
              <a:gd name="connsiteY4" fmla="*/ 2980730 h 3143832"/>
              <a:gd name="connsiteX5" fmla="*/ 1015244 w 1202413"/>
              <a:gd name="connsiteY5" fmla="*/ 3059751 h 3143832"/>
              <a:gd name="connsiteX6" fmla="*/ 1195866 w 1202413"/>
              <a:gd name="connsiteY6" fmla="*/ 2111485 h 3143832"/>
              <a:gd name="connsiteX0" fmla="*/ 1197793 w 1226917"/>
              <a:gd name="connsiteY0" fmla="*/ 777162 h 3107732"/>
              <a:gd name="connsiteX1" fmla="*/ 1073615 w 1226917"/>
              <a:gd name="connsiteY1" fmla="*/ 54674 h 3107732"/>
              <a:gd name="connsiteX2" fmla="*/ 102771 w 1226917"/>
              <a:gd name="connsiteY2" fmla="*/ 269163 h 3107732"/>
              <a:gd name="connsiteX3" fmla="*/ 46326 w 1226917"/>
              <a:gd name="connsiteY3" fmla="*/ 1996362 h 3107732"/>
              <a:gd name="connsiteX4" fmla="*/ 260815 w 1226917"/>
              <a:gd name="connsiteY4" fmla="*/ 2944630 h 3107732"/>
              <a:gd name="connsiteX5" fmla="*/ 1039748 w 1226917"/>
              <a:gd name="connsiteY5" fmla="*/ 3023651 h 3107732"/>
              <a:gd name="connsiteX6" fmla="*/ 1220370 w 1226917"/>
              <a:gd name="connsiteY6" fmla="*/ 2075385 h 3107732"/>
              <a:gd name="connsiteX0" fmla="*/ 1191094 w 1220218"/>
              <a:gd name="connsiteY0" fmla="*/ 724393 h 3054963"/>
              <a:gd name="connsiteX1" fmla="*/ 965316 w 1220218"/>
              <a:gd name="connsiteY1" fmla="*/ 80927 h 3054963"/>
              <a:gd name="connsiteX2" fmla="*/ 96072 w 1220218"/>
              <a:gd name="connsiteY2" fmla="*/ 216394 h 3054963"/>
              <a:gd name="connsiteX3" fmla="*/ 39627 w 1220218"/>
              <a:gd name="connsiteY3" fmla="*/ 1943593 h 3054963"/>
              <a:gd name="connsiteX4" fmla="*/ 254116 w 1220218"/>
              <a:gd name="connsiteY4" fmla="*/ 2891861 h 3054963"/>
              <a:gd name="connsiteX5" fmla="*/ 1033049 w 1220218"/>
              <a:gd name="connsiteY5" fmla="*/ 2970882 h 3054963"/>
              <a:gd name="connsiteX6" fmla="*/ 1213671 w 1220218"/>
              <a:gd name="connsiteY6" fmla="*/ 2022616 h 3054963"/>
              <a:gd name="connsiteX0" fmla="*/ 1191094 w 1216731"/>
              <a:gd name="connsiteY0" fmla="*/ 724393 h 3025231"/>
              <a:gd name="connsiteX1" fmla="*/ 965316 w 1216731"/>
              <a:gd name="connsiteY1" fmla="*/ 80927 h 3025231"/>
              <a:gd name="connsiteX2" fmla="*/ 96072 w 1216731"/>
              <a:gd name="connsiteY2" fmla="*/ 216394 h 3025231"/>
              <a:gd name="connsiteX3" fmla="*/ 39627 w 1216731"/>
              <a:gd name="connsiteY3" fmla="*/ 1943593 h 3025231"/>
              <a:gd name="connsiteX4" fmla="*/ 254116 w 1216731"/>
              <a:gd name="connsiteY4" fmla="*/ 2891861 h 3025231"/>
              <a:gd name="connsiteX5" fmla="*/ 942738 w 1216731"/>
              <a:gd name="connsiteY5" fmla="*/ 2925727 h 3025231"/>
              <a:gd name="connsiteX6" fmla="*/ 1213671 w 1216731"/>
              <a:gd name="connsiteY6" fmla="*/ 2022616 h 3025231"/>
              <a:gd name="connsiteX0" fmla="*/ 1157553 w 1183190"/>
              <a:gd name="connsiteY0" fmla="*/ 702673 h 3003511"/>
              <a:gd name="connsiteX1" fmla="*/ 931775 w 1183190"/>
              <a:gd name="connsiteY1" fmla="*/ 59207 h 3003511"/>
              <a:gd name="connsiteX2" fmla="*/ 141554 w 1183190"/>
              <a:gd name="connsiteY2" fmla="*/ 239830 h 3003511"/>
              <a:gd name="connsiteX3" fmla="*/ 6086 w 1183190"/>
              <a:gd name="connsiteY3" fmla="*/ 1921873 h 3003511"/>
              <a:gd name="connsiteX4" fmla="*/ 220575 w 1183190"/>
              <a:gd name="connsiteY4" fmla="*/ 2870141 h 3003511"/>
              <a:gd name="connsiteX5" fmla="*/ 909197 w 1183190"/>
              <a:gd name="connsiteY5" fmla="*/ 2904007 h 3003511"/>
              <a:gd name="connsiteX6" fmla="*/ 1180130 w 1183190"/>
              <a:gd name="connsiteY6" fmla="*/ 2000896 h 300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90" h="3003511">
                <a:moveTo>
                  <a:pt x="1157553" y="702673"/>
                </a:moveTo>
                <a:cubicBezTo>
                  <a:pt x="1180130" y="436443"/>
                  <a:pt x="1101108" y="136347"/>
                  <a:pt x="931775" y="59207"/>
                </a:cubicBezTo>
                <a:cubicBezTo>
                  <a:pt x="762442" y="-17933"/>
                  <a:pt x="295836" y="-70614"/>
                  <a:pt x="141554" y="239830"/>
                </a:cubicBezTo>
                <a:cubicBezTo>
                  <a:pt x="-12728" y="550274"/>
                  <a:pt x="-7084" y="1483488"/>
                  <a:pt x="6086" y="1921873"/>
                </a:cubicBezTo>
                <a:cubicBezTo>
                  <a:pt x="19256" y="2360258"/>
                  <a:pt x="70057" y="2706452"/>
                  <a:pt x="220575" y="2870141"/>
                </a:cubicBezTo>
                <a:cubicBezTo>
                  <a:pt x="371093" y="3033830"/>
                  <a:pt x="749271" y="3048881"/>
                  <a:pt x="909197" y="2904007"/>
                </a:cubicBezTo>
                <a:cubicBezTo>
                  <a:pt x="1069123" y="2759133"/>
                  <a:pt x="1205530" y="2396948"/>
                  <a:pt x="1180130" y="20008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二等辺三角形 35">
            <a:extLst>
              <a:ext uri="{FF2B5EF4-FFF2-40B4-BE49-F238E27FC236}">
                <a16:creationId xmlns:a16="http://schemas.microsoft.com/office/drawing/2014/main" id="{D5FC9AA9-DDDD-4E9B-82BB-1223BF6DEEFF}"/>
              </a:ext>
            </a:extLst>
          </p:cNvPr>
          <p:cNvSpPr/>
          <p:nvPr/>
        </p:nvSpPr>
        <p:spPr>
          <a:xfrm rot="10800000">
            <a:off x="8203572" y="4603362"/>
            <a:ext cx="171591" cy="13474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E88E81DC-9A2B-4998-889A-757482BE3292}"/>
              </a:ext>
            </a:extLst>
          </p:cNvPr>
          <p:cNvSpPr/>
          <p:nvPr/>
        </p:nvSpPr>
        <p:spPr>
          <a:xfrm rot="5400000">
            <a:off x="10459635" y="4905502"/>
            <a:ext cx="562603" cy="1199975"/>
          </a:xfrm>
          <a:custGeom>
            <a:avLst/>
            <a:gdLst>
              <a:gd name="connsiteX0" fmla="*/ 1158715 w 1199910"/>
              <a:gd name="connsiteY0" fmla="*/ 879349 h 3397762"/>
              <a:gd name="connsiteX1" fmla="*/ 1034537 w 1199910"/>
              <a:gd name="connsiteY1" fmla="*/ 224594 h 3397762"/>
              <a:gd name="connsiteX2" fmla="*/ 142715 w 1199910"/>
              <a:gd name="connsiteY2" fmla="*/ 145572 h 3397762"/>
              <a:gd name="connsiteX3" fmla="*/ 7248 w 1199910"/>
              <a:gd name="connsiteY3" fmla="*/ 2098549 h 3397762"/>
              <a:gd name="connsiteX4" fmla="*/ 199159 w 1199910"/>
              <a:gd name="connsiteY4" fmla="*/ 3317749 h 3397762"/>
              <a:gd name="connsiteX5" fmla="*/ 1068404 w 1199910"/>
              <a:gd name="connsiteY5" fmla="*/ 3159705 h 3397762"/>
              <a:gd name="connsiteX6" fmla="*/ 1181292 w 1199910"/>
              <a:gd name="connsiteY6" fmla="*/ 2177572 h 3397762"/>
              <a:gd name="connsiteX0" fmla="*/ 1155397 w 1198579"/>
              <a:gd name="connsiteY0" fmla="*/ 879349 h 3252782"/>
              <a:gd name="connsiteX1" fmla="*/ 1031219 w 1198579"/>
              <a:gd name="connsiteY1" fmla="*/ 224594 h 3252782"/>
              <a:gd name="connsiteX2" fmla="*/ 139397 w 1198579"/>
              <a:gd name="connsiteY2" fmla="*/ 145572 h 3252782"/>
              <a:gd name="connsiteX3" fmla="*/ 3930 w 1198579"/>
              <a:gd name="connsiteY3" fmla="*/ 2098549 h 3252782"/>
              <a:gd name="connsiteX4" fmla="*/ 150685 w 1198579"/>
              <a:gd name="connsiteY4" fmla="*/ 3091972 h 3252782"/>
              <a:gd name="connsiteX5" fmla="*/ 1065086 w 1198579"/>
              <a:gd name="connsiteY5" fmla="*/ 3159705 h 3252782"/>
              <a:gd name="connsiteX6" fmla="*/ 1177974 w 1198579"/>
              <a:gd name="connsiteY6" fmla="*/ 2177572 h 3252782"/>
              <a:gd name="connsiteX0" fmla="*/ 1155397 w 1198579"/>
              <a:gd name="connsiteY0" fmla="*/ 904894 h 3278327"/>
              <a:gd name="connsiteX1" fmla="*/ 1031219 w 1198579"/>
              <a:gd name="connsiteY1" fmla="*/ 182406 h 3278327"/>
              <a:gd name="connsiteX2" fmla="*/ 139397 w 1198579"/>
              <a:gd name="connsiteY2" fmla="*/ 171117 h 3278327"/>
              <a:gd name="connsiteX3" fmla="*/ 3930 w 1198579"/>
              <a:gd name="connsiteY3" fmla="*/ 2124094 h 3278327"/>
              <a:gd name="connsiteX4" fmla="*/ 150685 w 1198579"/>
              <a:gd name="connsiteY4" fmla="*/ 3117517 h 3278327"/>
              <a:gd name="connsiteX5" fmla="*/ 1065086 w 1198579"/>
              <a:gd name="connsiteY5" fmla="*/ 3185250 h 3278327"/>
              <a:gd name="connsiteX6" fmla="*/ 1177974 w 1198579"/>
              <a:gd name="connsiteY6" fmla="*/ 2203117 h 3278327"/>
              <a:gd name="connsiteX0" fmla="*/ 1168569 w 1211751"/>
              <a:gd name="connsiteY0" fmla="*/ 813262 h 3186695"/>
              <a:gd name="connsiteX1" fmla="*/ 1044391 w 1211751"/>
              <a:gd name="connsiteY1" fmla="*/ 90774 h 3186695"/>
              <a:gd name="connsiteX2" fmla="*/ 118703 w 1211751"/>
              <a:gd name="connsiteY2" fmla="*/ 226240 h 3186695"/>
              <a:gd name="connsiteX3" fmla="*/ 17102 w 1211751"/>
              <a:gd name="connsiteY3" fmla="*/ 2032462 h 3186695"/>
              <a:gd name="connsiteX4" fmla="*/ 163857 w 1211751"/>
              <a:gd name="connsiteY4" fmla="*/ 3025885 h 3186695"/>
              <a:gd name="connsiteX5" fmla="*/ 1078258 w 1211751"/>
              <a:gd name="connsiteY5" fmla="*/ 3093618 h 3186695"/>
              <a:gd name="connsiteX6" fmla="*/ 1191146 w 1211751"/>
              <a:gd name="connsiteY6" fmla="*/ 2111485 h 3186695"/>
              <a:gd name="connsiteX0" fmla="*/ 1168569 w 1198581"/>
              <a:gd name="connsiteY0" fmla="*/ 813262 h 3164866"/>
              <a:gd name="connsiteX1" fmla="*/ 1044391 w 1198581"/>
              <a:gd name="connsiteY1" fmla="*/ 90774 h 3164866"/>
              <a:gd name="connsiteX2" fmla="*/ 118703 w 1198581"/>
              <a:gd name="connsiteY2" fmla="*/ 226240 h 3164866"/>
              <a:gd name="connsiteX3" fmla="*/ 17102 w 1198581"/>
              <a:gd name="connsiteY3" fmla="*/ 2032462 h 3164866"/>
              <a:gd name="connsiteX4" fmla="*/ 163857 w 1198581"/>
              <a:gd name="connsiteY4" fmla="*/ 3025885 h 3164866"/>
              <a:gd name="connsiteX5" fmla="*/ 1010524 w 1198581"/>
              <a:gd name="connsiteY5" fmla="*/ 3059751 h 3164866"/>
              <a:gd name="connsiteX6" fmla="*/ 1191146 w 1198581"/>
              <a:gd name="connsiteY6" fmla="*/ 2111485 h 3164866"/>
              <a:gd name="connsiteX0" fmla="*/ 1173289 w 1202413"/>
              <a:gd name="connsiteY0" fmla="*/ 813262 h 3143832"/>
              <a:gd name="connsiteX1" fmla="*/ 1049111 w 1202413"/>
              <a:gd name="connsiteY1" fmla="*/ 90774 h 3143832"/>
              <a:gd name="connsiteX2" fmla="*/ 123423 w 1202413"/>
              <a:gd name="connsiteY2" fmla="*/ 226240 h 3143832"/>
              <a:gd name="connsiteX3" fmla="*/ 21822 w 1202413"/>
              <a:gd name="connsiteY3" fmla="*/ 2032462 h 3143832"/>
              <a:gd name="connsiteX4" fmla="*/ 236311 w 1202413"/>
              <a:gd name="connsiteY4" fmla="*/ 2980730 h 3143832"/>
              <a:gd name="connsiteX5" fmla="*/ 1015244 w 1202413"/>
              <a:gd name="connsiteY5" fmla="*/ 3059751 h 3143832"/>
              <a:gd name="connsiteX6" fmla="*/ 1195866 w 1202413"/>
              <a:gd name="connsiteY6" fmla="*/ 2111485 h 3143832"/>
              <a:gd name="connsiteX0" fmla="*/ 1197793 w 1226917"/>
              <a:gd name="connsiteY0" fmla="*/ 777162 h 3107732"/>
              <a:gd name="connsiteX1" fmla="*/ 1073615 w 1226917"/>
              <a:gd name="connsiteY1" fmla="*/ 54674 h 3107732"/>
              <a:gd name="connsiteX2" fmla="*/ 102771 w 1226917"/>
              <a:gd name="connsiteY2" fmla="*/ 269163 h 3107732"/>
              <a:gd name="connsiteX3" fmla="*/ 46326 w 1226917"/>
              <a:gd name="connsiteY3" fmla="*/ 1996362 h 3107732"/>
              <a:gd name="connsiteX4" fmla="*/ 260815 w 1226917"/>
              <a:gd name="connsiteY4" fmla="*/ 2944630 h 3107732"/>
              <a:gd name="connsiteX5" fmla="*/ 1039748 w 1226917"/>
              <a:gd name="connsiteY5" fmla="*/ 3023651 h 3107732"/>
              <a:gd name="connsiteX6" fmla="*/ 1220370 w 1226917"/>
              <a:gd name="connsiteY6" fmla="*/ 2075385 h 3107732"/>
              <a:gd name="connsiteX0" fmla="*/ 1191094 w 1220218"/>
              <a:gd name="connsiteY0" fmla="*/ 724393 h 3054963"/>
              <a:gd name="connsiteX1" fmla="*/ 965316 w 1220218"/>
              <a:gd name="connsiteY1" fmla="*/ 80927 h 3054963"/>
              <a:gd name="connsiteX2" fmla="*/ 96072 w 1220218"/>
              <a:gd name="connsiteY2" fmla="*/ 216394 h 3054963"/>
              <a:gd name="connsiteX3" fmla="*/ 39627 w 1220218"/>
              <a:gd name="connsiteY3" fmla="*/ 1943593 h 3054963"/>
              <a:gd name="connsiteX4" fmla="*/ 254116 w 1220218"/>
              <a:gd name="connsiteY4" fmla="*/ 2891861 h 3054963"/>
              <a:gd name="connsiteX5" fmla="*/ 1033049 w 1220218"/>
              <a:gd name="connsiteY5" fmla="*/ 2970882 h 3054963"/>
              <a:gd name="connsiteX6" fmla="*/ 1213671 w 1220218"/>
              <a:gd name="connsiteY6" fmla="*/ 2022616 h 3054963"/>
              <a:gd name="connsiteX0" fmla="*/ 1191094 w 1216731"/>
              <a:gd name="connsiteY0" fmla="*/ 724393 h 3025231"/>
              <a:gd name="connsiteX1" fmla="*/ 965316 w 1216731"/>
              <a:gd name="connsiteY1" fmla="*/ 80927 h 3025231"/>
              <a:gd name="connsiteX2" fmla="*/ 96072 w 1216731"/>
              <a:gd name="connsiteY2" fmla="*/ 216394 h 3025231"/>
              <a:gd name="connsiteX3" fmla="*/ 39627 w 1216731"/>
              <a:gd name="connsiteY3" fmla="*/ 1943593 h 3025231"/>
              <a:gd name="connsiteX4" fmla="*/ 254116 w 1216731"/>
              <a:gd name="connsiteY4" fmla="*/ 2891861 h 3025231"/>
              <a:gd name="connsiteX5" fmla="*/ 942738 w 1216731"/>
              <a:gd name="connsiteY5" fmla="*/ 2925727 h 3025231"/>
              <a:gd name="connsiteX6" fmla="*/ 1213671 w 1216731"/>
              <a:gd name="connsiteY6" fmla="*/ 2022616 h 3025231"/>
              <a:gd name="connsiteX0" fmla="*/ 1157553 w 1183190"/>
              <a:gd name="connsiteY0" fmla="*/ 702673 h 3003511"/>
              <a:gd name="connsiteX1" fmla="*/ 931775 w 1183190"/>
              <a:gd name="connsiteY1" fmla="*/ 59207 h 3003511"/>
              <a:gd name="connsiteX2" fmla="*/ 141554 w 1183190"/>
              <a:gd name="connsiteY2" fmla="*/ 239830 h 3003511"/>
              <a:gd name="connsiteX3" fmla="*/ 6086 w 1183190"/>
              <a:gd name="connsiteY3" fmla="*/ 1921873 h 3003511"/>
              <a:gd name="connsiteX4" fmla="*/ 220575 w 1183190"/>
              <a:gd name="connsiteY4" fmla="*/ 2870141 h 3003511"/>
              <a:gd name="connsiteX5" fmla="*/ 909197 w 1183190"/>
              <a:gd name="connsiteY5" fmla="*/ 2904007 h 3003511"/>
              <a:gd name="connsiteX6" fmla="*/ 1180130 w 1183190"/>
              <a:gd name="connsiteY6" fmla="*/ 2000896 h 300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90" h="3003511">
                <a:moveTo>
                  <a:pt x="1157553" y="702673"/>
                </a:moveTo>
                <a:cubicBezTo>
                  <a:pt x="1180130" y="436443"/>
                  <a:pt x="1101108" y="136347"/>
                  <a:pt x="931775" y="59207"/>
                </a:cubicBezTo>
                <a:cubicBezTo>
                  <a:pt x="762442" y="-17933"/>
                  <a:pt x="295836" y="-70614"/>
                  <a:pt x="141554" y="239830"/>
                </a:cubicBezTo>
                <a:cubicBezTo>
                  <a:pt x="-12728" y="550274"/>
                  <a:pt x="-7084" y="1483488"/>
                  <a:pt x="6086" y="1921873"/>
                </a:cubicBezTo>
                <a:cubicBezTo>
                  <a:pt x="19256" y="2360258"/>
                  <a:pt x="70057" y="2706452"/>
                  <a:pt x="220575" y="2870141"/>
                </a:cubicBezTo>
                <a:cubicBezTo>
                  <a:pt x="371093" y="3033830"/>
                  <a:pt x="749271" y="3048881"/>
                  <a:pt x="909197" y="2904007"/>
                </a:cubicBezTo>
                <a:cubicBezTo>
                  <a:pt x="1069123" y="2759133"/>
                  <a:pt x="1205530" y="2396948"/>
                  <a:pt x="1180130" y="20008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二等辺三角形 37">
            <a:extLst>
              <a:ext uri="{FF2B5EF4-FFF2-40B4-BE49-F238E27FC236}">
                <a16:creationId xmlns:a16="http://schemas.microsoft.com/office/drawing/2014/main" id="{DE9D9357-5CB0-4A6D-ACA6-D6B2C8B5358D}"/>
              </a:ext>
            </a:extLst>
          </p:cNvPr>
          <p:cNvSpPr/>
          <p:nvPr/>
        </p:nvSpPr>
        <p:spPr>
          <a:xfrm rot="16200000">
            <a:off x="10615299" y="5159489"/>
            <a:ext cx="171591" cy="13474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86BAAB-B11B-48FC-B164-8D9A07B9EA3C}"/>
              </a:ext>
            </a:extLst>
          </p:cNvPr>
          <p:cNvSpPr txBox="1"/>
          <p:nvPr/>
        </p:nvSpPr>
        <p:spPr>
          <a:xfrm>
            <a:off x="1243500" y="5582296"/>
            <a:ext cx="802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We measured the B-field with no rotation and 90deg rotated.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09E787-2762-4CB4-AC53-60F3C498D2FA}"/>
              </a:ext>
            </a:extLst>
          </p:cNvPr>
          <p:cNvSpPr txBox="1"/>
          <p:nvPr/>
        </p:nvSpPr>
        <p:spPr>
          <a:xfrm>
            <a:off x="7659458" y="3346012"/>
            <a:ext cx="168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no rotation</a:t>
            </a:r>
            <a:endParaRPr kumimoji="1" lang="ja-JP" altLang="en-US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DC84162-2A71-4A6D-AEB8-8B31DD363EF8}"/>
              </a:ext>
            </a:extLst>
          </p:cNvPr>
          <p:cNvSpPr txBox="1"/>
          <p:nvPr/>
        </p:nvSpPr>
        <p:spPr>
          <a:xfrm>
            <a:off x="9813780" y="3099144"/>
            <a:ext cx="227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90deg rotated</a:t>
            </a:r>
            <a:endParaRPr kumimoji="1" lang="ja-JP" altLang="en-US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E9C388D-8663-41BA-923E-4CD646D8AD15}"/>
              </a:ext>
            </a:extLst>
          </p:cNvPr>
          <p:cNvSpPr txBox="1"/>
          <p:nvPr/>
        </p:nvSpPr>
        <p:spPr>
          <a:xfrm>
            <a:off x="1243500" y="5872240"/>
            <a:ext cx="7858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Measured field correspond to </a:t>
            </a:r>
            <a:r>
              <a:rPr lang="en-US" altLang="ja-JP" dirty="0" err="1"/>
              <a:t>BcosθcosΦ</a:t>
            </a:r>
            <a:r>
              <a:rPr lang="en-US" altLang="ja-JP" dirty="0"/>
              <a:t> and </a:t>
            </a:r>
            <a:r>
              <a:rPr lang="en-US" altLang="ja-JP" dirty="0" err="1"/>
              <a:t>BcosθsinΦ</a:t>
            </a:r>
            <a:r>
              <a:rPr lang="en-US" altLang="ja-JP" dirty="0"/>
              <a:t>.</a:t>
            </a:r>
            <a:r>
              <a:rPr lang="ja-JP" altLang="en-US" dirty="0"/>
              <a:t> </a:t>
            </a:r>
            <a:br>
              <a:rPr lang="en-US" altLang="ja-JP" dirty="0"/>
            </a:br>
            <a:r>
              <a:rPr lang="en-US" altLang="ja-JP" dirty="0"/>
              <a:t>  </a:t>
            </a:r>
            <a:r>
              <a:rPr lang="en-US" altLang="ja-JP" dirty="0">
                <a:sym typeface="Wingdings" panose="05000000000000000000" pitchFamily="2" charset="2"/>
              </a:rPr>
              <a:t> θ and Φ are calculated.</a:t>
            </a:r>
            <a:endParaRPr kumimoji="1" lang="en-US" altLang="ja-JP" dirty="0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7D1F823B-9A3C-4C7A-AB48-32D2965D0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27" y="2163403"/>
            <a:ext cx="4552120" cy="3186927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BCEC2A0-99C6-41D8-941E-E16F02EC664F}"/>
              </a:ext>
            </a:extLst>
          </p:cNvPr>
          <p:cNvSpPr txBox="1"/>
          <p:nvPr/>
        </p:nvSpPr>
        <p:spPr>
          <a:xfrm>
            <a:off x="302815" y="3606714"/>
            <a:ext cx="2482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Stage is aligned</a:t>
            </a:r>
          </a:p>
          <a:p>
            <a:r>
              <a:rPr lang="en-US" altLang="ja-JP" dirty="0">
                <a:solidFill>
                  <a:schemeClr val="bg1"/>
                </a:solidFill>
              </a:rPr>
              <a:t>horizontal and parallel to Z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B4A4B2A4-E9EB-48A6-AB49-B932FC56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003BCFE-6A26-4F2F-8D74-716D2ED78F1C}"/>
              </a:ext>
            </a:extLst>
          </p:cNvPr>
          <p:cNvSpPr txBox="1"/>
          <p:nvPr/>
        </p:nvSpPr>
        <p:spPr>
          <a:xfrm>
            <a:off x="10407554" y="3812233"/>
            <a:ext cx="68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Nd</a:t>
            </a:r>
            <a:endParaRPr kumimoji="1" lang="ja-JP" altLang="en-US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0FB7EB3-E115-4419-A7A2-B85744119AFC}"/>
              </a:ext>
            </a:extLst>
          </p:cNvPr>
          <p:cNvSpPr txBox="1"/>
          <p:nvPr/>
        </p:nvSpPr>
        <p:spPr>
          <a:xfrm>
            <a:off x="5248090" y="2350975"/>
            <a:ext cx="6588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Sensor direction was measured by using Nd magnets which provides uniform field with known direction.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C08141F-4F45-4C07-A033-2768F2092A1E}"/>
              </a:ext>
            </a:extLst>
          </p:cNvPr>
          <p:cNvSpPr txBox="1"/>
          <p:nvPr/>
        </p:nvSpPr>
        <p:spPr>
          <a:xfrm>
            <a:off x="7508732" y="4583814"/>
            <a:ext cx="948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C00000"/>
                </a:solidFill>
              </a:rPr>
              <a:t>Hall</a:t>
            </a:r>
          </a:p>
          <a:p>
            <a:r>
              <a:rPr kumimoji="1" lang="en-US" altLang="ja-JP" sz="1600" dirty="0">
                <a:solidFill>
                  <a:srgbClr val="C00000"/>
                </a:solidFill>
              </a:rPr>
              <a:t>sensor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C6C1B1C-3537-4F17-A7AA-2FD58E8586EA}"/>
              </a:ext>
            </a:extLst>
          </p:cNvPr>
          <p:cNvSpPr txBox="1"/>
          <p:nvPr/>
        </p:nvSpPr>
        <p:spPr>
          <a:xfrm>
            <a:off x="8520554" y="5450922"/>
            <a:ext cx="1293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FF6600"/>
                </a:solidFill>
              </a:rPr>
              <a:t>B=0.185</a:t>
            </a:r>
            <a:r>
              <a:rPr kumimoji="1" lang="ja-JP" altLang="en-US" sz="1600" dirty="0">
                <a:solidFill>
                  <a:srgbClr val="FF6600"/>
                </a:solidFill>
              </a:rPr>
              <a:t> </a:t>
            </a:r>
            <a:r>
              <a:rPr kumimoji="1" lang="en-US" altLang="ja-JP" sz="1600" dirty="0">
                <a:solidFill>
                  <a:srgbClr val="FF6600"/>
                </a:solidFill>
              </a:rPr>
              <a:t>T</a:t>
            </a:r>
            <a:endParaRPr kumimoji="1" lang="ja-JP" altLang="en-US" sz="1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67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CE0217-ACA1-4479-87A8-08CF7759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Data taking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A6062A-1D3C-4B96-8660-5AB4573B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13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19AEB87-964C-4045-B48B-3339F5790279}"/>
                  </a:ext>
                </a:extLst>
              </p:cNvPr>
              <p:cNvSpPr txBox="1"/>
              <p:nvPr/>
            </p:nvSpPr>
            <p:spPr>
              <a:xfrm>
                <a:off x="1089319" y="2299561"/>
                <a:ext cx="87614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We did a full mapping</a:t>
                </a:r>
                <a:r>
                  <a:rPr kumimoji="1" lang="en-US" altLang="ja-JP" dirty="0"/>
                  <a:t> in 1 day (very quick!). </a:t>
                </a:r>
              </a:p>
              <a:p>
                <a:r>
                  <a:rPr kumimoji="1" lang="en-US" altLang="ja-JP" dirty="0"/>
                  <a:t>30deg step in 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kumimoji="1" lang="en-US" altLang="ja-JP" dirty="0"/>
                  <a:t>, </a:t>
                </a:r>
                <a:r>
                  <a:rPr lang="en-US" altLang="ja-JP" dirty="0"/>
                  <a:t>2 cm (or 1 cm) step in R, </a:t>
                </a:r>
                <a:r>
                  <a:rPr kumimoji="1" lang="en-US" altLang="ja-JP" dirty="0"/>
                  <a:t>~5 mm step in Z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19AEB87-964C-4045-B48B-3339F5790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19" y="2299561"/>
                <a:ext cx="8761413" cy="646331"/>
              </a:xfrm>
              <a:prstGeom prst="rect">
                <a:avLst/>
              </a:prstGeom>
              <a:blipFill>
                <a:blip r:embed="rId2"/>
                <a:stretch>
                  <a:fillRect l="-626" t="-4717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6FB6E3A7-92AB-40FD-AA83-CF52C82BC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155" y="3134132"/>
            <a:ext cx="3964116" cy="372386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C6A9B1-5B5D-4F82-98E2-0BC1F967C093}"/>
              </a:ext>
            </a:extLst>
          </p:cNvPr>
          <p:cNvSpPr txBox="1"/>
          <p:nvPr/>
        </p:nvSpPr>
        <p:spPr>
          <a:xfrm>
            <a:off x="7256547" y="3019096"/>
            <a:ext cx="359868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Measured data points (X,Y)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A81007A-3786-4CF3-8D08-E0FEB3B1F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633" y="3224537"/>
            <a:ext cx="4565855" cy="354305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BC37EF-EF36-4622-B296-E62FD4606563}"/>
              </a:ext>
            </a:extLst>
          </p:cNvPr>
          <p:cNvSpPr txBox="1"/>
          <p:nvPr/>
        </p:nvSpPr>
        <p:spPr>
          <a:xfrm>
            <a:off x="2560930" y="3062706"/>
            <a:ext cx="31458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Example of sensor readout for sensor#2 (Z)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0ECF817-F764-42BD-9CC1-63EE5C2298D0}"/>
              </a:ext>
            </a:extLst>
          </p:cNvPr>
          <p:cNvSpPr txBox="1"/>
          <p:nvPr/>
        </p:nvSpPr>
        <p:spPr>
          <a:xfrm>
            <a:off x="1336766" y="4235146"/>
            <a:ext cx="1001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</a:t>
            </a:r>
            <a:r>
              <a:rPr kumimoji="1" lang="ja-JP" altLang="en-US" sz="1200" dirty="0"/>
              <a:t>∝</a:t>
            </a:r>
            <a:r>
              <a:rPr kumimoji="1" lang="en-US" altLang="ja-JP" sz="1200" dirty="0" err="1"/>
              <a:t>Bz</a:t>
            </a:r>
            <a:r>
              <a:rPr kumimoji="1" lang="en-US" altLang="ja-JP" sz="1200" dirty="0"/>
              <a:t>)</a:t>
            </a:r>
            <a:endParaRPr kumimoji="1" lang="ja-JP" altLang="en-US" sz="1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8595FF4-E966-4C36-8536-6DAFEAC18D2E}"/>
              </a:ext>
            </a:extLst>
          </p:cNvPr>
          <p:cNvSpPr txBox="1"/>
          <p:nvPr/>
        </p:nvSpPr>
        <p:spPr>
          <a:xfrm>
            <a:off x="4542602" y="3973536"/>
            <a:ext cx="198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Φ=0</a:t>
            </a:r>
          </a:p>
          <a:p>
            <a:r>
              <a:rPr lang="en-US" altLang="ja-JP" sz="1400" dirty="0"/>
              <a:t>r=0, 2, …26 cm</a:t>
            </a:r>
            <a:endParaRPr kumimoji="1" lang="ja-JP" altLang="en-US" sz="1400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8976014-C3C7-4255-B1F7-34F098B3CE3E}"/>
              </a:ext>
            </a:extLst>
          </p:cNvPr>
          <p:cNvSpPr/>
          <p:nvPr/>
        </p:nvSpPr>
        <p:spPr>
          <a:xfrm rot="4321099">
            <a:off x="8609741" y="5232469"/>
            <a:ext cx="999373" cy="86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1BA923C-1853-4237-A870-875B9EC492DB}"/>
              </a:ext>
            </a:extLst>
          </p:cNvPr>
          <p:cNvSpPr/>
          <p:nvPr/>
        </p:nvSpPr>
        <p:spPr>
          <a:xfrm rot="7396145">
            <a:off x="9040815" y="5232469"/>
            <a:ext cx="999373" cy="86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638083B6-E306-4982-A357-C24A835CD85F}"/>
              </a:ext>
            </a:extLst>
          </p:cNvPr>
          <p:cNvSpPr/>
          <p:nvPr/>
        </p:nvSpPr>
        <p:spPr>
          <a:xfrm>
            <a:off x="9606224" y="4650415"/>
            <a:ext cx="522514" cy="283326"/>
          </a:xfrm>
          <a:custGeom>
            <a:avLst/>
            <a:gdLst>
              <a:gd name="connsiteX0" fmla="*/ 0 w 522514"/>
              <a:gd name="connsiteY0" fmla="*/ 32117 h 283326"/>
              <a:gd name="connsiteX1" fmla="*/ 271306 w 522514"/>
              <a:gd name="connsiteY1" fmla="*/ 22069 h 283326"/>
              <a:gd name="connsiteX2" fmla="*/ 522514 w 522514"/>
              <a:gd name="connsiteY2" fmla="*/ 283326 h 2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283326">
                <a:moveTo>
                  <a:pt x="0" y="32117"/>
                </a:moveTo>
                <a:cubicBezTo>
                  <a:pt x="92110" y="6159"/>
                  <a:pt x="184220" y="-19799"/>
                  <a:pt x="271306" y="22069"/>
                </a:cubicBezTo>
                <a:cubicBezTo>
                  <a:pt x="358392" y="63937"/>
                  <a:pt x="440453" y="173631"/>
                  <a:pt x="522514" y="283326"/>
                </a:cubicBezTo>
              </a:path>
            </a:pathLst>
          </a:custGeom>
          <a:noFill/>
          <a:ln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736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0A1C38F9-418B-40B8-859A-7F97F8234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73"/>
          <a:stretch/>
        </p:blipFill>
        <p:spPr>
          <a:xfrm>
            <a:off x="5093041" y="3852070"/>
            <a:ext cx="3417804" cy="260322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6BA240D-1B9D-47BD-99C1-4CDE0837A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Stability check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0EC0DC-5229-4E35-9480-BA6D07DB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D512E1-641B-49F8-B4C8-A03A6F2BF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977" y="3959052"/>
            <a:ext cx="3120297" cy="249623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1E9CBE0-DFF2-4A47-897C-0D719119D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973"/>
          <a:stretch/>
        </p:blipFill>
        <p:spPr>
          <a:xfrm>
            <a:off x="8715281" y="3905561"/>
            <a:ext cx="3417804" cy="260322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25C282-AC26-4F0D-B031-ADC46A233FA0}"/>
              </a:ext>
            </a:extLst>
          </p:cNvPr>
          <p:cNvSpPr txBox="1"/>
          <p:nvPr/>
        </p:nvSpPr>
        <p:spPr>
          <a:xfrm>
            <a:off x="9153067" y="3721688"/>
            <a:ext cx="254223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Temperature vs. time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3EDA6F9-A700-480A-825D-170C26374CA6}"/>
              </a:ext>
            </a:extLst>
          </p:cNvPr>
          <p:cNvSpPr txBox="1"/>
          <p:nvPr/>
        </p:nvSpPr>
        <p:spPr>
          <a:xfrm>
            <a:off x="6059023" y="3721688"/>
            <a:ext cx="1809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Gain vs. time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B02A957-8330-4193-A3DD-421BDD5478F0}"/>
              </a:ext>
            </a:extLst>
          </p:cNvPr>
          <p:cNvSpPr txBox="1"/>
          <p:nvPr/>
        </p:nvSpPr>
        <p:spPr>
          <a:xfrm>
            <a:off x="1300977" y="2435917"/>
            <a:ext cx="9956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Gain of Hall sensor may vary due to temperature etc.</a:t>
            </a:r>
          </a:p>
          <a:p>
            <a:r>
              <a:rPr kumimoji="1" lang="en-US" altLang="ja-JP" dirty="0"/>
              <a:t>We monitored the gain and offset by scanning over Z every 10 min. at COBRA center.</a:t>
            </a:r>
          </a:p>
          <a:p>
            <a:r>
              <a:rPr kumimoji="1" lang="en-US" altLang="ja-JP" dirty="0"/>
              <a:t>Variation of offset was negligible. Gain change of ~0.1% will be corrected.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C6CF62C-D554-430B-AAF6-4C760E597A3E}"/>
              </a:ext>
            </a:extLst>
          </p:cNvPr>
          <p:cNvSpPr txBox="1"/>
          <p:nvPr/>
        </p:nvSpPr>
        <p:spPr>
          <a:xfrm>
            <a:off x="1559216" y="3721688"/>
            <a:ext cx="33631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Example of monitoring data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3730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2683C6-6D97-49DE-AD1F-09357A93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Next steps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3CD1A1-82E4-4EF3-A93C-85B69D73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44C561F-B874-4723-AA91-34214793E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5440" y="2499683"/>
            <a:ext cx="2096147" cy="225956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00BB8AF-31DE-42BA-8708-97D361727FDE}"/>
              </a:ext>
            </a:extLst>
          </p:cNvPr>
          <p:cNvSpPr txBox="1"/>
          <p:nvPr/>
        </p:nvSpPr>
        <p:spPr>
          <a:xfrm>
            <a:off x="1406769" y="2692958"/>
            <a:ext cx="560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dirty="0"/>
              <a:t>Calibration (</a:t>
            </a:r>
            <a:r>
              <a:rPr kumimoji="1" lang="en-US" altLang="ja-JP" dirty="0" err="1"/>
              <a:t>V</a:t>
            </a:r>
            <a:r>
              <a:rPr kumimoji="1" lang="en-US" altLang="ja-JP" dirty="0" err="1">
                <a:sym typeface="Wingdings" panose="05000000000000000000" pitchFamily="2" charset="2"/>
              </a:rPr>
              <a:t>Gauss</a:t>
            </a:r>
            <a:r>
              <a:rPr kumimoji="1" lang="en-US" altLang="ja-JP" dirty="0">
                <a:sym typeface="Wingdings" panose="05000000000000000000" pitchFamily="2" charset="2"/>
              </a:rPr>
              <a:t>) of Hall sensor</a:t>
            </a:r>
            <a:br>
              <a:rPr kumimoji="1" lang="en-US" altLang="ja-JP" dirty="0">
                <a:sym typeface="Wingdings" panose="05000000000000000000" pitchFamily="2" charset="2"/>
              </a:rPr>
            </a:br>
            <a:r>
              <a:rPr kumimoji="1" lang="en-US" altLang="ja-JP" dirty="0">
                <a:sym typeface="Wingdings" panose="05000000000000000000" pitchFamily="2" charset="2"/>
              </a:rPr>
              <a:t>Using dipole magnet + NMR probe (reference)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2503288-051A-467A-B6B9-79E64470B8FF}"/>
              </a:ext>
            </a:extLst>
          </p:cNvPr>
          <p:cNvSpPr txBox="1"/>
          <p:nvPr/>
        </p:nvSpPr>
        <p:spPr>
          <a:xfrm>
            <a:off x="1406769" y="3612951"/>
            <a:ext cx="75586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dirty="0"/>
              <a:t>Interpolate discrete points to make full 3D map</a:t>
            </a:r>
            <a:br>
              <a:rPr kumimoji="1" lang="en-US" altLang="ja-JP" dirty="0"/>
            </a:br>
            <a:r>
              <a:rPr kumimoji="1" lang="en-US" altLang="ja-JP" dirty="0"/>
              <a:t>Previous method: </a:t>
            </a:r>
            <a:br>
              <a:rPr kumimoji="1" lang="en-US" altLang="ja-JP" dirty="0"/>
            </a:br>
            <a:r>
              <a:rPr kumimoji="1" lang="ja-JP" altLang="en-US" dirty="0"/>
              <a:t>   </a:t>
            </a:r>
            <a:r>
              <a:rPr kumimoji="1" lang="en-US" altLang="ja-JP" dirty="0"/>
              <a:t>B-spline (2D spline) fit in each R-Z planes at different φ</a:t>
            </a:r>
            <a:br>
              <a:rPr kumimoji="1" lang="en-US" altLang="ja-JP" dirty="0"/>
            </a:br>
            <a:r>
              <a:rPr kumimoji="1" lang="en-US" altLang="ja-JP" dirty="0"/>
              <a:t>New method:</a:t>
            </a:r>
          </a:p>
          <a:p>
            <a:r>
              <a:rPr kumimoji="1" lang="en-US" altLang="ja-JP" dirty="0"/>
              <a:t>      Fit with solutions to Maxwell equations for generic solenoid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0053CEF-7CAF-449B-B981-2D51BB55E126}"/>
                  </a:ext>
                </a:extLst>
              </p:cNvPr>
              <p:cNvSpPr txBox="1"/>
              <p:nvPr/>
            </p:nvSpPr>
            <p:spPr>
              <a:xfrm>
                <a:off x="1788606" y="5049218"/>
                <a:ext cx="8892792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kumimoji="1" lang="en-US" altLang="ja-JP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ja-JP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)(−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  <m:func>
                      <m:func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  <m:func>
                      <m:func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dirty="0"/>
                  <a:t>  </a:t>
                </a:r>
                <a:r>
                  <a:rPr kumimoji="1" lang="en-US" altLang="ja-JP" dirty="0"/>
                  <a:t>etc.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0053CEF-7CAF-449B-B981-2D51BB55E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606" y="5049218"/>
                <a:ext cx="8892792" cy="381515"/>
              </a:xfrm>
              <a:prstGeom prst="rect">
                <a:avLst/>
              </a:prstGeom>
              <a:blipFill>
                <a:blip r:embed="rId4"/>
                <a:stretch>
                  <a:fillRect t="-114286" b="-1761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7333B9E-C791-420F-9318-E4A7CE66BB9C}"/>
              </a:ext>
            </a:extLst>
          </p:cNvPr>
          <p:cNvSpPr txBox="1"/>
          <p:nvPr/>
        </p:nvSpPr>
        <p:spPr>
          <a:xfrm>
            <a:off x="1788606" y="5455196"/>
            <a:ext cx="769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Fitting software used in Mu2e is adopted for MEG.</a:t>
            </a:r>
            <a:br>
              <a:rPr kumimoji="1" lang="en-US" altLang="ja-JP" dirty="0"/>
            </a:br>
            <a:r>
              <a:rPr kumimoji="1" lang="en-US" altLang="ja-JP" dirty="0"/>
              <a:t>Misalignment of the sensors can be included in the fit parameters.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BD22505-FD39-4169-AA26-6B373F2D3614}"/>
              </a:ext>
            </a:extLst>
          </p:cNvPr>
          <p:cNvSpPr txBox="1"/>
          <p:nvPr/>
        </p:nvSpPr>
        <p:spPr>
          <a:xfrm>
            <a:off x="9114187" y="2535187"/>
            <a:ext cx="1798655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/>
              <a:t>Dipole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magnet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4194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6C04E2-92CE-4294-AC9C-158F1AFC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675DA24-8F8A-47E3-9095-AAA538033D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9275234" cy="34163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kumimoji="1" lang="en-US" altLang="ja-JP" dirty="0"/>
                  <a:t>High precision (~0.1%) is required for the measurement of the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gradient B-field of MEG II COBRA magnet.</a:t>
                </a:r>
              </a:p>
              <a:p>
                <a:endParaRPr lang="en-US" altLang="ja-JP" dirty="0"/>
              </a:p>
              <a:p>
                <a:r>
                  <a:rPr lang="en-US" altLang="ja-JP" dirty="0"/>
                  <a:t>We successfully performed mapping:</a:t>
                </a:r>
              </a:p>
              <a:p>
                <a:pPr lvl="1"/>
                <a:r>
                  <a:rPr lang="en-US" altLang="ja-JP" dirty="0"/>
                  <a:t>3D “Hallcube” developed at PSI + moving system were used.</a:t>
                </a:r>
              </a:p>
              <a:p>
                <a:pPr lvl="1"/>
                <a:r>
                  <a:rPr lang="en-US" altLang="ja-JP" dirty="0"/>
                  <a:t>Moving stage was carefully surveyed with good precision (e.g. ΔZ~30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dirty="0"/>
                  <a:t>).</a:t>
                </a:r>
              </a:p>
              <a:p>
                <a:pPr lvl="1"/>
                <a:r>
                  <a:rPr lang="en-US" altLang="ja-JP" dirty="0"/>
                  <a:t>Direction of the sensor was measured by dedicated setup with permanent magnet.</a:t>
                </a:r>
              </a:p>
              <a:p>
                <a:pPr lvl="1"/>
                <a:r>
                  <a:rPr lang="en-US" altLang="ja-JP" dirty="0"/>
                  <a:t>Stability (gain variation of &lt;0.1%) of the sensor was monitored every ~10 min.</a:t>
                </a:r>
              </a:p>
              <a:p>
                <a:pPr lvl="1"/>
                <a:endParaRPr lang="en-US" altLang="ja-JP" dirty="0"/>
              </a:p>
              <a:p>
                <a:r>
                  <a:rPr lang="en-US" altLang="ja-JP" dirty="0"/>
                  <a:t>Calibration of the sensor and interpolation of the data points will be done to make a final B-field map for MEG II.</a:t>
                </a:r>
              </a:p>
              <a:p>
                <a:pPr lvl="1"/>
                <a:endParaRPr lang="en-US" altLang="ja-JP" dirty="0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675DA24-8F8A-47E3-9095-AAA538033D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9275234" cy="3416300"/>
              </a:xfrm>
              <a:blipFill>
                <a:blip r:embed="rId2"/>
                <a:stretch>
                  <a:fillRect l="-66" t="-19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552833-C0A6-48E5-96C3-1A7EE8DC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6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A37913-2DBF-432D-B54D-5D7CA48AD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MEG II experiment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4933A60-3BFB-4BE8-AB77-B383B88772CA}"/>
                  </a:ext>
                </a:extLst>
              </p:cNvPr>
              <p:cNvSpPr txBox="1"/>
              <p:nvPr/>
            </p:nvSpPr>
            <p:spPr>
              <a:xfrm>
                <a:off x="1093741" y="2537033"/>
                <a:ext cx="699425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975" indent="-180975">
                  <a:buFont typeface="Arial" panose="020B0604020202020204" pitchFamily="34" charset="0"/>
                  <a:buChar char="•"/>
                </a:pPr>
                <a:r>
                  <a:rPr kumimoji="1" lang="en-US" altLang="ja-JP" dirty="0"/>
                  <a:t>We s</a:t>
                </a:r>
                <a:r>
                  <a:rPr kumimoji="1" lang="en-US" altLang="ja-JP" b="0" dirty="0"/>
                  <a:t>earch </a:t>
                </a:r>
                <a:r>
                  <a:rPr kumimoji="1" lang="en-US" altLang="ja-JP" dirty="0"/>
                  <a:t>for cLFV</a:t>
                </a:r>
                <a:r>
                  <a:rPr kumimoji="1" lang="en-US" altLang="ja-JP" b="0" dirty="0"/>
                  <a:t> decay, 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kumimoji="1" lang="en-US" altLang="ja-JP" b="0" dirty="0"/>
              </a:p>
              <a:p>
                <a:pPr marL="180975" indent="-180975">
                  <a:buFont typeface="Arial" panose="020B0604020202020204" pitchFamily="34" charset="0"/>
                  <a:buChar char="•"/>
                </a:pPr>
                <a:r>
                  <a:rPr kumimoji="1" lang="en-US" altLang="ja-JP" dirty="0"/>
                  <a:t>Aimed branching ratio sensitivity: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6×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−14</m:t>
                        </m:r>
                      </m:sup>
                    </m:sSup>
                  </m:oMath>
                </a14:m>
                <a:r>
                  <a:rPr kumimoji="1" lang="en-US" altLang="ja-JP" dirty="0"/>
                  <a:t> (90% C.L.)  </a:t>
                </a:r>
                <a:br>
                  <a:rPr kumimoji="1" lang="en-US" altLang="ja-JP" dirty="0"/>
                </a:br>
                <a:r>
                  <a:rPr kumimoji="1" lang="ja-JP" altLang="en-US" dirty="0"/>
                  <a:t>⇔ </a:t>
                </a:r>
                <a:r>
                  <a:rPr kumimoji="1" lang="en-US" altLang="ja-JP" dirty="0"/>
                  <a:t>Prediction from </a:t>
                </a:r>
                <a:r>
                  <a:rPr kumimoji="1" lang="en-US" altLang="ja-JP" dirty="0" err="1"/>
                  <a:t>bSM</a:t>
                </a:r>
                <a:r>
                  <a:rPr kumimoji="1" lang="en-US" altLang="ja-JP" dirty="0"/>
                  <a:t> (e.g. SUSY-seesaw):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−12</m:t>
                            </m:r>
                          </m:sup>
                        </m:s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−14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dirty="0"/>
              </a:p>
            </p:txBody>
          </p:sp>
        </mc:Choice>
        <mc:Fallback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4933A60-3BFB-4BE8-AB77-B383B8877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41" y="2537033"/>
                <a:ext cx="6994259" cy="923330"/>
              </a:xfrm>
              <a:prstGeom prst="rect">
                <a:avLst/>
              </a:prstGeom>
              <a:blipFill>
                <a:blip r:embed="rId2"/>
                <a:stretch>
                  <a:fillRect l="-523" t="-3289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655E518-D31A-4116-BE10-1A64B0A2CCEB}"/>
                  </a:ext>
                </a:extLst>
              </p:cNvPr>
              <p:cNvSpPr txBox="1"/>
              <p:nvPr/>
            </p:nvSpPr>
            <p:spPr>
              <a:xfrm>
                <a:off x="1708364" y="3568108"/>
                <a:ext cx="60178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/>
                  <a:t>Discovery of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kumimoji="1" lang="en-US" altLang="ja-JP" b="1" dirty="0"/>
                  <a:t> = Discovery of new physics!</a:t>
                </a:r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655E518-D31A-4116-BE10-1A64B0A2C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364" y="3568108"/>
                <a:ext cx="6017895" cy="369332"/>
              </a:xfrm>
              <a:prstGeom prst="rect">
                <a:avLst/>
              </a:prstGeom>
              <a:blipFill>
                <a:blip r:embed="rId3"/>
                <a:stretch>
                  <a:fillRect l="-811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楕円 8">
            <a:extLst>
              <a:ext uri="{FF2B5EF4-FFF2-40B4-BE49-F238E27FC236}">
                <a16:creationId xmlns:a16="http://schemas.microsoft.com/office/drawing/2014/main" id="{7B126D4A-6937-4DA7-AA4C-859729721A4E}"/>
              </a:ext>
            </a:extLst>
          </p:cNvPr>
          <p:cNvSpPr/>
          <p:nvPr/>
        </p:nvSpPr>
        <p:spPr>
          <a:xfrm>
            <a:off x="9209403" y="3668527"/>
            <a:ext cx="706964" cy="7069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l-GR" altLang="ja-JP" dirty="0"/>
              <a:t>μ</a:t>
            </a:r>
            <a:r>
              <a:rPr kumimoji="1" lang="en-US" altLang="ja-JP" baseline="30000" dirty="0"/>
              <a:t>+</a:t>
            </a:r>
            <a:endParaRPr kumimoji="1" lang="ja-JP" altLang="en-US" baseline="30000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BE4B9DE3-4B40-494C-831B-B279E75D9536}"/>
              </a:ext>
            </a:extLst>
          </p:cNvPr>
          <p:cNvCxnSpPr>
            <a:cxnSpLocks/>
          </p:cNvCxnSpPr>
          <p:nvPr/>
        </p:nvCxnSpPr>
        <p:spPr>
          <a:xfrm flipV="1">
            <a:off x="9907994" y="3264802"/>
            <a:ext cx="391451" cy="4037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51AFDA5-DEC3-4A55-9E5A-1288CB6BF3B5}"/>
                  </a:ext>
                </a:extLst>
              </p:cNvPr>
              <p:cNvSpPr txBox="1"/>
              <p:nvPr/>
            </p:nvSpPr>
            <p:spPr>
              <a:xfrm>
                <a:off x="10192581" y="2890088"/>
                <a:ext cx="3717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51AFDA5-DEC3-4A55-9E5A-1288CB6BF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2581" y="2890088"/>
                <a:ext cx="371789" cy="400110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8C7D859F-B030-4480-ADFC-81F0FF2A475B}"/>
              </a:ext>
            </a:extLst>
          </p:cNvPr>
          <p:cNvCxnSpPr>
            <a:cxnSpLocks/>
          </p:cNvCxnSpPr>
          <p:nvPr/>
        </p:nvCxnSpPr>
        <p:spPr>
          <a:xfrm flipH="1">
            <a:off x="8751999" y="4375491"/>
            <a:ext cx="457405" cy="4568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A1852BE-832F-4D49-A423-10425B69DA64}"/>
                  </a:ext>
                </a:extLst>
              </p:cNvPr>
              <p:cNvSpPr txBox="1"/>
              <p:nvPr/>
            </p:nvSpPr>
            <p:spPr>
              <a:xfrm>
                <a:off x="8502440" y="4375491"/>
                <a:ext cx="3717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A1852BE-832F-4D49-A423-10425B69D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440" y="4375491"/>
                <a:ext cx="371789" cy="400110"/>
              </a:xfrm>
              <a:prstGeom prst="rect">
                <a:avLst/>
              </a:prstGeom>
              <a:blipFill>
                <a:blip r:embed="rId5"/>
                <a:stretch>
                  <a:fillRect r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6C103E09-5147-40FE-A91F-690CE09008A8}"/>
                  </a:ext>
                </a:extLst>
              </p:cNvPr>
              <p:cNvSpPr txBox="1"/>
              <p:nvPr/>
            </p:nvSpPr>
            <p:spPr>
              <a:xfrm>
                <a:off x="1093741" y="4375491"/>
                <a:ext cx="699425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Key concepts of the experiment:</a:t>
                </a:r>
              </a:p>
              <a:p>
                <a:r>
                  <a:rPr kumimoji="1" lang="en-US" altLang="ja-JP" dirty="0"/>
                  <a:t>   - High intensity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ja-JP" dirty="0"/>
                  <a:t> beam (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7×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dirty="0"/>
                  <a:t>/s) @ PSI</a:t>
                </a:r>
              </a:p>
              <a:p>
                <a:r>
                  <a:rPr kumimoji="1" lang="en-US" altLang="ja-JP" dirty="0"/>
                  <a:t>   - </a:t>
                </a:r>
                <a:r>
                  <a:rPr kumimoji="1" lang="en-US" altLang="ja-JP" b="1" dirty="0"/>
                  <a:t>High resolution</a:t>
                </a:r>
                <a:r>
                  <a:rPr kumimoji="1" lang="en-US" altLang="ja-JP" dirty="0"/>
                  <a:t> </a:t>
                </a:r>
                <a:r>
                  <a:rPr kumimoji="1" lang="en-US" altLang="ja-JP" b="1" dirty="0"/>
                  <a:t>detectors </a:t>
                </a:r>
                <a:r>
                  <a:rPr kumimoji="1" lang="en-US" altLang="ja-JP" dirty="0"/>
                  <a:t>to distinguish signal from 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     accidental BG</a:t>
                </a:r>
              </a:p>
            </p:txBody>
          </p:sp>
        </mc:Choice>
        <mc:Fallback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6C103E09-5147-40FE-A91F-690CE0900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41" y="4375491"/>
                <a:ext cx="6994259" cy="1200329"/>
              </a:xfrm>
              <a:prstGeom prst="rect">
                <a:avLst/>
              </a:prstGeom>
              <a:blipFill>
                <a:blip r:embed="rId6"/>
                <a:stretch>
                  <a:fillRect l="-697" t="-3046" b="-71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41F2118-E6EE-43E6-A9E0-4D24A2564B76}"/>
                  </a:ext>
                </a:extLst>
              </p:cNvPr>
              <p:cNvSpPr txBox="1"/>
              <p:nvPr/>
            </p:nvSpPr>
            <p:spPr>
              <a:xfrm>
                <a:off x="8744259" y="5103062"/>
                <a:ext cx="2510438" cy="945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=52.8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MeV</a:t>
                </a:r>
              </a:p>
              <a:p>
                <a:r>
                  <a:rPr kumimoji="1" lang="en-US" altLang="ja-JP" dirty="0"/>
                  <a:t>   back-to-back</a:t>
                </a:r>
              </a:p>
              <a:p>
                <a:r>
                  <a:rPr kumimoji="1" lang="en-US" altLang="ja-JP" dirty="0"/>
                  <a:t>   same timing</a:t>
                </a:r>
              </a:p>
            </p:txBody>
          </p:sp>
        </mc:Choice>
        <mc:Fallback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41F2118-E6EE-43E6-A9E0-4D24A2564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259" y="5103062"/>
                <a:ext cx="2510438" cy="945515"/>
              </a:xfrm>
              <a:prstGeom prst="rect">
                <a:avLst/>
              </a:prstGeom>
              <a:blipFill>
                <a:blip r:embed="rId7"/>
                <a:stretch>
                  <a:fillRect t="-3871" b="-90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12025E18-A552-4B34-82EA-C712A507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2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B0E2BAD5-46E1-4A2E-9ECA-5EC325F5E321}"/>
                  </a:ext>
                </a:extLst>
              </p:cNvPr>
              <p:cNvSpPr/>
              <p:nvPr/>
            </p:nvSpPr>
            <p:spPr>
              <a:xfrm>
                <a:off x="9990709" y="4355401"/>
                <a:ext cx="15821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signal</a:t>
                </a:r>
              </a:p>
            </p:txBody>
          </p:sp>
        </mc:Choice>
        <mc:Fallback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B0E2BAD5-46E1-4A2E-9ECA-5EC325F5E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0709" y="4355401"/>
                <a:ext cx="1582100" cy="369332"/>
              </a:xfrm>
              <a:prstGeom prst="rect">
                <a:avLst/>
              </a:prstGeom>
              <a:blipFill>
                <a:blip r:embed="rId8"/>
                <a:stretch>
                  <a:fillRect t="-8197" r="-3475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13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840"/>
    </mc:Choice>
    <mc:Fallback>
      <p:transition spd="slow" advTm="7784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9B8903-643D-4EEA-B923-8CD23404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</a:t>
            </a:r>
            <a:r>
              <a:rPr kumimoji="1" lang="en-US" altLang="ja-JP" baseline="30000" dirty="0"/>
              <a:t>+</a:t>
            </a:r>
            <a:r>
              <a:rPr kumimoji="1" lang="en-US" altLang="ja-JP" dirty="0"/>
              <a:t> spectrometer and COBRA magnet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0C97892-3E7B-45F5-B3CC-C0BE6ED855D3}"/>
              </a:ext>
            </a:extLst>
          </p:cNvPr>
          <p:cNvSpPr txBox="1"/>
          <p:nvPr/>
        </p:nvSpPr>
        <p:spPr>
          <a:xfrm>
            <a:off x="5066029" y="2409294"/>
            <a:ext cx="2059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Drift chamber</a:t>
            </a:r>
            <a:r>
              <a:rPr kumimoji="1" lang="en-US" altLang="ja-JP" dirty="0"/>
              <a:t> </a:t>
            </a:r>
          </a:p>
          <a:p>
            <a:r>
              <a:rPr kumimoji="1" lang="en-US" altLang="ja-JP" dirty="0">
                <a:solidFill>
                  <a:srgbClr val="FF6600"/>
                </a:solidFill>
              </a:rPr>
              <a:t>Timing counter</a:t>
            </a:r>
          </a:p>
        </p:txBody>
      </p:sp>
      <p:grpSp>
        <p:nvGrpSpPr>
          <p:cNvPr id="172" name="グループ化 171">
            <a:extLst>
              <a:ext uri="{FF2B5EF4-FFF2-40B4-BE49-F238E27FC236}">
                <a16:creationId xmlns:a16="http://schemas.microsoft.com/office/drawing/2014/main" id="{FCA1BDB9-70A6-4BE0-824B-8873056D30AF}"/>
              </a:ext>
            </a:extLst>
          </p:cNvPr>
          <p:cNvGrpSpPr/>
          <p:nvPr/>
        </p:nvGrpSpPr>
        <p:grpSpPr>
          <a:xfrm>
            <a:off x="14247" y="2732459"/>
            <a:ext cx="5319804" cy="3989852"/>
            <a:chOff x="0" y="2170444"/>
            <a:chExt cx="6521380" cy="489103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2B08385F-8EEA-4B11-852B-F31D03B62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170444"/>
              <a:ext cx="6521380" cy="4891034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01682856-91DA-4568-93FE-674CC1639353}"/>
                </a:ext>
              </a:extLst>
            </p:cNvPr>
            <p:cNvSpPr txBox="1"/>
            <p:nvPr/>
          </p:nvSpPr>
          <p:spPr>
            <a:xfrm>
              <a:off x="743577" y="5717512"/>
              <a:ext cx="753918" cy="641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>
                  <a:solidFill>
                    <a:srgbClr val="0070C0"/>
                  </a:solidFill>
                </a:rPr>
                <a:t>e</a:t>
              </a:r>
              <a:r>
                <a:rPr kumimoji="1" lang="en-US" altLang="ja-JP" sz="2800" baseline="30000" dirty="0">
                  <a:solidFill>
                    <a:srgbClr val="0070C0"/>
                  </a:solidFill>
                </a:rPr>
                <a:t>+</a:t>
              </a:r>
              <a:endParaRPr kumimoji="1" lang="ja-JP" altLang="en-US" sz="2800" baseline="300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22897B82-1722-4B2E-990B-33D153A8ED92}"/>
                    </a:ext>
                  </a:extLst>
                </p:cNvPr>
                <p:cNvSpPr txBox="1"/>
                <p:nvPr/>
              </p:nvSpPr>
              <p:spPr>
                <a:xfrm>
                  <a:off x="3150160" y="3257341"/>
                  <a:ext cx="602901" cy="6335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600" b="0" i="1" baseline="300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kumimoji="1" lang="ja-JP" altLang="en-US" sz="3600" baseline="30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22897B82-1722-4B2E-990B-33D153A8ED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0160" y="3257341"/>
                  <a:ext cx="602901" cy="63357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7E68F1A3-B44C-479C-9E05-972B09CEED33}"/>
              </a:ext>
            </a:extLst>
          </p:cNvPr>
          <p:cNvCxnSpPr>
            <a:cxnSpLocks/>
          </p:cNvCxnSpPr>
          <p:nvPr/>
        </p:nvCxnSpPr>
        <p:spPr>
          <a:xfrm flipH="1">
            <a:off x="4321191" y="2859811"/>
            <a:ext cx="757509" cy="111213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A38323E-A88A-4A2A-AB7A-C6AEF97F07D5}"/>
              </a:ext>
            </a:extLst>
          </p:cNvPr>
          <p:cNvSpPr txBox="1"/>
          <p:nvPr/>
        </p:nvSpPr>
        <p:spPr>
          <a:xfrm>
            <a:off x="6859498" y="2578457"/>
            <a:ext cx="250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+ </a:t>
            </a:r>
            <a:r>
              <a:rPr kumimoji="1" lang="en-US" altLang="ja-JP" b="1" dirty="0"/>
              <a:t>COBRA magnet</a:t>
            </a:r>
            <a:endParaRPr kumimoji="1" lang="ja-JP" altLang="en-US" b="1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662A6FBA-939E-494F-9557-AA83F070FC79}"/>
              </a:ext>
            </a:extLst>
          </p:cNvPr>
          <p:cNvCxnSpPr>
            <a:cxnSpLocks/>
          </p:cNvCxnSpPr>
          <p:nvPr/>
        </p:nvCxnSpPr>
        <p:spPr>
          <a:xfrm flipH="1">
            <a:off x="4691283" y="3086288"/>
            <a:ext cx="503183" cy="1172181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652723AA-26E1-401D-A484-2F7B141F3BF4}"/>
              </a:ext>
            </a:extLst>
          </p:cNvPr>
          <p:cNvGrpSpPr/>
          <p:nvPr/>
        </p:nvGrpSpPr>
        <p:grpSpPr>
          <a:xfrm>
            <a:off x="8800989" y="5207020"/>
            <a:ext cx="3157340" cy="1355251"/>
            <a:chOff x="7036495" y="3874149"/>
            <a:chExt cx="4633254" cy="1734769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2AD2063F-4DDE-4A14-92B9-2B06D30CBD70}"/>
                </a:ext>
              </a:extLst>
            </p:cNvPr>
            <p:cNvGrpSpPr/>
            <p:nvPr/>
          </p:nvGrpSpPr>
          <p:grpSpPr>
            <a:xfrm>
              <a:off x="7036495" y="3874149"/>
              <a:ext cx="4633254" cy="363001"/>
              <a:chOff x="7036495" y="3736989"/>
              <a:chExt cx="4633254" cy="363001"/>
            </a:xfrm>
          </p:grpSpPr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96D98DC5-44EA-4F16-9F2D-099A1C686EB4}"/>
                  </a:ext>
                </a:extLst>
              </p:cNvPr>
              <p:cNvSpPr/>
              <p:nvPr/>
            </p:nvSpPr>
            <p:spPr>
              <a:xfrm>
                <a:off x="7036495" y="3736989"/>
                <a:ext cx="1753382" cy="123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5A6BEE7B-E1A6-4614-A281-243A5ED8AB0A}"/>
                  </a:ext>
                </a:extLst>
              </p:cNvPr>
              <p:cNvSpPr/>
              <p:nvPr/>
            </p:nvSpPr>
            <p:spPr>
              <a:xfrm>
                <a:off x="8789877" y="3862941"/>
                <a:ext cx="294640" cy="123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BBE2D566-1BF8-4937-8A94-A70929B7D064}"/>
                  </a:ext>
                </a:extLst>
              </p:cNvPr>
              <p:cNvSpPr/>
              <p:nvPr/>
            </p:nvSpPr>
            <p:spPr>
              <a:xfrm>
                <a:off x="9084517" y="3976209"/>
                <a:ext cx="537210" cy="123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9680F60F-7FC7-47DD-BD22-5F26801C2F52}"/>
                  </a:ext>
                </a:extLst>
              </p:cNvPr>
              <p:cNvSpPr/>
              <p:nvPr/>
            </p:nvSpPr>
            <p:spPr>
              <a:xfrm>
                <a:off x="9621727" y="3858627"/>
                <a:ext cx="294640" cy="123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D6E9BD75-CD29-4FD4-A7B0-F29164077BE0}"/>
                  </a:ext>
                </a:extLst>
              </p:cNvPr>
              <p:cNvSpPr/>
              <p:nvPr/>
            </p:nvSpPr>
            <p:spPr>
              <a:xfrm>
                <a:off x="9916367" y="3739160"/>
                <a:ext cx="1753382" cy="123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74299DA7-5163-499A-AED8-BDF3DCECFD4C}"/>
                </a:ext>
              </a:extLst>
            </p:cNvPr>
            <p:cNvGrpSpPr/>
            <p:nvPr/>
          </p:nvGrpSpPr>
          <p:grpSpPr>
            <a:xfrm rot="10800000">
              <a:off x="7036495" y="5245917"/>
              <a:ext cx="4633254" cy="363001"/>
              <a:chOff x="7036495" y="3736989"/>
              <a:chExt cx="4633254" cy="363001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FE10E449-04A0-46FD-ADBB-406DCDB8B979}"/>
                  </a:ext>
                </a:extLst>
              </p:cNvPr>
              <p:cNvSpPr/>
              <p:nvPr/>
            </p:nvSpPr>
            <p:spPr>
              <a:xfrm>
                <a:off x="7036495" y="3736989"/>
                <a:ext cx="1753382" cy="123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13FEDE56-7E42-4676-9213-79E029362B2B}"/>
                  </a:ext>
                </a:extLst>
              </p:cNvPr>
              <p:cNvSpPr/>
              <p:nvPr/>
            </p:nvSpPr>
            <p:spPr>
              <a:xfrm>
                <a:off x="8789877" y="3862941"/>
                <a:ext cx="294640" cy="123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9D0C1EF0-603D-4507-BE87-E12D7AA43AD6}"/>
                  </a:ext>
                </a:extLst>
              </p:cNvPr>
              <p:cNvSpPr/>
              <p:nvPr/>
            </p:nvSpPr>
            <p:spPr>
              <a:xfrm>
                <a:off x="9084517" y="3976209"/>
                <a:ext cx="537210" cy="123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BF5F127F-B39F-41FA-82DE-267126DDD016}"/>
                  </a:ext>
                </a:extLst>
              </p:cNvPr>
              <p:cNvSpPr/>
              <p:nvPr/>
            </p:nvSpPr>
            <p:spPr>
              <a:xfrm>
                <a:off x="9621727" y="3858627"/>
                <a:ext cx="294640" cy="123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F24E0EF2-4E12-4597-BCC6-56E0F8EF43A9}"/>
                  </a:ext>
                </a:extLst>
              </p:cNvPr>
              <p:cNvSpPr/>
              <p:nvPr/>
            </p:nvSpPr>
            <p:spPr>
              <a:xfrm>
                <a:off x="9916367" y="3739160"/>
                <a:ext cx="1753382" cy="123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333641D8-2209-4CE7-9BE3-44878AC69868}"/>
                </a:ext>
              </a:extLst>
            </p:cNvPr>
            <p:cNvSpPr/>
            <p:nvPr/>
          </p:nvSpPr>
          <p:spPr>
            <a:xfrm>
              <a:off x="9131808" y="4651878"/>
              <a:ext cx="436058" cy="17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3E8147E2-4440-4A79-A695-4585D90264A3}"/>
                </a:ext>
              </a:extLst>
            </p:cNvPr>
            <p:cNvSpPr/>
            <p:nvPr/>
          </p:nvSpPr>
          <p:spPr>
            <a:xfrm>
              <a:off x="7690914" y="4986814"/>
              <a:ext cx="3317845" cy="24486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850BAE80-48CF-4BD4-B170-33FFF26E1E5A}"/>
                </a:ext>
              </a:extLst>
            </p:cNvPr>
            <p:cNvSpPr/>
            <p:nvPr/>
          </p:nvSpPr>
          <p:spPr>
            <a:xfrm>
              <a:off x="7690914" y="4253685"/>
              <a:ext cx="3317845" cy="24486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id="{5DF00907-FE15-42CC-8A7C-1E2B56D1B309}"/>
                </a:ext>
              </a:extLst>
            </p:cNvPr>
            <p:cNvGrpSpPr/>
            <p:nvPr/>
          </p:nvGrpSpPr>
          <p:grpSpPr>
            <a:xfrm>
              <a:off x="7631689" y="5252720"/>
              <a:ext cx="1330907" cy="78914"/>
              <a:chOff x="7631689" y="5252720"/>
              <a:chExt cx="1330907" cy="78914"/>
            </a:xfrm>
          </p:grpSpPr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07BF1DD6-ABE5-46FD-B2B0-5CB4DF1FF6B1}"/>
                  </a:ext>
                </a:extLst>
              </p:cNvPr>
              <p:cNvSpPr/>
              <p:nvPr/>
            </p:nvSpPr>
            <p:spPr>
              <a:xfrm>
                <a:off x="8818879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08838386-500C-48EE-B698-05BAD3469896}"/>
                  </a:ext>
                </a:extLst>
              </p:cNvPr>
              <p:cNvSpPr/>
              <p:nvPr/>
            </p:nvSpPr>
            <p:spPr>
              <a:xfrm>
                <a:off x="8752839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A9C25957-7560-41C1-B6A9-080FB24FF19C}"/>
                  </a:ext>
                </a:extLst>
              </p:cNvPr>
              <p:cNvSpPr/>
              <p:nvPr/>
            </p:nvSpPr>
            <p:spPr>
              <a:xfrm>
                <a:off x="8686901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2F2BC2D3-562D-486C-A99C-82E9B94D16E4}"/>
                  </a:ext>
                </a:extLst>
              </p:cNvPr>
              <p:cNvSpPr/>
              <p:nvPr/>
            </p:nvSpPr>
            <p:spPr>
              <a:xfrm>
                <a:off x="8620963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A8836B44-1A10-41CC-BD5B-A9F576231D96}"/>
                  </a:ext>
                </a:extLst>
              </p:cNvPr>
              <p:cNvSpPr/>
              <p:nvPr/>
            </p:nvSpPr>
            <p:spPr>
              <a:xfrm>
                <a:off x="8555025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4EB6998B-25C5-4D23-AC16-62C6DC03F548}"/>
                  </a:ext>
                </a:extLst>
              </p:cNvPr>
              <p:cNvSpPr/>
              <p:nvPr/>
            </p:nvSpPr>
            <p:spPr>
              <a:xfrm>
                <a:off x="8489087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442FCE26-DDCD-4BEE-A543-7C0953CAD201}"/>
                  </a:ext>
                </a:extLst>
              </p:cNvPr>
              <p:cNvSpPr/>
              <p:nvPr/>
            </p:nvSpPr>
            <p:spPr>
              <a:xfrm>
                <a:off x="8423149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6D3DE257-4413-4250-A0CD-5EB925709CBB}"/>
                  </a:ext>
                </a:extLst>
              </p:cNvPr>
              <p:cNvSpPr/>
              <p:nvPr/>
            </p:nvSpPr>
            <p:spPr>
              <a:xfrm>
                <a:off x="8357211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561AAB36-32A2-45F3-98A1-49F6437BB9FA}"/>
                  </a:ext>
                </a:extLst>
              </p:cNvPr>
              <p:cNvSpPr/>
              <p:nvPr/>
            </p:nvSpPr>
            <p:spPr>
              <a:xfrm>
                <a:off x="8291273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96A4E17C-4BDD-4373-AA4F-3F3914337B7B}"/>
                  </a:ext>
                </a:extLst>
              </p:cNvPr>
              <p:cNvSpPr/>
              <p:nvPr/>
            </p:nvSpPr>
            <p:spPr>
              <a:xfrm>
                <a:off x="8225335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4BFC5C1A-A961-47A7-9B2C-D29BE7D36392}"/>
                  </a:ext>
                </a:extLst>
              </p:cNvPr>
              <p:cNvSpPr/>
              <p:nvPr/>
            </p:nvSpPr>
            <p:spPr>
              <a:xfrm>
                <a:off x="8159397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1701DAC4-734C-4189-BA59-D96323E2D218}"/>
                  </a:ext>
                </a:extLst>
              </p:cNvPr>
              <p:cNvSpPr/>
              <p:nvPr/>
            </p:nvSpPr>
            <p:spPr>
              <a:xfrm>
                <a:off x="8093459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90F50EBC-A321-4BD0-A570-27D97EF63985}"/>
                  </a:ext>
                </a:extLst>
              </p:cNvPr>
              <p:cNvSpPr/>
              <p:nvPr/>
            </p:nvSpPr>
            <p:spPr>
              <a:xfrm>
                <a:off x="8027521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224C8870-FADC-450B-88F6-4C2DDA5BA7B5}"/>
                  </a:ext>
                </a:extLst>
              </p:cNvPr>
              <p:cNvSpPr/>
              <p:nvPr/>
            </p:nvSpPr>
            <p:spPr>
              <a:xfrm>
                <a:off x="7961583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755CF36F-9FED-4448-928E-4639C3D5276C}"/>
                  </a:ext>
                </a:extLst>
              </p:cNvPr>
              <p:cNvSpPr/>
              <p:nvPr/>
            </p:nvSpPr>
            <p:spPr>
              <a:xfrm>
                <a:off x="7895645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B7F4AF36-260E-46C1-912E-4FC047E560C4}"/>
                  </a:ext>
                </a:extLst>
              </p:cNvPr>
              <p:cNvSpPr/>
              <p:nvPr/>
            </p:nvSpPr>
            <p:spPr>
              <a:xfrm>
                <a:off x="7829707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81E22A67-E7EA-414D-B5E9-9DAB81825E81}"/>
                  </a:ext>
                </a:extLst>
              </p:cNvPr>
              <p:cNvSpPr/>
              <p:nvPr/>
            </p:nvSpPr>
            <p:spPr>
              <a:xfrm>
                <a:off x="7763769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748C511D-8FDC-41E6-823C-B2308A3F49D2}"/>
                  </a:ext>
                </a:extLst>
              </p:cNvPr>
              <p:cNvSpPr/>
              <p:nvPr/>
            </p:nvSpPr>
            <p:spPr>
              <a:xfrm>
                <a:off x="7697729" y="5252807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18DC06A4-2DBE-403E-8D81-179060CFEF83}"/>
                  </a:ext>
                </a:extLst>
              </p:cNvPr>
              <p:cNvSpPr/>
              <p:nvPr/>
            </p:nvSpPr>
            <p:spPr>
              <a:xfrm>
                <a:off x="7631689" y="5252894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80" name="グループ化 79">
              <a:extLst>
                <a:ext uri="{FF2B5EF4-FFF2-40B4-BE49-F238E27FC236}">
                  <a16:creationId xmlns:a16="http://schemas.microsoft.com/office/drawing/2014/main" id="{F7460527-1D7A-44B8-AD28-4CF26138FE7C}"/>
                </a:ext>
              </a:extLst>
            </p:cNvPr>
            <p:cNvGrpSpPr/>
            <p:nvPr/>
          </p:nvGrpSpPr>
          <p:grpSpPr>
            <a:xfrm rot="10800000">
              <a:off x="9733158" y="5255381"/>
              <a:ext cx="1330907" cy="78914"/>
              <a:chOff x="7631689" y="5252720"/>
              <a:chExt cx="1330907" cy="78914"/>
            </a:xfrm>
          </p:grpSpPr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4976E315-23F4-4996-9F4E-6239CCC90521}"/>
                  </a:ext>
                </a:extLst>
              </p:cNvPr>
              <p:cNvSpPr/>
              <p:nvPr/>
            </p:nvSpPr>
            <p:spPr>
              <a:xfrm>
                <a:off x="8818879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正方形/長方形 81">
                <a:extLst>
                  <a:ext uri="{FF2B5EF4-FFF2-40B4-BE49-F238E27FC236}">
                    <a16:creationId xmlns:a16="http://schemas.microsoft.com/office/drawing/2014/main" id="{B416DA0D-65F7-4C70-9B03-0E102360DCFB}"/>
                  </a:ext>
                </a:extLst>
              </p:cNvPr>
              <p:cNvSpPr/>
              <p:nvPr/>
            </p:nvSpPr>
            <p:spPr>
              <a:xfrm>
                <a:off x="8752839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3" name="正方形/長方形 82">
                <a:extLst>
                  <a:ext uri="{FF2B5EF4-FFF2-40B4-BE49-F238E27FC236}">
                    <a16:creationId xmlns:a16="http://schemas.microsoft.com/office/drawing/2014/main" id="{5750E8F7-2D6A-4EED-AEF2-00CC9130F3A2}"/>
                  </a:ext>
                </a:extLst>
              </p:cNvPr>
              <p:cNvSpPr/>
              <p:nvPr/>
            </p:nvSpPr>
            <p:spPr>
              <a:xfrm>
                <a:off x="8686901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4" name="正方形/長方形 83">
                <a:extLst>
                  <a:ext uri="{FF2B5EF4-FFF2-40B4-BE49-F238E27FC236}">
                    <a16:creationId xmlns:a16="http://schemas.microsoft.com/office/drawing/2014/main" id="{E4C3B6DF-0715-4551-AC18-7EFE980D9396}"/>
                  </a:ext>
                </a:extLst>
              </p:cNvPr>
              <p:cNvSpPr/>
              <p:nvPr/>
            </p:nvSpPr>
            <p:spPr>
              <a:xfrm>
                <a:off x="8620963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5" name="正方形/長方形 84">
                <a:extLst>
                  <a:ext uri="{FF2B5EF4-FFF2-40B4-BE49-F238E27FC236}">
                    <a16:creationId xmlns:a16="http://schemas.microsoft.com/office/drawing/2014/main" id="{5ED260B7-3098-4EC5-8473-9A2723C6B186}"/>
                  </a:ext>
                </a:extLst>
              </p:cNvPr>
              <p:cNvSpPr/>
              <p:nvPr/>
            </p:nvSpPr>
            <p:spPr>
              <a:xfrm>
                <a:off x="8555025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CFC88DB5-625A-4F94-9801-F20C11FA2B14}"/>
                  </a:ext>
                </a:extLst>
              </p:cNvPr>
              <p:cNvSpPr/>
              <p:nvPr/>
            </p:nvSpPr>
            <p:spPr>
              <a:xfrm>
                <a:off x="8489087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C9BBAA85-F939-44BA-8A32-7F577B8FF0C9}"/>
                  </a:ext>
                </a:extLst>
              </p:cNvPr>
              <p:cNvSpPr/>
              <p:nvPr/>
            </p:nvSpPr>
            <p:spPr>
              <a:xfrm>
                <a:off x="8423149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8" name="正方形/長方形 87">
                <a:extLst>
                  <a:ext uri="{FF2B5EF4-FFF2-40B4-BE49-F238E27FC236}">
                    <a16:creationId xmlns:a16="http://schemas.microsoft.com/office/drawing/2014/main" id="{24A1106C-EB1A-41E4-8034-5FDD19490BF4}"/>
                  </a:ext>
                </a:extLst>
              </p:cNvPr>
              <p:cNvSpPr/>
              <p:nvPr/>
            </p:nvSpPr>
            <p:spPr>
              <a:xfrm>
                <a:off x="8357211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9" name="正方形/長方形 88">
                <a:extLst>
                  <a:ext uri="{FF2B5EF4-FFF2-40B4-BE49-F238E27FC236}">
                    <a16:creationId xmlns:a16="http://schemas.microsoft.com/office/drawing/2014/main" id="{CEFDCEA5-C1C3-4B8D-945F-C0155E2F3697}"/>
                  </a:ext>
                </a:extLst>
              </p:cNvPr>
              <p:cNvSpPr/>
              <p:nvPr/>
            </p:nvSpPr>
            <p:spPr>
              <a:xfrm>
                <a:off x="8291273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0" name="正方形/長方形 89">
                <a:extLst>
                  <a:ext uri="{FF2B5EF4-FFF2-40B4-BE49-F238E27FC236}">
                    <a16:creationId xmlns:a16="http://schemas.microsoft.com/office/drawing/2014/main" id="{874CA586-F38A-4E7B-89BD-7D6076E97DF5}"/>
                  </a:ext>
                </a:extLst>
              </p:cNvPr>
              <p:cNvSpPr/>
              <p:nvPr/>
            </p:nvSpPr>
            <p:spPr>
              <a:xfrm>
                <a:off x="8225335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1" name="正方形/長方形 90">
                <a:extLst>
                  <a:ext uri="{FF2B5EF4-FFF2-40B4-BE49-F238E27FC236}">
                    <a16:creationId xmlns:a16="http://schemas.microsoft.com/office/drawing/2014/main" id="{B8540B77-71EE-4190-9041-B2A80E90766A}"/>
                  </a:ext>
                </a:extLst>
              </p:cNvPr>
              <p:cNvSpPr/>
              <p:nvPr/>
            </p:nvSpPr>
            <p:spPr>
              <a:xfrm>
                <a:off x="8159397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2" name="正方形/長方形 91">
                <a:extLst>
                  <a:ext uri="{FF2B5EF4-FFF2-40B4-BE49-F238E27FC236}">
                    <a16:creationId xmlns:a16="http://schemas.microsoft.com/office/drawing/2014/main" id="{FDAE9A8B-730B-4777-9AC0-9CA1DEC76FC4}"/>
                  </a:ext>
                </a:extLst>
              </p:cNvPr>
              <p:cNvSpPr/>
              <p:nvPr/>
            </p:nvSpPr>
            <p:spPr>
              <a:xfrm>
                <a:off x="8093459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3" name="正方形/長方形 92">
                <a:extLst>
                  <a:ext uri="{FF2B5EF4-FFF2-40B4-BE49-F238E27FC236}">
                    <a16:creationId xmlns:a16="http://schemas.microsoft.com/office/drawing/2014/main" id="{CA23075D-E58D-4269-8E05-6A0DF2EE80AE}"/>
                  </a:ext>
                </a:extLst>
              </p:cNvPr>
              <p:cNvSpPr/>
              <p:nvPr/>
            </p:nvSpPr>
            <p:spPr>
              <a:xfrm>
                <a:off x="8027521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4" name="正方形/長方形 93">
                <a:extLst>
                  <a:ext uri="{FF2B5EF4-FFF2-40B4-BE49-F238E27FC236}">
                    <a16:creationId xmlns:a16="http://schemas.microsoft.com/office/drawing/2014/main" id="{6F3C6C77-27EA-48D0-B60C-64E0184C4DA2}"/>
                  </a:ext>
                </a:extLst>
              </p:cNvPr>
              <p:cNvSpPr/>
              <p:nvPr/>
            </p:nvSpPr>
            <p:spPr>
              <a:xfrm>
                <a:off x="7961583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5" name="正方形/長方形 94">
                <a:extLst>
                  <a:ext uri="{FF2B5EF4-FFF2-40B4-BE49-F238E27FC236}">
                    <a16:creationId xmlns:a16="http://schemas.microsoft.com/office/drawing/2014/main" id="{104C7940-795F-41E0-88FA-0552B9BFFBAC}"/>
                  </a:ext>
                </a:extLst>
              </p:cNvPr>
              <p:cNvSpPr/>
              <p:nvPr/>
            </p:nvSpPr>
            <p:spPr>
              <a:xfrm>
                <a:off x="7895645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6" name="正方形/長方形 95">
                <a:extLst>
                  <a:ext uri="{FF2B5EF4-FFF2-40B4-BE49-F238E27FC236}">
                    <a16:creationId xmlns:a16="http://schemas.microsoft.com/office/drawing/2014/main" id="{0779D623-3723-41C5-A2F0-5F129647B67C}"/>
                  </a:ext>
                </a:extLst>
              </p:cNvPr>
              <p:cNvSpPr/>
              <p:nvPr/>
            </p:nvSpPr>
            <p:spPr>
              <a:xfrm>
                <a:off x="7829707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7" name="正方形/長方形 96">
                <a:extLst>
                  <a:ext uri="{FF2B5EF4-FFF2-40B4-BE49-F238E27FC236}">
                    <a16:creationId xmlns:a16="http://schemas.microsoft.com/office/drawing/2014/main" id="{2B12CD70-51F3-4F07-904A-EEB70C693A3A}"/>
                  </a:ext>
                </a:extLst>
              </p:cNvPr>
              <p:cNvSpPr/>
              <p:nvPr/>
            </p:nvSpPr>
            <p:spPr>
              <a:xfrm>
                <a:off x="7763769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8" name="正方形/長方形 97">
                <a:extLst>
                  <a:ext uri="{FF2B5EF4-FFF2-40B4-BE49-F238E27FC236}">
                    <a16:creationId xmlns:a16="http://schemas.microsoft.com/office/drawing/2014/main" id="{2272B36A-2F0C-4DD3-A2AE-9A704112C4A8}"/>
                  </a:ext>
                </a:extLst>
              </p:cNvPr>
              <p:cNvSpPr/>
              <p:nvPr/>
            </p:nvSpPr>
            <p:spPr>
              <a:xfrm>
                <a:off x="7697729" y="5252807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DA32FD10-3C8C-4518-935E-990E85DAA6F2}"/>
                  </a:ext>
                </a:extLst>
              </p:cNvPr>
              <p:cNvSpPr/>
              <p:nvPr/>
            </p:nvSpPr>
            <p:spPr>
              <a:xfrm>
                <a:off x="7631689" y="5252894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09" name="グループ化 108">
              <a:extLst>
                <a:ext uri="{FF2B5EF4-FFF2-40B4-BE49-F238E27FC236}">
                  <a16:creationId xmlns:a16="http://schemas.microsoft.com/office/drawing/2014/main" id="{C8482127-2F94-43F7-947A-F7A19D583E1A}"/>
                </a:ext>
              </a:extLst>
            </p:cNvPr>
            <p:cNvGrpSpPr/>
            <p:nvPr/>
          </p:nvGrpSpPr>
          <p:grpSpPr>
            <a:xfrm>
              <a:off x="9387320" y="4752133"/>
              <a:ext cx="1988480" cy="689635"/>
              <a:chOff x="6434669" y="5651263"/>
              <a:chExt cx="3404592" cy="859644"/>
            </a:xfrm>
          </p:grpSpPr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D12AEA3A-F6D7-4667-A52D-23A7CCC81F3D}"/>
                  </a:ext>
                </a:extLst>
              </p:cNvPr>
              <p:cNvSpPr/>
              <p:nvPr/>
            </p:nvSpPr>
            <p:spPr>
              <a:xfrm>
                <a:off x="6434669" y="5651263"/>
                <a:ext cx="119313" cy="655235"/>
              </a:xfrm>
              <a:custGeom>
                <a:avLst/>
                <a:gdLst>
                  <a:gd name="connsiteX0" fmla="*/ 0 w 198120"/>
                  <a:gd name="connsiteY0" fmla="*/ 0 h 1178560"/>
                  <a:gd name="connsiteX1" fmla="*/ 60960 w 198120"/>
                  <a:gd name="connsiteY1" fmla="*/ 1178560 h 1178560"/>
                  <a:gd name="connsiteX2" fmla="*/ 198120 w 198120"/>
                  <a:gd name="connsiteY2" fmla="*/ 0 h 1178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120" h="1178560">
                    <a:moveTo>
                      <a:pt x="0" y="0"/>
                    </a:moveTo>
                    <a:cubicBezTo>
                      <a:pt x="13970" y="589280"/>
                      <a:pt x="27940" y="1178560"/>
                      <a:pt x="60960" y="1178560"/>
                    </a:cubicBezTo>
                    <a:cubicBezTo>
                      <a:pt x="93980" y="1178560"/>
                      <a:pt x="146050" y="589280"/>
                      <a:pt x="198120" y="0"/>
                    </a:cubicBezTo>
                  </a:path>
                </a:pathLst>
              </a:custGeom>
              <a:noFill/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799EB10D-29FE-46B3-994A-BD2F9B4A4CE4}"/>
                  </a:ext>
                </a:extLst>
              </p:cNvPr>
              <p:cNvSpPr/>
              <p:nvPr/>
            </p:nvSpPr>
            <p:spPr>
              <a:xfrm>
                <a:off x="6559279" y="5651263"/>
                <a:ext cx="296752" cy="663707"/>
              </a:xfrm>
              <a:custGeom>
                <a:avLst/>
                <a:gdLst>
                  <a:gd name="connsiteX0" fmla="*/ 0 w 492760"/>
                  <a:gd name="connsiteY0" fmla="*/ 0 h 1193800"/>
                  <a:gd name="connsiteX1" fmla="*/ 121920 w 492760"/>
                  <a:gd name="connsiteY1" fmla="*/ 1193800 h 1193800"/>
                  <a:gd name="connsiteX2" fmla="*/ 492760 w 492760"/>
                  <a:gd name="connsiteY2" fmla="*/ 0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2760" h="1193800">
                    <a:moveTo>
                      <a:pt x="0" y="0"/>
                    </a:moveTo>
                    <a:cubicBezTo>
                      <a:pt x="19896" y="596900"/>
                      <a:pt x="39793" y="1193800"/>
                      <a:pt x="121920" y="1193800"/>
                    </a:cubicBezTo>
                    <a:cubicBezTo>
                      <a:pt x="204047" y="1193800"/>
                      <a:pt x="348403" y="596900"/>
                      <a:pt x="492760" y="0"/>
                    </a:cubicBezTo>
                  </a:path>
                </a:pathLst>
              </a:custGeom>
              <a:noFill/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D2928C83-73C8-450D-90BE-06B2A70F5854}"/>
                  </a:ext>
                </a:extLst>
              </p:cNvPr>
              <p:cNvSpPr/>
              <p:nvPr/>
            </p:nvSpPr>
            <p:spPr>
              <a:xfrm>
                <a:off x="6859196" y="5651263"/>
                <a:ext cx="1300201" cy="697619"/>
              </a:xfrm>
              <a:custGeom>
                <a:avLst/>
                <a:gdLst>
                  <a:gd name="connsiteX0" fmla="*/ 0 w 2159000"/>
                  <a:gd name="connsiteY0" fmla="*/ 5080 h 1264920"/>
                  <a:gd name="connsiteX1" fmla="*/ 568960 w 2159000"/>
                  <a:gd name="connsiteY1" fmla="*/ 1264920 h 1264920"/>
                  <a:gd name="connsiteX2" fmla="*/ 2159000 w 2159000"/>
                  <a:gd name="connsiteY2" fmla="*/ 0 h 1264920"/>
                  <a:gd name="connsiteX0" fmla="*/ 0 w 2159000"/>
                  <a:gd name="connsiteY0" fmla="*/ 5080 h 1259840"/>
                  <a:gd name="connsiteX1" fmla="*/ 670560 w 2159000"/>
                  <a:gd name="connsiteY1" fmla="*/ 1259840 h 1259840"/>
                  <a:gd name="connsiteX2" fmla="*/ 2159000 w 2159000"/>
                  <a:gd name="connsiteY2" fmla="*/ 0 h 1259840"/>
                  <a:gd name="connsiteX0" fmla="*/ 0 w 2159000"/>
                  <a:gd name="connsiteY0" fmla="*/ 5080 h 1261535"/>
                  <a:gd name="connsiteX1" fmla="*/ 670560 w 2159000"/>
                  <a:gd name="connsiteY1" fmla="*/ 1259840 h 1261535"/>
                  <a:gd name="connsiteX2" fmla="*/ 2159000 w 2159000"/>
                  <a:gd name="connsiteY2" fmla="*/ 0 h 1261535"/>
                  <a:gd name="connsiteX0" fmla="*/ 0 w 2159000"/>
                  <a:gd name="connsiteY0" fmla="*/ 0 h 1254792"/>
                  <a:gd name="connsiteX1" fmla="*/ 670560 w 2159000"/>
                  <a:gd name="connsiteY1" fmla="*/ 1254760 h 1254792"/>
                  <a:gd name="connsiteX2" fmla="*/ 2159000 w 2159000"/>
                  <a:gd name="connsiteY2" fmla="*/ 30480 h 1254792"/>
                  <a:gd name="connsiteX0" fmla="*/ 0 w 2159000"/>
                  <a:gd name="connsiteY0" fmla="*/ 0 h 1254796"/>
                  <a:gd name="connsiteX1" fmla="*/ 670560 w 2159000"/>
                  <a:gd name="connsiteY1" fmla="*/ 1254760 h 1254796"/>
                  <a:gd name="connsiteX2" fmla="*/ 2159000 w 2159000"/>
                  <a:gd name="connsiteY2" fmla="*/ 30480 h 125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59000" h="1254796">
                    <a:moveTo>
                      <a:pt x="0" y="0"/>
                    </a:moveTo>
                    <a:cubicBezTo>
                      <a:pt x="104563" y="630343"/>
                      <a:pt x="310727" y="1249680"/>
                      <a:pt x="670560" y="1254760"/>
                    </a:cubicBezTo>
                    <a:cubicBezTo>
                      <a:pt x="1030393" y="1259840"/>
                      <a:pt x="1503256" y="728556"/>
                      <a:pt x="2159000" y="30480"/>
                    </a:cubicBezTo>
                  </a:path>
                </a:pathLst>
              </a:custGeom>
              <a:noFill/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929C0228-3456-4685-8706-EB0690EBBB51}"/>
                  </a:ext>
                </a:extLst>
              </p:cNvPr>
              <p:cNvSpPr/>
              <p:nvPr/>
            </p:nvSpPr>
            <p:spPr>
              <a:xfrm>
                <a:off x="8165825" y="5664385"/>
                <a:ext cx="1673436" cy="846522"/>
              </a:xfrm>
              <a:custGeom>
                <a:avLst/>
                <a:gdLst>
                  <a:gd name="connsiteX0" fmla="*/ 0 w 2778760"/>
                  <a:gd name="connsiteY0" fmla="*/ 0 h 1628470"/>
                  <a:gd name="connsiteX1" fmla="*/ 2133600 w 2778760"/>
                  <a:gd name="connsiteY1" fmla="*/ 1524000 h 1628470"/>
                  <a:gd name="connsiteX2" fmla="*/ 2778760 w 2778760"/>
                  <a:gd name="connsiteY2" fmla="*/ 1371600 h 1628470"/>
                  <a:gd name="connsiteX0" fmla="*/ 0 w 2778760"/>
                  <a:gd name="connsiteY0" fmla="*/ 0 h 1516098"/>
                  <a:gd name="connsiteX1" fmla="*/ 1310640 w 2778760"/>
                  <a:gd name="connsiteY1" fmla="*/ 1346200 h 1516098"/>
                  <a:gd name="connsiteX2" fmla="*/ 2778760 w 2778760"/>
                  <a:gd name="connsiteY2" fmla="*/ 1371600 h 1516098"/>
                  <a:gd name="connsiteX0" fmla="*/ 0 w 2778760"/>
                  <a:gd name="connsiteY0" fmla="*/ 0 h 1516098"/>
                  <a:gd name="connsiteX1" fmla="*/ 1310640 w 2778760"/>
                  <a:gd name="connsiteY1" fmla="*/ 1346200 h 1516098"/>
                  <a:gd name="connsiteX2" fmla="*/ 2778760 w 2778760"/>
                  <a:gd name="connsiteY2" fmla="*/ 1371600 h 1516098"/>
                  <a:gd name="connsiteX0" fmla="*/ 0 w 2778760"/>
                  <a:gd name="connsiteY0" fmla="*/ 0 h 1506539"/>
                  <a:gd name="connsiteX1" fmla="*/ 1325880 w 2778760"/>
                  <a:gd name="connsiteY1" fmla="*/ 1325880 h 1506539"/>
                  <a:gd name="connsiteX2" fmla="*/ 2778760 w 2778760"/>
                  <a:gd name="connsiteY2" fmla="*/ 1371600 h 1506539"/>
                  <a:gd name="connsiteX0" fmla="*/ 0 w 2778760"/>
                  <a:gd name="connsiteY0" fmla="*/ 0 h 1506539"/>
                  <a:gd name="connsiteX1" fmla="*/ 1325880 w 2778760"/>
                  <a:gd name="connsiteY1" fmla="*/ 1325880 h 1506539"/>
                  <a:gd name="connsiteX2" fmla="*/ 2778760 w 2778760"/>
                  <a:gd name="connsiteY2" fmla="*/ 1371600 h 1506539"/>
                  <a:gd name="connsiteX0" fmla="*/ 0 w 2778760"/>
                  <a:gd name="connsiteY0" fmla="*/ 0 h 1529185"/>
                  <a:gd name="connsiteX1" fmla="*/ 1325880 w 2778760"/>
                  <a:gd name="connsiteY1" fmla="*/ 1325880 h 1529185"/>
                  <a:gd name="connsiteX2" fmla="*/ 2778760 w 2778760"/>
                  <a:gd name="connsiteY2" fmla="*/ 1371600 h 1529185"/>
                  <a:gd name="connsiteX0" fmla="*/ 0 w 2778760"/>
                  <a:gd name="connsiteY0" fmla="*/ 0 h 1522626"/>
                  <a:gd name="connsiteX1" fmla="*/ 1325880 w 2778760"/>
                  <a:gd name="connsiteY1" fmla="*/ 1325880 h 1522626"/>
                  <a:gd name="connsiteX2" fmla="*/ 2778760 w 2778760"/>
                  <a:gd name="connsiteY2" fmla="*/ 1371600 h 152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8760" h="1522626">
                    <a:moveTo>
                      <a:pt x="0" y="0"/>
                    </a:moveTo>
                    <a:cubicBezTo>
                      <a:pt x="494876" y="739140"/>
                      <a:pt x="817033" y="1117600"/>
                      <a:pt x="1325880" y="1325880"/>
                    </a:cubicBezTo>
                    <a:cubicBezTo>
                      <a:pt x="1834727" y="1534160"/>
                      <a:pt x="2342303" y="1617980"/>
                      <a:pt x="2778760" y="1371600"/>
                    </a:cubicBezTo>
                  </a:path>
                </a:pathLst>
              </a:custGeom>
              <a:noFill/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82" name="グループ化 181">
            <a:extLst>
              <a:ext uri="{FF2B5EF4-FFF2-40B4-BE49-F238E27FC236}">
                <a16:creationId xmlns:a16="http://schemas.microsoft.com/office/drawing/2014/main" id="{026EA28D-B445-4180-9A99-5C802B85DA23}"/>
              </a:ext>
            </a:extLst>
          </p:cNvPr>
          <p:cNvGrpSpPr/>
          <p:nvPr/>
        </p:nvGrpSpPr>
        <p:grpSpPr>
          <a:xfrm>
            <a:off x="5460161" y="5205325"/>
            <a:ext cx="3157340" cy="1355251"/>
            <a:chOff x="7036495" y="3874149"/>
            <a:chExt cx="4633254" cy="1734769"/>
          </a:xfrm>
        </p:grpSpPr>
        <p:grpSp>
          <p:nvGrpSpPr>
            <p:cNvPr id="183" name="グループ化 182">
              <a:extLst>
                <a:ext uri="{FF2B5EF4-FFF2-40B4-BE49-F238E27FC236}">
                  <a16:creationId xmlns:a16="http://schemas.microsoft.com/office/drawing/2014/main" id="{D9974F6B-3BD0-4C03-B84D-26CF0D8C768B}"/>
                </a:ext>
              </a:extLst>
            </p:cNvPr>
            <p:cNvGrpSpPr/>
            <p:nvPr/>
          </p:nvGrpSpPr>
          <p:grpSpPr>
            <a:xfrm>
              <a:off x="7036495" y="3874149"/>
              <a:ext cx="4633254" cy="363001"/>
              <a:chOff x="7036495" y="3736989"/>
              <a:chExt cx="4633254" cy="363001"/>
            </a:xfrm>
          </p:grpSpPr>
          <p:sp>
            <p:nvSpPr>
              <p:cNvPr id="238" name="正方形/長方形 237">
                <a:extLst>
                  <a:ext uri="{FF2B5EF4-FFF2-40B4-BE49-F238E27FC236}">
                    <a16:creationId xmlns:a16="http://schemas.microsoft.com/office/drawing/2014/main" id="{9C16B8F8-5CF6-4928-905F-BFFC70C7581E}"/>
                  </a:ext>
                </a:extLst>
              </p:cNvPr>
              <p:cNvSpPr/>
              <p:nvPr/>
            </p:nvSpPr>
            <p:spPr>
              <a:xfrm>
                <a:off x="7036495" y="3736989"/>
                <a:ext cx="1753382" cy="123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正方形/長方形 238">
                <a:extLst>
                  <a:ext uri="{FF2B5EF4-FFF2-40B4-BE49-F238E27FC236}">
                    <a16:creationId xmlns:a16="http://schemas.microsoft.com/office/drawing/2014/main" id="{DF1885DE-FBCB-43C8-8A9E-627608ECD5CF}"/>
                  </a:ext>
                </a:extLst>
              </p:cNvPr>
              <p:cNvSpPr/>
              <p:nvPr/>
            </p:nvSpPr>
            <p:spPr>
              <a:xfrm>
                <a:off x="8789877" y="3862941"/>
                <a:ext cx="294640" cy="123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正方形/長方形 239">
                <a:extLst>
                  <a:ext uri="{FF2B5EF4-FFF2-40B4-BE49-F238E27FC236}">
                    <a16:creationId xmlns:a16="http://schemas.microsoft.com/office/drawing/2014/main" id="{B0AD2AC9-843E-472E-8ADA-FA88A8373A71}"/>
                  </a:ext>
                </a:extLst>
              </p:cNvPr>
              <p:cNvSpPr/>
              <p:nvPr/>
            </p:nvSpPr>
            <p:spPr>
              <a:xfrm>
                <a:off x="9084517" y="3976209"/>
                <a:ext cx="537210" cy="123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正方形/長方形 240">
                <a:extLst>
                  <a:ext uri="{FF2B5EF4-FFF2-40B4-BE49-F238E27FC236}">
                    <a16:creationId xmlns:a16="http://schemas.microsoft.com/office/drawing/2014/main" id="{73626725-2FF5-4719-A6CA-A84138A15B96}"/>
                  </a:ext>
                </a:extLst>
              </p:cNvPr>
              <p:cNvSpPr/>
              <p:nvPr/>
            </p:nvSpPr>
            <p:spPr>
              <a:xfrm>
                <a:off x="9621727" y="3858627"/>
                <a:ext cx="294640" cy="123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正方形/長方形 241">
                <a:extLst>
                  <a:ext uri="{FF2B5EF4-FFF2-40B4-BE49-F238E27FC236}">
                    <a16:creationId xmlns:a16="http://schemas.microsoft.com/office/drawing/2014/main" id="{49049487-1B6F-47FF-B45C-5EB846610740}"/>
                  </a:ext>
                </a:extLst>
              </p:cNvPr>
              <p:cNvSpPr/>
              <p:nvPr/>
            </p:nvSpPr>
            <p:spPr>
              <a:xfrm>
                <a:off x="9916367" y="3739160"/>
                <a:ext cx="1753382" cy="123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4" name="グループ化 183">
              <a:extLst>
                <a:ext uri="{FF2B5EF4-FFF2-40B4-BE49-F238E27FC236}">
                  <a16:creationId xmlns:a16="http://schemas.microsoft.com/office/drawing/2014/main" id="{8B4B8D61-D17E-4E4D-B04A-EDFFF82FFCF7}"/>
                </a:ext>
              </a:extLst>
            </p:cNvPr>
            <p:cNvGrpSpPr/>
            <p:nvPr/>
          </p:nvGrpSpPr>
          <p:grpSpPr>
            <a:xfrm rot="10800000">
              <a:off x="7036495" y="5245917"/>
              <a:ext cx="4633254" cy="363001"/>
              <a:chOff x="7036495" y="3736989"/>
              <a:chExt cx="4633254" cy="363001"/>
            </a:xfrm>
          </p:grpSpPr>
          <p:sp>
            <p:nvSpPr>
              <p:cNvPr id="233" name="正方形/長方形 232">
                <a:extLst>
                  <a:ext uri="{FF2B5EF4-FFF2-40B4-BE49-F238E27FC236}">
                    <a16:creationId xmlns:a16="http://schemas.microsoft.com/office/drawing/2014/main" id="{2E6E2447-37B9-4F69-AA25-F67E7EBE856A}"/>
                  </a:ext>
                </a:extLst>
              </p:cNvPr>
              <p:cNvSpPr/>
              <p:nvPr/>
            </p:nvSpPr>
            <p:spPr>
              <a:xfrm>
                <a:off x="7036495" y="3736989"/>
                <a:ext cx="1753382" cy="123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4" name="正方形/長方形 233">
                <a:extLst>
                  <a:ext uri="{FF2B5EF4-FFF2-40B4-BE49-F238E27FC236}">
                    <a16:creationId xmlns:a16="http://schemas.microsoft.com/office/drawing/2014/main" id="{244EB0D9-64D6-4546-AD04-142FCEA1FA64}"/>
                  </a:ext>
                </a:extLst>
              </p:cNvPr>
              <p:cNvSpPr/>
              <p:nvPr/>
            </p:nvSpPr>
            <p:spPr>
              <a:xfrm>
                <a:off x="8789877" y="3862941"/>
                <a:ext cx="294640" cy="123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正方形/長方形 234">
                <a:extLst>
                  <a:ext uri="{FF2B5EF4-FFF2-40B4-BE49-F238E27FC236}">
                    <a16:creationId xmlns:a16="http://schemas.microsoft.com/office/drawing/2014/main" id="{A9B08CB2-9EE0-48CD-A544-28B7B2C7CC57}"/>
                  </a:ext>
                </a:extLst>
              </p:cNvPr>
              <p:cNvSpPr/>
              <p:nvPr/>
            </p:nvSpPr>
            <p:spPr>
              <a:xfrm>
                <a:off x="9084517" y="3976209"/>
                <a:ext cx="537210" cy="123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正方形/長方形 235">
                <a:extLst>
                  <a:ext uri="{FF2B5EF4-FFF2-40B4-BE49-F238E27FC236}">
                    <a16:creationId xmlns:a16="http://schemas.microsoft.com/office/drawing/2014/main" id="{A49114DE-DAD2-4DA9-B133-1B482E62B8F9}"/>
                  </a:ext>
                </a:extLst>
              </p:cNvPr>
              <p:cNvSpPr/>
              <p:nvPr/>
            </p:nvSpPr>
            <p:spPr>
              <a:xfrm>
                <a:off x="9621727" y="3858627"/>
                <a:ext cx="294640" cy="123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正方形/長方形 236">
                <a:extLst>
                  <a:ext uri="{FF2B5EF4-FFF2-40B4-BE49-F238E27FC236}">
                    <a16:creationId xmlns:a16="http://schemas.microsoft.com/office/drawing/2014/main" id="{A0128DBE-E678-4283-B5AD-C57DF2D94A48}"/>
                  </a:ext>
                </a:extLst>
              </p:cNvPr>
              <p:cNvSpPr/>
              <p:nvPr/>
            </p:nvSpPr>
            <p:spPr>
              <a:xfrm>
                <a:off x="9916367" y="3739160"/>
                <a:ext cx="1753382" cy="123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5" name="楕円 184">
              <a:extLst>
                <a:ext uri="{FF2B5EF4-FFF2-40B4-BE49-F238E27FC236}">
                  <a16:creationId xmlns:a16="http://schemas.microsoft.com/office/drawing/2014/main" id="{F4719051-718E-4C14-983A-C228E518E442}"/>
                </a:ext>
              </a:extLst>
            </p:cNvPr>
            <p:cNvSpPr/>
            <p:nvPr/>
          </p:nvSpPr>
          <p:spPr>
            <a:xfrm>
              <a:off x="9131808" y="4651878"/>
              <a:ext cx="436058" cy="17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正方形/長方形 185">
              <a:extLst>
                <a:ext uri="{FF2B5EF4-FFF2-40B4-BE49-F238E27FC236}">
                  <a16:creationId xmlns:a16="http://schemas.microsoft.com/office/drawing/2014/main" id="{0E40C59F-AD4B-4017-81A9-FF180418C1B7}"/>
                </a:ext>
              </a:extLst>
            </p:cNvPr>
            <p:cNvSpPr/>
            <p:nvPr/>
          </p:nvSpPr>
          <p:spPr>
            <a:xfrm>
              <a:off x="7690914" y="4986814"/>
              <a:ext cx="3317845" cy="24486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正方形/長方形 186">
              <a:extLst>
                <a:ext uri="{FF2B5EF4-FFF2-40B4-BE49-F238E27FC236}">
                  <a16:creationId xmlns:a16="http://schemas.microsoft.com/office/drawing/2014/main" id="{BD984255-4866-4544-AD7F-7B8F2D977FBA}"/>
                </a:ext>
              </a:extLst>
            </p:cNvPr>
            <p:cNvSpPr/>
            <p:nvPr/>
          </p:nvSpPr>
          <p:spPr>
            <a:xfrm>
              <a:off x="7690914" y="4253685"/>
              <a:ext cx="3317845" cy="24486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8" name="グループ化 187">
              <a:extLst>
                <a:ext uri="{FF2B5EF4-FFF2-40B4-BE49-F238E27FC236}">
                  <a16:creationId xmlns:a16="http://schemas.microsoft.com/office/drawing/2014/main" id="{4F653941-19B3-4CEB-87A2-CB497E77B799}"/>
                </a:ext>
              </a:extLst>
            </p:cNvPr>
            <p:cNvGrpSpPr/>
            <p:nvPr/>
          </p:nvGrpSpPr>
          <p:grpSpPr>
            <a:xfrm>
              <a:off x="7631689" y="5252720"/>
              <a:ext cx="1330907" cy="78914"/>
              <a:chOff x="7631689" y="5252720"/>
              <a:chExt cx="1330907" cy="78914"/>
            </a:xfrm>
          </p:grpSpPr>
          <p:sp>
            <p:nvSpPr>
              <p:cNvPr id="214" name="正方形/長方形 213">
                <a:extLst>
                  <a:ext uri="{FF2B5EF4-FFF2-40B4-BE49-F238E27FC236}">
                    <a16:creationId xmlns:a16="http://schemas.microsoft.com/office/drawing/2014/main" id="{C528D4A1-26F6-4A76-ABCF-05D51AD0CF99}"/>
                  </a:ext>
                </a:extLst>
              </p:cNvPr>
              <p:cNvSpPr/>
              <p:nvPr/>
            </p:nvSpPr>
            <p:spPr>
              <a:xfrm>
                <a:off x="8818879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正方形/長方形 214">
                <a:extLst>
                  <a:ext uri="{FF2B5EF4-FFF2-40B4-BE49-F238E27FC236}">
                    <a16:creationId xmlns:a16="http://schemas.microsoft.com/office/drawing/2014/main" id="{29118356-FF83-4D26-9AEF-3EC3FCD3C79E}"/>
                  </a:ext>
                </a:extLst>
              </p:cNvPr>
              <p:cNvSpPr/>
              <p:nvPr/>
            </p:nvSpPr>
            <p:spPr>
              <a:xfrm>
                <a:off x="8752839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6" name="正方形/長方形 215">
                <a:extLst>
                  <a:ext uri="{FF2B5EF4-FFF2-40B4-BE49-F238E27FC236}">
                    <a16:creationId xmlns:a16="http://schemas.microsoft.com/office/drawing/2014/main" id="{0C8A70A1-AA1D-4B16-AE2A-8D3D490A010C}"/>
                  </a:ext>
                </a:extLst>
              </p:cNvPr>
              <p:cNvSpPr/>
              <p:nvPr/>
            </p:nvSpPr>
            <p:spPr>
              <a:xfrm>
                <a:off x="8686901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7" name="正方形/長方形 216">
                <a:extLst>
                  <a:ext uri="{FF2B5EF4-FFF2-40B4-BE49-F238E27FC236}">
                    <a16:creationId xmlns:a16="http://schemas.microsoft.com/office/drawing/2014/main" id="{0A59A4F4-27EA-4803-AD37-D878C122EAF1}"/>
                  </a:ext>
                </a:extLst>
              </p:cNvPr>
              <p:cNvSpPr/>
              <p:nvPr/>
            </p:nvSpPr>
            <p:spPr>
              <a:xfrm>
                <a:off x="8620963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8" name="正方形/長方形 217">
                <a:extLst>
                  <a:ext uri="{FF2B5EF4-FFF2-40B4-BE49-F238E27FC236}">
                    <a16:creationId xmlns:a16="http://schemas.microsoft.com/office/drawing/2014/main" id="{72838E08-72E8-4FAE-BD11-34E8A4FD873C}"/>
                  </a:ext>
                </a:extLst>
              </p:cNvPr>
              <p:cNvSpPr/>
              <p:nvPr/>
            </p:nvSpPr>
            <p:spPr>
              <a:xfrm>
                <a:off x="8555025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9" name="正方形/長方形 218">
                <a:extLst>
                  <a:ext uri="{FF2B5EF4-FFF2-40B4-BE49-F238E27FC236}">
                    <a16:creationId xmlns:a16="http://schemas.microsoft.com/office/drawing/2014/main" id="{1F3E6B64-F300-4800-AD07-3AAB986D3D8A}"/>
                  </a:ext>
                </a:extLst>
              </p:cNvPr>
              <p:cNvSpPr/>
              <p:nvPr/>
            </p:nvSpPr>
            <p:spPr>
              <a:xfrm>
                <a:off x="8489087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0" name="正方形/長方形 219">
                <a:extLst>
                  <a:ext uri="{FF2B5EF4-FFF2-40B4-BE49-F238E27FC236}">
                    <a16:creationId xmlns:a16="http://schemas.microsoft.com/office/drawing/2014/main" id="{6AD1532A-EB0A-414E-9E41-F9C871D69DB9}"/>
                  </a:ext>
                </a:extLst>
              </p:cNvPr>
              <p:cNvSpPr/>
              <p:nvPr/>
            </p:nvSpPr>
            <p:spPr>
              <a:xfrm>
                <a:off x="8423149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1" name="正方形/長方形 220">
                <a:extLst>
                  <a:ext uri="{FF2B5EF4-FFF2-40B4-BE49-F238E27FC236}">
                    <a16:creationId xmlns:a16="http://schemas.microsoft.com/office/drawing/2014/main" id="{09BE5FB2-C199-4B8A-9565-7BE7D31E459D}"/>
                  </a:ext>
                </a:extLst>
              </p:cNvPr>
              <p:cNvSpPr/>
              <p:nvPr/>
            </p:nvSpPr>
            <p:spPr>
              <a:xfrm>
                <a:off x="8357211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2" name="正方形/長方形 221">
                <a:extLst>
                  <a:ext uri="{FF2B5EF4-FFF2-40B4-BE49-F238E27FC236}">
                    <a16:creationId xmlns:a16="http://schemas.microsoft.com/office/drawing/2014/main" id="{F2470AB9-E305-492C-A4F0-CD1732E49454}"/>
                  </a:ext>
                </a:extLst>
              </p:cNvPr>
              <p:cNvSpPr/>
              <p:nvPr/>
            </p:nvSpPr>
            <p:spPr>
              <a:xfrm>
                <a:off x="8291273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3" name="正方形/長方形 222">
                <a:extLst>
                  <a:ext uri="{FF2B5EF4-FFF2-40B4-BE49-F238E27FC236}">
                    <a16:creationId xmlns:a16="http://schemas.microsoft.com/office/drawing/2014/main" id="{48F223CE-A648-4149-B2C9-A94AE008BAB9}"/>
                  </a:ext>
                </a:extLst>
              </p:cNvPr>
              <p:cNvSpPr/>
              <p:nvPr/>
            </p:nvSpPr>
            <p:spPr>
              <a:xfrm>
                <a:off x="8225335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4" name="正方形/長方形 223">
                <a:extLst>
                  <a:ext uri="{FF2B5EF4-FFF2-40B4-BE49-F238E27FC236}">
                    <a16:creationId xmlns:a16="http://schemas.microsoft.com/office/drawing/2014/main" id="{EE746E73-F81A-4E4D-990D-263CFB69DD00}"/>
                  </a:ext>
                </a:extLst>
              </p:cNvPr>
              <p:cNvSpPr/>
              <p:nvPr/>
            </p:nvSpPr>
            <p:spPr>
              <a:xfrm>
                <a:off x="8159397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5" name="正方形/長方形 224">
                <a:extLst>
                  <a:ext uri="{FF2B5EF4-FFF2-40B4-BE49-F238E27FC236}">
                    <a16:creationId xmlns:a16="http://schemas.microsoft.com/office/drawing/2014/main" id="{BA849092-D2D9-4625-9886-7212F04D6CA5}"/>
                  </a:ext>
                </a:extLst>
              </p:cNvPr>
              <p:cNvSpPr/>
              <p:nvPr/>
            </p:nvSpPr>
            <p:spPr>
              <a:xfrm>
                <a:off x="8093459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6" name="正方形/長方形 225">
                <a:extLst>
                  <a:ext uri="{FF2B5EF4-FFF2-40B4-BE49-F238E27FC236}">
                    <a16:creationId xmlns:a16="http://schemas.microsoft.com/office/drawing/2014/main" id="{4F0FA84C-2C67-4588-B2CE-5804A0133384}"/>
                  </a:ext>
                </a:extLst>
              </p:cNvPr>
              <p:cNvSpPr/>
              <p:nvPr/>
            </p:nvSpPr>
            <p:spPr>
              <a:xfrm>
                <a:off x="8027521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7" name="正方形/長方形 226">
                <a:extLst>
                  <a:ext uri="{FF2B5EF4-FFF2-40B4-BE49-F238E27FC236}">
                    <a16:creationId xmlns:a16="http://schemas.microsoft.com/office/drawing/2014/main" id="{87B29046-9C2D-4180-9B7E-9DA5ACA4243D}"/>
                  </a:ext>
                </a:extLst>
              </p:cNvPr>
              <p:cNvSpPr/>
              <p:nvPr/>
            </p:nvSpPr>
            <p:spPr>
              <a:xfrm>
                <a:off x="7961583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8" name="正方形/長方形 227">
                <a:extLst>
                  <a:ext uri="{FF2B5EF4-FFF2-40B4-BE49-F238E27FC236}">
                    <a16:creationId xmlns:a16="http://schemas.microsoft.com/office/drawing/2014/main" id="{7F579F48-7C60-48AB-A0AF-3BA43D86CEF9}"/>
                  </a:ext>
                </a:extLst>
              </p:cNvPr>
              <p:cNvSpPr/>
              <p:nvPr/>
            </p:nvSpPr>
            <p:spPr>
              <a:xfrm>
                <a:off x="7895645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9" name="正方形/長方形 228">
                <a:extLst>
                  <a:ext uri="{FF2B5EF4-FFF2-40B4-BE49-F238E27FC236}">
                    <a16:creationId xmlns:a16="http://schemas.microsoft.com/office/drawing/2014/main" id="{22A682F6-C457-414A-A58C-32795CD1805E}"/>
                  </a:ext>
                </a:extLst>
              </p:cNvPr>
              <p:cNvSpPr/>
              <p:nvPr/>
            </p:nvSpPr>
            <p:spPr>
              <a:xfrm>
                <a:off x="7829707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30" name="正方形/長方形 229">
                <a:extLst>
                  <a:ext uri="{FF2B5EF4-FFF2-40B4-BE49-F238E27FC236}">
                    <a16:creationId xmlns:a16="http://schemas.microsoft.com/office/drawing/2014/main" id="{275D2924-7B18-4F23-A720-72F582E85F40}"/>
                  </a:ext>
                </a:extLst>
              </p:cNvPr>
              <p:cNvSpPr/>
              <p:nvPr/>
            </p:nvSpPr>
            <p:spPr>
              <a:xfrm>
                <a:off x="7763769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31" name="正方形/長方形 230">
                <a:extLst>
                  <a:ext uri="{FF2B5EF4-FFF2-40B4-BE49-F238E27FC236}">
                    <a16:creationId xmlns:a16="http://schemas.microsoft.com/office/drawing/2014/main" id="{BBD8F7F9-1177-4F5A-B634-0D04DBD5BE60}"/>
                  </a:ext>
                </a:extLst>
              </p:cNvPr>
              <p:cNvSpPr/>
              <p:nvPr/>
            </p:nvSpPr>
            <p:spPr>
              <a:xfrm>
                <a:off x="7697729" y="5252807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32" name="正方形/長方形 231">
                <a:extLst>
                  <a:ext uri="{FF2B5EF4-FFF2-40B4-BE49-F238E27FC236}">
                    <a16:creationId xmlns:a16="http://schemas.microsoft.com/office/drawing/2014/main" id="{FB111F53-BD3F-4FC7-87C1-746EA79A13D0}"/>
                  </a:ext>
                </a:extLst>
              </p:cNvPr>
              <p:cNvSpPr/>
              <p:nvPr/>
            </p:nvSpPr>
            <p:spPr>
              <a:xfrm>
                <a:off x="7631689" y="5252894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id="{32778E3E-F788-4DDC-9DE8-EDD103B29A82}"/>
                </a:ext>
              </a:extLst>
            </p:cNvPr>
            <p:cNvGrpSpPr/>
            <p:nvPr/>
          </p:nvGrpSpPr>
          <p:grpSpPr>
            <a:xfrm rot="10800000">
              <a:off x="9733158" y="5255381"/>
              <a:ext cx="1330907" cy="78914"/>
              <a:chOff x="7631689" y="5252720"/>
              <a:chExt cx="1330907" cy="78914"/>
            </a:xfrm>
          </p:grpSpPr>
          <p:sp>
            <p:nvSpPr>
              <p:cNvPr id="195" name="正方形/長方形 194">
                <a:extLst>
                  <a:ext uri="{FF2B5EF4-FFF2-40B4-BE49-F238E27FC236}">
                    <a16:creationId xmlns:a16="http://schemas.microsoft.com/office/drawing/2014/main" id="{80CE3C2C-C6F8-48D2-B161-77062A06F7A0}"/>
                  </a:ext>
                </a:extLst>
              </p:cNvPr>
              <p:cNvSpPr/>
              <p:nvPr/>
            </p:nvSpPr>
            <p:spPr>
              <a:xfrm>
                <a:off x="8818879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正方形/長方形 195">
                <a:extLst>
                  <a:ext uri="{FF2B5EF4-FFF2-40B4-BE49-F238E27FC236}">
                    <a16:creationId xmlns:a16="http://schemas.microsoft.com/office/drawing/2014/main" id="{36F2A417-5CE0-44CC-9701-4D948434A71B}"/>
                  </a:ext>
                </a:extLst>
              </p:cNvPr>
              <p:cNvSpPr/>
              <p:nvPr/>
            </p:nvSpPr>
            <p:spPr>
              <a:xfrm>
                <a:off x="8752839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7" name="正方形/長方形 196">
                <a:extLst>
                  <a:ext uri="{FF2B5EF4-FFF2-40B4-BE49-F238E27FC236}">
                    <a16:creationId xmlns:a16="http://schemas.microsoft.com/office/drawing/2014/main" id="{AFF5EB90-6247-448A-B8F1-89D82C8A208C}"/>
                  </a:ext>
                </a:extLst>
              </p:cNvPr>
              <p:cNvSpPr/>
              <p:nvPr/>
            </p:nvSpPr>
            <p:spPr>
              <a:xfrm>
                <a:off x="8686901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8" name="正方形/長方形 197">
                <a:extLst>
                  <a:ext uri="{FF2B5EF4-FFF2-40B4-BE49-F238E27FC236}">
                    <a16:creationId xmlns:a16="http://schemas.microsoft.com/office/drawing/2014/main" id="{C1D5C46D-9292-4EB7-A332-7DDCA763FF7E}"/>
                  </a:ext>
                </a:extLst>
              </p:cNvPr>
              <p:cNvSpPr/>
              <p:nvPr/>
            </p:nvSpPr>
            <p:spPr>
              <a:xfrm>
                <a:off x="8620963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9" name="正方形/長方形 198">
                <a:extLst>
                  <a:ext uri="{FF2B5EF4-FFF2-40B4-BE49-F238E27FC236}">
                    <a16:creationId xmlns:a16="http://schemas.microsoft.com/office/drawing/2014/main" id="{2B9AF283-8B7E-409F-9226-5C964A5A8254}"/>
                  </a:ext>
                </a:extLst>
              </p:cNvPr>
              <p:cNvSpPr/>
              <p:nvPr/>
            </p:nvSpPr>
            <p:spPr>
              <a:xfrm>
                <a:off x="8555025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0" name="正方形/長方形 199">
                <a:extLst>
                  <a:ext uri="{FF2B5EF4-FFF2-40B4-BE49-F238E27FC236}">
                    <a16:creationId xmlns:a16="http://schemas.microsoft.com/office/drawing/2014/main" id="{B3A060E9-7FBC-4BC2-B471-CC42AA8B529A}"/>
                  </a:ext>
                </a:extLst>
              </p:cNvPr>
              <p:cNvSpPr/>
              <p:nvPr/>
            </p:nvSpPr>
            <p:spPr>
              <a:xfrm>
                <a:off x="8489087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1" name="正方形/長方形 200">
                <a:extLst>
                  <a:ext uri="{FF2B5EF4-FFF2-40B4-BE49-F238E27FC236}">
                    <a16:creationId xmlns:a16="http://schemas.microsoft.com/office/drawing/2014/main" id="{D36F4C06-95F1-43D8-A237-2824127DBC17}"/>
                  </a:ext>
                </a:extLst>
              </p:cNvPr>
              <p:cNvSpPr/>
              <p:nvPr/>
            </p:nvSpPr>
            <p:spPr>
              <a:xfrm>
                <a:off x="8423149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2" name="正方形/長方形 201">
                <a:extLst>
                  <a:ext uri="{FF2B5EF4-FFF2-40B4-BE49-F238E27FC236}">
                    <a16:creationId xmlns:a16="http://schemas.microsoft.com/office/drawing/2014/main" id="{241689B2-531F-49E8-AAF8-1A9AB99FDE9E}"/>
                  </a:ext>
                </a:extLst>
              </p:cNvPr>
              <p:cNvSpPr/>
              <p:nvPr/>
            </p:nvSpPr>
            <p:spPr>
              <a:xfrm>
                <a:off x="8357211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3" name="正方形/長方形 202">
                <a:extLst>
                  <a:ext uri="{FF2B5EF4-FFF2-40B4-BE49-F238E27FC236}">
                    <a16:creationId xmlns:a16="http://schemas.microsoft.com/office/drawing/2014/main" id="{A77657E6-F36D-4D41-869B-038181EBF3C5}"/>
                  </a:ext>
                </a:extLst>
              </p:cNvPr>
              <p:cNvSpPr/>
              <p:nvPr/>
            </p:nvSpPr>
            <p:spPr>
              <a:xfrm>
                <a:off x="8291273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4" name="正方形/長方形 203">
                <a:extLst>
                  <a:ext uri="{FF2B5EF4-FFF2-40B4-BE49-F238E27FC236}">
                    <a16:creationId xmlns:a16="http://schemas.microsoft.com/office/drawing/2014/main" id="{4FA8F895-AD63-40DE-9449-81E88E24446E}"/>
                  </a:ext>
                </a:extLst>
              </p:cNvPr>
              <p:cNvSpPr/>
              <p:nvPr/>
            </p:nvSpPr>
            <p:spPr>
              <a:xfrm>
                <a:off x="8225335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5" name="正方形/長方形 204">
                <a:extLst>
                  <a:ext uri="{FF2B5EF4-FFF2-40B4-BE49-F238E27FC236}">
                    <a16:creationId xmlns:a16="http://schemas.microsoft.com/office/drawing/2014/main" id="{26E81011-2C3F-4C46-99D8-97314E5C6967}"/>
                  </a:ext>
                </a:extLst>
              </p:cNvPr>
              <p:cNvSpPr/>
              <p:nvPr/>
            </p:nvSpPr>
            <p:spPr>
              <a:xfrm>
                <a:off x="8159397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6" name="正方形/長方形 205">
                <a:extLst>
                  <a:ext uri="{FF2B5EF4-FFF2-40B4-BE49-F238E27FC236}">
                    <a16:creationId xmlns:a16="http://schemas.microsoft.com/office/drawing/2014/main" id="{87918092-76C3-4F7F-AC02-16582071AA5A}"/>
                  </a:ext>
                </a:extLst>
              </p:cNvPr>
              <p:cNvSpPr/>
              <p:nvPr/>
            </p:nvSpPr>
            <p:spPr>
              <a:xfrm>
                <a:off x="8093459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7" name="正方形/長方形 206">
                <a:extLst>
                  <a:ext uri="{FF2B5EF4-FFF2-40B4-BE49-F238E27FC236}">
                    <a16:creationId xmlns:a16="http://schemas.microsoft.com/office/drawing/2014/main" id="{B88AA37E-0318-4981-9ACD-17826551B1C1}"/>
                  </a:ext>
                </a:extLst>
              </p:cNvPr>
              <p:cNvSpPr/>
              <p:nvPr/>
            </p:nvSpPr>
            <p:spPr>
              <a:xfrm>
                <a:off x="8027521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8" name="正方形/長方形 207">
                <a:extLst>
                  <a:ext uri="{FF2B5EF4-FFF2-40B4-BE49-F238E27FC236}">
                    <a16:creationId xmlns:a16="http://schemas.microsoft.com/office/drawing/2014/main" id="{E1C4D78F-C847-408D-9EFE-59DEF3497908}"/>
                  </a:ext>
                </a:extLst>
              </p:cNvPr>
              <p:cNvSpPr/>
              <p:nvPr/>
            </p:nvSpPr>
            <p:spPr>
              <a:xfrm>
                <a:off x="7961583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9" name="正方形/長方形 208">
                <a:extLst>
                  <a:ext uri="{FF2B5EF4-FFF2-40B4-BE49-F238E27FC236}">
                    <a16:creationId xmlns:a16="http://schemas.microsoft.com/office/drawing/2014/main" id="{0EF486DC-E17F-4EB6-899E-0742EAFDA849}"/>
                  </a:ext>
                </a:extLst>
              </p:cNvPr>
              <p:cNvSpPr/>
              <p:nvPr/>
            </p:nvSpPr>
            <p:spPr>
              <a:xfrm>
                <a:off x="7895645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0" name="正方形/長方形 209">
                <a:extLst>
                  <a:ext uri="{FF2B5EF4-FFF2-40B4-BE49-F238E27FC236}">
                    <a16:creationId xmlns:a16="http://schemas.microsoft.com/office/drawing/2014/main" id="{9EB800AA-AB3B-4020-9621-87A688EE83BD}"/>
                  </a:ext>
                </a:extLst>
              </p:cNvPr>
              <p:cNvSpPr/>
              <p:nvPr/>
            </p:nvSpPr>
            <p:spPr>
              <a:xfrm>
                <a:off x="7829707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1" name="正方形/長方形 210">
                <a:extLst>
                  <a:ext uri="{FF2B5EF4-FFF2-40B4-BE49-F238E27FC236}">
                    <a16:creationId xmlns:a16="http://schemas.microsoft.com/office/drawing/2014/main" id="{F23D0DA4-EC13-4D48-A14E-AA9349EDB846}"/>
                  </a:ext>
                </a:extLst>
              </p:cNvPr>
              <p:cNvSpPr/>
              <p:nvPr/>
            </p:nvSpPr>
            <p:spPr>
              <a:xfrm>
                <a:off x="7763769" y="5252720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2" name="正方形/長方形 211">
                <a:extLst>
                  <a:ext uri="{FF2B5EF4-FFF2-40B4-BE49-F238E27FC236}">
                    <a16:creationId xmlns:a16="http://schemas.microsoft.com/office/drawing/2014/main" id="{1B12756C-A4DD-46BD-865B-057CB9CD64CB}"/>
                  </a:ext>
                </a:extLst>
              </p:cNvPr>
              <p:cNvSpPr/>
              <p:nvPr/>
            </p:nvSpPr>
            <p:spPr>
              <a:xfrm>
                <a:off x="7697729" y="5252807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3" name="正方形/長方形 212">
                <a:extLst>
                  <a:ext uri="{FF2B5EF4-FFF2-40B4-BE49-F238E27FC236}">
                    <a16:creationId xmlns:a16="http://schemas.microsoft.com/office/drawing/2014/main" id="{6D15F352-7BD5-4BC1-88A7-B8C3C373EAF5}"/>
                  </a:ext>
                </a:extLst>
              </p:cNvPr>
              <p:cNvSpPr/>
              <p:nvPr/>
            </p:nvSpPr>
            <p:spPr>
              <a:xfrm>
                <a:off x="7631689" y="5252894"/>
                <a:ext cx="143717" cy="7874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254" name="グループ化 253">
            <a:extLst>
              <a:ext uri="{FF2B5EF4-FFF2-40B4-BE49-F238E27FC236}">
                <a16:creationId xmlns:a16="http://schemas.microsoft.com/office/drawing/2014/main" id="{5B9E16C9-AB13-44F2-AB2E-3DB7FB60A64B}"/>
              </a:ext>
            </a:extLst>
          </p:cNvPr>
          <p:cNvGrpSpPr/>
          <p:nvPr/>
        </p:nvGrpSpPr>
        <p:grpSpPr>
          <a:xfrm>
            <a:off x="7082202" y="5849926"/>
            <a:ext cx="1287946" cy="503160"/>
            <a:chOff x="9435466" y="5078593"/>
            <a:chExt cx="1753435" cy="685012"/>
          </a:xfrm>
        </p:grpSpPr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7621B3B9-7872-4D4F-B309-0EC6A46B82ED}"/>
                </a:ext>
              </a:extLst>
            </p:cNvPr>
            <p:cNvSpPr/>
            <p:nvPr/>
          </p:nvSpPr>
          <p:spPr>
            <a:xfrm>
              <a:off x="9440351" y="5078593"/>
              <a:ext cx="265624" cy="581698"/>
            </a:xfrm>
            <a:custGeom>
              <a:avLst/>
              <a:gdLst>
                <a:gd name="connsiteX0" fmla="*/ 0 w 269240"/>
                <a:gd name="connsiteY0" fmla="*/ 22860 h 581698"/>
                <a:gd name="connsiteX1" fmla="*/ 83820 w 269240"/>
                <a:gd name="connsiteY1" fmla="*/ 581660 h 581698"/>
                <a:gd name="connsiteX2" fmla="*/ 269240 w 269240"/>
                <a:gd name="connsiteY2" fmla="*/ 0 h 58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9240" h="581698">
                  <a:moveTo>
                    <a:pt x="0" y="22860"/>
                  </a:moveTo>
                  <a:cubicBezTo>
                    <a:pt x="19473" y="304165"/>
                    <a:pt x="38947" y="585470"/>
                    <a:pt x="83820" y="581660"/>
                  </a:cubicBezTo>
                  <a:cubicBezTo>
                    <a:pt x="128693" y="577850"/>
                    <a:pt x="198966" y="288925"/>
                    <a:pt x="269240" y="0"/>
                  </a:cubicBezTo>
                </a:path>
              </a:pathLst>
            </a:custGeom>
            <a:noFill/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6A003875-EDE2-4BA2-B6CD-41BD8303CCA3}"/>
                </a:ext>
              </a:extLst>
            </p:cNvPr>
            <p:cNvSpPr/>
            <p:nvPr/>
          </p:nvSpPr>
          <p:spPr>
            <a:xfrm>
              <a:off x="9436100" y="5087621"/>
              <a:ext cx="419100" cy="578619"/>
            </a:xfrm>
            <a:custGeom>
              <a:avLst/>
              <a:gdLst>
                <a:gd name="connsiteX0" fmla="*/ 0 w 419100"/>
                <a:gd name="connsiteY0" fmla="*/ 5080 h 576581"/>
                <a:gd name="connsiteX1" fmla="*/ 132080 w 419100"/>
                <a:gd name="connsiteY1" fmla="*/ 576580 h 576581"/>
                <a:gd name="connsiteX2" fmla="*/ 419100 w 419100"/>
                <a:gd name="connsiteY2" fmla="*/ 0 h 576581"/>
                <a:gd name="connsiteX0" fmla="*/ 0 w 419100"/>
                <a:gd name="connsiteY0" fmla="*/ 5080 h 574041"/>
                <a:gd name="connsiteX1" fmla="*/ 154940 w 419100"/>
                <a:gd name="connsiteY1" fmla="*/ 574040 h 574041"/>
                <a:gd name="connsiteX2" fmla="*/ 419100 w 419100"/>
                <a:gd name="connsiteY2" fmla="*/ 0 h 574041"/>
                <a:gd name="connsiteX0" fmla="*/ 0 w 419100"/>
                <a:gd name="connsiteY0" fmla="*/ 5080 h 577851"/>
                <a:gd name="connsiteX1" fmla="*/ 137795 w 419100"/>
                <a:gd name="connsiteY1" fmla="*/ 577850 h 577851"/>
                <a:gd name="connsiteX2" fmla="*/ 419100 w 419100"/>
                <a:gd name="connsiteY2" fmla="*/ 0 h 577851"/>
                <a:gd name="connsiteX0" fmla="*/ 0 w 419100"/>
                <a:gd name="connsiteY0" fmla="*/ 5080 h 577852"/>
                <a:gd name="connsiteX1" fmla="*/ 137795 w 419100"/>
                <a:gd name="connsiteY1" fmla="*/ 577850 h 577852"/>
                <a:gd name="connsiteX2" fmla="*/ 419100 w 419100"/>
                <a:gd name="connsiteY2" fmla="*/ 0 h 577852"/>
                <a:gd name="connsiteX0" fmla="*/ 0 w 419100"/>
                <a:gd name="connsiteY0" fmla="*/ 5080 h 578619"/>
                <a:gd name="connsiteX1" fmla="*/ 137795 w 419100"/>
                <a:gd name="connsiteY1" fmla="*/ 577850 h 578619"/>
                <a:gd name="connsiteX2" fmla="*/ 419100 w 419100"/>
                <a:gd name="connsiteY2" fmla="*/ 0 h 57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578619">
                  <a:moveTo>
                    <a:pt x="0" y="5080"/>
                  </a:moveTo>
                  <a:cubicBezTo>
                    <a:pt x="48260" y="342688"/>
                    <a:pt x="94615" y="559647"/>
                    <a:pt x="137795" y="577850"/>
                  </a:cubicBezTo>
                  <a:cubicBezTo>
                    <a:pt x="180975" y="596053"/>
                    <a:pt x="310515" y="287866"/>
                    <a:pt x="419100" y="0"/>
                  </a:cubicBezTo>
                </a:path>
              </a:pathLst>
            </a:custGeom>
            <a:noFill/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181278D1-656B-4EA0-8184-C09C41690DAF}"/>
                </a:ext>
              </a:extLst>
            </p:cNvPr>
            <p:cNvSpPr/>
            <p:nvPr/>
          </p:nvSpPr>
          <p:spPr>
            <a:xfrm>
              <a:off x="9435466" y="5099684"/>
              <a:ext cx="598170" cy="562317"/>
            </a:xfrm>
            <a:custGeom>
              <a:avLst/>
              <a:gdLst>
                <a:gd name="connsiteX0" fmla="*/ 0 w 601980"/>
                <a:gd name="connsiteY0" fmla="*/ 0 h 577253"/>
                <a:gd name="connsiteX1" fmla="*/ 203835 w 601980"/>
                <a:gd name="connsiteY1" fmla="*/ 577215 h 577253"/>
                <a:gd name="connsiteX2" fmla="*/ 601980 w 601980"/>
                <a:gd name="connsiteY2" fmla="*/ 22860 h 577253"/>
                <a:gd name="connsiteX0" fmla="*/ 0 w 600075"/>
                <a:gd name="connsiteY0" fmla="*/ 3810 h 554356"/>
                <a:gd name="connsiteX1" fmla="*/ 201930 w 600075"/>
                <a:gd name="connsiteY1" fmla="*/ 554355 h 554356"/>
                <a:gd name="connsiteX2" fmla="*/ 600075 w 600075"/>
                <a:gd name="connsiteY2" fmla="*/ 0 h 554356"/>
                <a:gd name="connsiteX0" fmla="*/ 0 w 598170"/>
                <a:gd name="connsiteY0" fmla="*/ 0 h 556260"/>
                <a:gd name="connsiteX1" fmla="*/ 200025 w 598170"/>
                <a:gd name="connsiteY1" fmla="*/ 556260 h 556260"/>
                <a:gd name="connsiteX2" fmla="*/ 598170 w 598170"/>
                <a:gd name="connsiteY2" fmla="*/ 1905 h 556260"/>
                <a:gd name="connsiteX0" fmla="*/ 0 w 598170"/>
                <a:gd name="connsiteY0" fmla="*/ 0 h 600075"/>
                <a:gd name="connsiteX1" fmla="*/ 215265 w 598170"/>
                <a:gd name="connsiteY1" fmla="*/ 600075 h 600075"/>
                <a:gd name="connsiteX2" fmla="*/ 598170 w 598170"/>
                <a:gd name="connsiteY2" fmla="*/ 1905 h 600075"/>
                <a:gd name="connsiteX0" fmla="*/ 0 w 598170"/>
                <a:gd name="connsiteY0" fmla="*/ 0 h 561975"/>
                <a:gd name="connsiteX1" fmla="*/ 209550 w 598170"/>
                <a:gd name="connsiteY1" fmla="*/ 561975 h 561975"/>
                <a:gd name="connsiteX2" fmla="*/ 598170 w 598170"/>
                <a:gd name="connsiteY2" fmla="*/ 1905 h 561975"/>
                <a:gd name="connsiteX0" fmla="*/ 0 w 598170"/>
                <a:gd name="connsiteY0" fmla="*/ 0 h 562317"/>
                <a:gd name="connsiteX1" fmla="*/ 209550 w 598170"/>
                <a:gd name="connsiteY1" fmla="*/ 561975 h 562317"/>
                <a:gd name="connsiteX2" fmla="*/ 598170 w 598170"/>
                <a:gd name="connsiteY2" fmla="*/ 1905 h 56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170" h="562317">
                  <a:moveTo>
                    <a:pt x="0" y="0"/>
                  </a:moveTo>
                  <a:cubicBezTo>
                    <a:pt x="51752" y="286702"/>
                    <a:pt x="130810" y="550228"/>
                    <a:pt x="209550" y="561975"/>
                  </a:cubicBezTo>
                  <a:cubicBezTo>
                    <a:pt x="288290" y="573722"/>
                    <a:pt x="449262" y="280987"/>
                    <a:pt x="598170" y="1905"/>
                  </a:cubicBezTo>
                </a:path>
              </a:pathLst>
            </a:custGeom>
            <a:noFill/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DC4E79DD-C0DE-489D-9FFC-21D62F2567F8}"/>
                </a:ext>
              </a:extLst>
            </p:cNvPr>
            <p:cNvSpPr/>
            <p:nvPr/>
          </p:nvSpPr>
          <p:spPr>
            <a:xfrm>
              <a:off x="9437370" y="5095876"/>
              <a:ext cx="693420" cy="569599"/>
            </a:xfrm>
            <a:custGeom>
              <a:avLst/>
              <a:gdLst>
                <a:gd name="connsiteX0" fmla="*/ 0 w 699135"/>
                <a:gd name="connsiteY0" fmla="*/ 1905 h 567690"/>
                <a:gd name="connsiteX1" fmla="*/ 236220 w 699135"/>
                <a:gd name="connsiteY1" fmla="*/ 567690 h 567690"/>
                <a:gd name="connsiteX2" fmla="*/ 699135 w 699135"/>
                <a:gd name="connsiteY2" fmla="*/ 0 h 567690"/>
                <a:gd name="connsiteX0" fmla="*/ 0 w 699135"/>
                <a:gd name="connsiteY0" fmla="*/ 1905 h 569595"/>
                <a:gd name="connsiteX1" fmla="*/ 260985 w 699135"/>
                <a:gd name="connsiteY1" fmla="*/ 569595 h 569595"/>
                <a:gd name="connsiteX2" fmla="*/ 699135 w 699135"/>
                <a:gd name="connsiteY2" fmla="*/ 0 h 569595"/>
                <a:gd name="connsiteX0" fmla="*/ 0 w 699135"/>
                <a:gd name="connsiteY0" fmla="*/ 1905 h 560070"/>
                <a:gd name="connsiteX1" fmla="*/ 253365 w 699135"/>
                <a:gd name="connsiteY1" fmla="*/ 560070 h 560070"/>
                <a:gd name="connsiteX2" fmla="*/ 699135 w 699135"/>
                <a:gd name="connsiteY2" fmla="*/ 0 h 560070"/>
                <a:gd name="connsiteX0" fmla="*/ 0 w 699135"/>
                <a:gd name="connsiteY0" fmla="*/ 1905 h 607695"/>
                <a:gd name="connsiteX1" fmla="*/ 262890 w 699135"/>
                <a:gd name="connsiteY1" fmla="*/ 607695 h 607695"/>
                <a:gd name="connsiteX2" fmla="*/ 699135 w 699135"/>
                <a:gd name="connsiteY2" fmla="*/ 0 h 607695"/>
                <a:gd name="connsiteX0" fmla="*/ 0 w 699135"/>
                <a:gd name="connsiteY0" fmla="*/ 1905 h 565785"/>
                <a:gd name="connsiteX1" fmla="*/ 247650 w 699135"/>
                <a:gd name="connsiteY1" fmla="*/ 565785 h 565785"/>
                <a:gd name="connsiteX2" fmla="*/ 699135 w 699135"/>
                <a:gd name="connsiteY2" fmla="*/ 0 h 565785"/>
                <a:gd name="connsiteX0" fmla="*/ 0 w 699135"/>
                <a:gd name="connsiteY0" fmla="*/ 1905 h 565785"/>
                <a:gd name="connsiteX1" fmla="*/ 247650 w 699135"/>
                <a:gd name="connsiteY1" fmla="*/ 565785 h 565785"/>
                <a:gd name="connsiteX2" fmla="*/ 699135 w 699135"/>
                <a:gd name="connsiteY2" fmla="*/ 0 h 565785"/>
                <a:gd name="connsiteX0" fmla="*/ 0 w 699135"/>
                <a:gd name="connsiteY0" fmla="*/ 1905 h 565785"/>
                <a:gd name="connsiteX1" fmla="*/ 257175 w 699135"/>
                <a:gd name="connsiteY1" fmla="*/ 565785 h 565785"/>
                <a:gd name="connsiteX2" fmla="*/ 699135 w 699135"/>
                <a:gd name="connsiteY2" fmla="*/ 0 h 565785"/>
                <a:gd name="connsiteX0" fmla="*/ 0 w 699135"/>
                <a:gd name="connsiteY0" fmla="*/ 1905 h 567950"/>
                <a:gd name="connsiteX1" fmla="*/ 257175 w 699135"/>
                <a:gd name="connsiteY1" fmla="*/ 565785 h 567950"/>
                <a:gd name="connsiteX2" fmla="*/ 699135 w 699135"/>
                <a:gd name="connsiteY2" fmla="*/ 0 h 567950"/>
                <a:gd name="connsiteX0" fmla="*/ 0 w 699135"/>
                <a:gd name="connsiteY0" fmla="*/ 1905 h 566320"/>
                <a:gd name="connsiteX1" fmla="*/ 257175 w 699135"/>
                <a:gd name="connsiteY1" fmla="*/ 565785 h 566320"/>
                <a:gd name="connsiteX2" fmla="*/ 699135 w 699135"/>
                <a:gd name="connsiteY2" fmla="*/ 0 h 566320"/>
                <a:gd name="connsiteX0" fmla="*/ 0 w 699135"/>
                <a:gd name="connsiteY0" fmla="*/ 1905 h 572024"/>
                <a:gd name="connsiteX1" fmla="*/ 264795 w 699135"/>
                <a:gd name="connsiteY1" fmla="*/ 571500 h 572024"/>
                <a:gd name="connsiteX2" fmla="*/ 699135 w 699135"/>
                <a:gd name="connsiteY2" fmla="*/ 0 h 572024"/>
                <a:gd name="connsiteX0" fmla="*/ 0 w 693420"/>
                <a:gd name="connsiteY0" fmla="*/ 0 h 569599"/>
                <a:gd name="connsiteX1" fmla="*/ 264795 w 693420"/>
                <a:gd name="connsiteY1" fmla="*/ 569595 h 569599"/>
                <a:gd name="connsiteX2" fmla="*/ 693420 w 693420"/>
                <a:gd name="connsiteY2" fmla="*/ 7620 h 56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3420" h="569599">
                  <a:moveTo>
                    <a:pt x="0" y="0"/>
                  </a:moveTo>
                  <a:cubicBezTo>
                    <a:pt x="88424" y="328771"/>
                    <a:pt x="149225" y="568325"/>
                    <a:pt x="264795" y="569595"/>
                  </a:cubicBezTo>
                  <a:cubicBezTo>
                    <a:pt x="380365" y="570865"/>
                    <a:pt x="520223" y="291306"/>
                    <a:pt x="693420" y="7620"/>
                  </a:cubicBezTo>
                </a:path>
              </a:pathLst>
            </a:custGeom>
            <a:noFill/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22643974-A569-40B9-9134-253218C83D31}"/>
                </a:ext>
              </a:extLst>
            </p:cNvPr>
            <p:cNvSpPr/>
            <p:nvPr/>
          </p:nvSpPr>
          <p:spPr>
            <a:xfrm>
              <a:off x="9441180" y="5095876"/>
              <a:ext cx="965835" cy="567755"/>
            </a:xfrm>
            <a:custGeom>
              <a:avLst/>
              <a:gdLst>
                <a:gd name="connsiteX0" fmla="*/ 0 w 965835"/>
                <a:gd name="connsiteY0" fmla="*/ 7620 h 558169"/>
                <a:gd name="connsiteX1" fmla="*/ 318135 w 965835"/>
                <a:gd name="connsiteY1" fmla="*/ 558165 h 558169"/>
                <a:gd name="connsiteX2" fmla="*/ 965835 w 965835"/>
                <a:gd name="connsiteY2" fmla="*/ 0 h 558169"/>
                <a:gd name="connsiteX0" fmla="*/ 0 w 965835"/>
                <a:gd name="connsiteY0" fmla="*/ 7620 h 567694"/>
                <a:gd name="connsiteX1" fmla="*/ 323850 w 965835"/>
                <a:gd name="connsiteY1" fmla="*/ 567690 h 567694"/>
                <a:gd name="connsiteX2" fmla="*/ 965835 w 965835"/>
                <a:gd name="connsiteY2" fmla="*/ 0 h 567694"/>
                <a:gd name="connsiteX0" fmla="*/ 0 w 965835"/>
                <a:gd name="connsiteY0" fmla="*/ 7620 h 567755"/>
                <a:gd name="connsiteX1" fmla="*/ 323850 w 965835"/>
                <a:gd name="connsiteY1" fmla="*/ 567690 h 567755"/>
                <a:gd name="connsiteX2" fmla="*/ 965835 w 965835"/>
                <a:gd name="connsiteY2" fmla="*/ 0 h 56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5835" h="567755">
                  <a:moveTo>
                    <a:pt x="0" y="7620"/>
                  </a:moveTo>
                  <a:cubicBezTo>
                    <a:pt x="78581" y="283527"/>
                    <a:pt x="197168" y="572770"/>
                    <a:pt x="323850" y="567690"/>
                  </a:cubicBezTo>
                  <a:cubicBezTo>
                    <a:pt x="450532" y="562610"/>
                    <a:pt x="722471" y="278447"/>
                    <a:pt x="965835" y="0"/>
                  </a:cubicBezTo>
                </a:path>
              </a:pathLst>
            </a:custGeom>
            <a:noFill/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809027B3-BFC2-44E7-89B3-6EFDA69F8724}"/>
                </a:ext>
              </a:extLst>
            </p:cNvPr>
            <p:cNvSpPr/>
            <p:nvPr/>
          </p:nvSpPr>
          <p:spPr>
            <a:xfrm>
              <a:off x="9708515" y="5078593"/>
              <a:ext cx="300990" cy="672465"/>
            </a:xfrm>
            <a:custGeom>
              <a:avLst/>
              <a:gdLst>
                <a:gd name="connsiteX0" fmla="*/ 0 w 300990"/>
                <a:gd name="connsiteY0" fmla="*/ 0 h 674889"/>
                <a:gd name="connsiteX1" fmla="*/ 188595 w 300990"/>
                <a:gd name="connsiteY1" fmla="*/ 575310 h 674889"/>
                <a:gd name="connsiteX2" fmla="*/ 300990 w 300990"/>
                <a:gd name="connsiteY2" fmla="*/ 670560 h 674889"/>
                <a:gd name="connsiteX0" fmla="*/ 0 w 300990"/>
                <a:gd name="connsiteY0" fmla="*/ 0 h 671512"/>
                <a:gd name="connsiteX1" fmla="*/ 165735 w 300990"/>
                <a:gd name="connsiteY1" fmla="*/ 521970 h 671512"/>
                <a:gd name="connsiteX2" fmla="*/ 300990 w 300990"/>
                <a:gd name="connsiteY2" fmla="*/ 670560 h 671512"/>
                <a:gd name="connsiteX0" fmla="*/ 0 w 300990"/>
                <a:gd name="connsiteY0" fmla="*/ 0 h 671239"/>
                <a:gd name="connsiteX1" fmla="*/ 165735 w 300990"/>
                <a:gd name="connsiteY1" fmla="*/ 521970 h 671239"/>
                <a:gd name="connsiteX2" fmla="*/ 300990 w 300990"/>
                <a:gd name="connsiteY2" fmla="*/ 670560 h 671239"/>
                <a:gd name="connsiteX0" fmla="*/ 0 w 300990"/>
                <a:gd name="connsiteY0" fmla="*/ 0 h 664011"/>
                <a:gd name="connsiteX1" fmla="*/ 165735 w 300990"/>
                <a:gd name="connsiteY1" fmla="*/ 521970 h 664011"/>
                <a:gd name="connsiteX2" fmla="*/ 300990 w 300990"/>
                <a:gd name="connsiteY2" fmla="*/ 662940 h 664011"/>
                <a:gd name="connsiteX0" fmla="*/ 0 w 300990"/>
                <a:gd name="connsiteY0" fmla="*/ 0 h 662940"/>
                <a:gd name="connsiteX1" fmla="*/ 165735 w 300990"/>
                <a:gd name="connsiteY1" fmla="*/ 521970 h 662940"/>
                <a:gd name="connsiteX2" fmla="*/ 300990 w 300990"/>
                <a:gd name="connsiteY2" fmla="*/ 662940 h 662940"/>
                <a:gd name="connsiteX0" fmla="*/ 0 w 300990"/>
                <a:gd name="connsiteY0" fmla="*/ 0 h 672465"/>
                <a:gd name="connsiteX1" fmla="*/ 165735 w 300990"/>
                <a:gd name="connsiteY1" fmla="*/ 521970 h 672465"/>
                <a:gd name="connsiteX2" fmla="*/ 300990 w 300990"/>
                <a:gd name="connsiteY2" fmla="*/ 672465 h 672465"/>
                <a:gd name="connsiteX0" fmla="*/ 0 w 300990"/>
                <a:gd name="connsiteY0" fmla="*/ 0 h 672465"/>
                <a:gd name="connsiteX1" fmla="*/ 165735 w 300990"/>
                <a:gd name="connsiteY1" fmla="*/ 521970 h 672465"/>
                <a:gd name="connsiteX2" fmla="*/ 300990 w 300990"/>
                <a:gd name="connsiteY2" fmla="*/ 672465 h 672465"/>
                <a:gd name="connsiteX0" fmla="*/ 0 w 300990"/>
                <a:gd name="connsiteY0" fmla="*/ 0 h 672465"/>
                <a:gd name="connsiteX1" fmla="*/ 165735 w 300990"/>
                <a:gd name="connsiteY1" fmla="*/ 521970 h 672465"/>
                <a:gd name="connsiteX2" fmla="*/ 300990 w 300990"/>
                <a:gd name="connsiteY2" fmla="*/ 672465 h 672465"/>
                <a:gd name="connsiteX0" fmla="*/ 0 w 300990"/>
                <a:gd name="connsiteY0" fmla="*/ 0 h 672465"/>
                <a:gd name="connsiteX1" fmla="*/ 99060 w 300990"/>
                <a:gd name="connsiteY1" fmla="*/ 379095 h 672465"/>
                <a:gd name="connsiteX2" fmla="*/ 300990 w 300990"/>
                <a:gd name="connsiteY2" fmla="*/ 672465 h 672465"/>
                <a:gd name="connsiteX0" fmla="*/ 0 w 300990"/>
                <a:gd name="connsiteY0" fmla="*/ 0 h 672465"/>
                <a:gd name="connsiteX1" fmla="*/ 99060 w 300990"/>
                <a:gd name="connsiteY1" fmla="*/ 379095 h 672465"/>
                <a:gd name="connsiteX2" fmla="*/ 300990 w 300990"/>
                <a:gd name="connsiteY2" fmla="*/ 672465 h 672465"/>
                <a:gd name="connsiteX0" fmla="*/ 0 w 300990"/>
                <a:gd name="connsiteY0" fmla="*/ 0 h 672465"/>
                <a:gd name="connsiteX1" fmla="*/ 99060 w 300990"/>
                <a:gd name="connsiteY1" fmla="*/ 379095 h 672465"/>
                <a:gd name="connsiteX2" fmla="*/ 300990 w 300990"/>
                <a:gd name="connsiteY2" fmla="*/ 672465 h 672465"/>
                <a:gd name="connsiteX0" fmla="*/ 0 w 300990"/>
                <a:gd name="connsiteY0" fmla="*/ 0 h 672465"/>
                <a:gd name="connsiteX1" fmla="*/ 99060 w 300990"/>
                <a:gd name="connsiteY1" fmla="*/ 379095 h 672465"/>
                <a:gd name="connsiteX2" fmla="*/ 300990 w 300990"/>
                <a:gd name="connsiteY2" fmla="*/ 672465 h 67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990" h="672465">
                  <a:moveTo>
                    <a:pt x="0" y="0"/>
                  </a:moveTo>
                  <a:cubicBezTo>
                    <a:pt x="50165" y="252730"/>
                    <a:pt x="69850" y="295593"/>
                    <a:pt x="99060" y="379095"/>
                  </a:cubicBezTo>
                  <a:cubicBezTo>
                    <a:pt x="128270" y="462597"/>
                    <a:pt x="197485" y="633095"/>
                    <a:pt x="300990" y="672465"/>
                  </a:cubicBezTo>
                </a:path>
              </a:pathLst>
            </a:custGeom>
            <a:noFill/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70EDFA24-1235-476C-8131-5F35CE4F0A1D}"/>
                </a:ext>
              </a:extLst>
            </p:cNvPr>
            <p:cNvSpPr/>
            <p:nvPr/>
          </p:nvSpPr>
          <p:spPr>
            <a:xfrm>
              <a:off x="9854029" y="5087301"/>
              <a:ext cx="340995" cy="662940"/>
            </a:xfrm>
            <a:custGeom>
              <a:avLst/>
              <a:gdLst>
                <a:gd name="connsiteX0" fmla="*/ 0 w 300990"/>
                <a:gd name="connsiteY0" fmla="*/ 0 h 674889"/>
                <a:gd name="connsiteX1" fmla="*/ 188595 w 300990"/>
                <a:gd name="connsiteY1" fmla="*/ 575310 h 674889"/>
                <a:gd name="connsiteX2" fmla="*/ 300990 w 300990"/>
                <a:gd name="connsiteY2" fmla="*/ 670560 h 674889"/>
                <a:gd name="connsiteX0" fmla="*/ 0 w 300990"/>
                <a:gd name="connsiteY0" fmla="*/ 0 h 671512"/>
                <a:gd name="connsiteX1" fmla="*/ 165735 w 300990"/>
                <a:gd name="connsiteY1" fmla="*/ 521970 h 671512"/>
                <a:gd name="connsiteX2" fmla="*/ 300990 w 300990"/>
                <a:gd name="connsiteY2" fmla="*/ 670560 h 671512"/>
                <a:gd name="connsiteX0" fmla="*/ 0 w 300990"/>
                <a:gd name="connsiteY0" fmla="*/ 0 h 671239"/>
                <a:gd name="connsiteX1" fmla="*/ 165735 w 300990"/>
                <a:gd name="connsiteY1" fmla="*/ 521970 h 671239"/>
                <a:gd name="connsiteX2" fmla="*/ 300990 w 300990"/>
                <a:gd name="connsiteY2" fmla="*/ 670560 h 671239"/>
                <a:gd name="connsiteX0" fmla="*/ 0 w 300990"/>
                <a:gd name="connsiteY0" fmla="*/ 0 h 664011"/>
                <a:gd name="connsiteX1" fmla="*/ 165735 w 300990"/>
                <a:gd name="connsiteY1" fmla="*/ 521970 h 664011"/>
                <a:gd name="connsiteX2" fmla="*/ 300990 w 300990"/>
                <a:gd name="connsiteY2" fmla="*/ 662940 h 664011"/>
                <a:gd name="connsiteX0" fmla="*/ 0 w 300990"/>
                <a:gd name="connsiteY0" fmla="*/ 0 h 662940"/>
                <a:gd name="connsiteX1" fmla="*/ 165735 w 300990"/>
                <a:gd name="connsiteY1" fmla="*/ 521970 h 662940"/>
                <a:gd name="connsiteX2" fmla="*/ 300990 w 300990"/>
                <a:gd name="connsiteY2" fmla="*/ 662940 h 662940"/>
                <a:gd name="connsiteX0" fmla="*/ 0 w 300990"/>
                <a:gd name="connsiteY0" fmla="*/ 0 h 672465"/>
                <a:gd name="connsiteX1" fmla="*/ 165735 w 300990"/>
                <a:gd name="connsiteY1" fmla="*/ 521970 h 672465"/>
                <a:gd name="connsiteX2" fmla="*/ 300990 w 300990"/>
                <a:gd name="connsiteY2" fmla="*/ 672465 h 672465"/>
                <a:gd name="connsiteX0" fmla="*/ 0 w 300990"/>
                <a:gd name="connsiteY0" fmla="*/ 0 h 672465"/>
                <a:gd name="connsiteX1" fmla="*/ 165735 w 300990"/>
                <a:gd name="connsiteY1" fmla="*/ 521970 h 672465"/>
                <a:gd name="connsiteX2" fmla="*/ 300990 w 300990"/>
                <a:gd name="connsiteY2" fmla="*/ 672465 h 672465"/>
                <a:gd name="connsiteX0" fmla="*/ 0 w 300990"/>
                <a:gd name="connsiteY0" fmla="*/ 0 h 672465"/>
                <a:gd name="connsiteX1" fmla="*/ 165735 w 300990"/>
                <a:gd name="connsiteY1" fmla="*/ 521970 h 672465"/>
                <a:gd name="connsiteX2" fmla="*/ 300990 w 300990"/>
                <a:gd name="connsiteY2" fmla="*/ 672465 h 672465"/>
                <a:gd name="connsiteX0" fmla="*/ 0 w 300990"/>
                <a:gd name="connsiteY0" fmla="*/ 0 h 672465"/>
                <a:gd name="connsiteX1" fmla="*/ 99060 w 300990"/>
                <a:gd name="connsiteY1" fmla="*/ 379095 h 672465"/>
                <a:gd name="connsiteX2" fmla="*/ 300990 w 300990"/>
                <a:gd name="connsiteY2" fmla="*/ 672465 h 672465"/>
                <a:gd name="connsiteX0" fmla="*/ 0 w 300990"/>
                <a:gd name="connsiteY0" fmla="*/ 0 h 672465"/>
                <a:gd name="connsiteX1" fmla="*/ 99060 w 300990"/>
                <a:gd name="connsiteY1" fmla="*/ 379095 h 672465"/>
                <a:gd name="connsiteX2" fmla="*/ 300990 w 300990"/>
                <a:gd name="connsiteY2" fmla="*/ 672465 h 672465"/>
                <a:gd name="connsiteX0" fmla="*/ 0 w 300990"/>
                <a:gd name="connsiteY0" fmla="*/ 0 h 672465"/>
                <a:gd name="connsiteX1" fmla="*/ 99060 w 300990"/>
                <a:gd name="connsiteY1" fmla="*/ 379095 h 672465"/>
                <a:gd name="connsiteX2" fmla="*/ 300990 w 300990"/>
                <a:gd name="connsiteY2" fmla="*/ 672465 h 672465"/>
                <a:gd name="connsiteX0" fmla="*/ 0 w 300990"/>
                <a:gd name="connsiteY0" fmla="*/ 0 h 672465"/>
                <a:gd name="connsiteX1" fmla="*/ 99060 w 300990"/>
                <a:gd name="connsiteY1" fmla="*/ 379095 h 672465"/>
                <a:gd name="connsiteX2" fmla="*/ 300990 w 300990"/>
                <a:gd name="connsiteY2" fmla="*/ 672465 h 672465"/>
                <a:gd name="connsiteX0" fmla="*/ 0 w 342900"/>
                <a:gd name="connsiteY0" fmla="*/ 0 h 670560"/>
                <a:gd name="connsiteX1" fmla="*/ 99060 w 342900"/>
                <a:gd name="connsiteY1" fmla="*/ 379095 h 670560"/>
                <a:gd name="connsiteX2" fmla="*/ 342900 w 342900"/>
                <a:gd name="connsiteY2" fmla="*/ 670560 h 670560"/>
                <a:gd name="connsiteX0" fmla="*/ 0 w 342900"/>
                <a:gd name="connsiteY0" fmla="*/ 0 h 670560"/>
                <a:gd name="connsiteX1" fmla="*/ 142875 w 342900"/>
                <a:gd name="connsiteY1" fmla="*/ 371475 h 670560"/>
                <a:gd name="connsiteX2" fmla="*/ 342900 w 342900"/>
                <a:gd name="connsiteY2" fmla="*/ 670560 h 670560"/>
                <a:gd name="connsiteX0" fmla="*/ 0 w 348615"/>
                <a:gd name="connsiteY0" fmla="*/ 0 h 664845"/>
                <a:gd name="connsiteX1" fmla="*/ 142875 w 348615"/>
                <a:gd name="connsiteY1" fmla="*/ 371475 h 664845"/>
                <a:gd name="connsiteX2" fmla="*/ 348615 w 348615"/>
                <a:gd name="connsiteY2" fmla="*/ 664845 h 664845"/>
                <a:gd name="connsiteX0" fmla="*/ 0 w 348615"/>
                <a:gd name="connsiteY0" fmla="*/ 0 h 664845"/>
                <a:gd name="connsiteX1" fmla="*/ 142875 w 348615"/>
                <a:gd name="connsiteY1" fmla="*/ 371475 h 664845"/>
                <a:gd name="connsiteX2" fmla="*/ 348615 w 348615"/>
                <a:gd name="connsiteY2" fmla="*/ 664845 h 664845"/>
                <a:gd name="connsiteX0" fmla="*/ 0 w 348615"/>
                <a:gd name="connsiteY0" fmla="*/ 0 h 664845"/>
                <a:gd name="connsiteX1" fmla="*/ 142875 w 348615"/>
                <a:gd name="connsiteY1" fmla="*/ 371475 h 664845"/>
                <a:gd name="connsiteX2" fmla="*/ 348615 w 348615"/>
                <a:gd name="connsiteY2" fmla="*/ 664845 h 664845"/>
                <a:gd name="connsiteX0" fmla="*/ 0 w 348615"/>
                <a:gd name="connsiteY0" fmla="*/ 0 h 664845"/>
                <a:gd name="connsiteX1" fmla="*/ 142875 w 348615"/>
                <a:gd name="connsiteY1" fmla="*/ 371475 h 664845"/>
                <a:gd name="connsiteX2" fmla="*/ 348615 w 348615"/>
                <a:gd name="connsiteY2" fmla="*/ 664845 h 664845"/>
                <a:gd name="connsiteX0" fmla="*/ 0 w 340995"/>
                <a:gd name="connsiteY0" fmla="*/ 0 h 662940"/>
                <a:gd name="connsiteX1" fmla="*/ 142875 w 340995"/>
                <a:gd name="connsiteY1" fmla="*/ 371475 h 662940"/>
                <a:gd name="connsiteX2" fmla="*/ 340995 w 340995"/>
                <a:gd name="connsiteY2" fmla="*/ 662940 h 662940"/>
                <a:gd name="connsiteX0" fmla="*/ 0 w 340995"/>
                <a:gd name="connsiteY0" fmla="*/ 0 h 662940"/>
                <a:gd name="connsiteX1" fmla="*/ 142875 w 340995"/>
                <a:gd name="connsiteY1" fmla="*/ 371475 h 662940"/>
                <a:gd name="connsiteX2" fmla="*/ 340995 w 340995"/>
                <a:gd name="connsiteY2" fmla="*/ 66294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995" h="662940">
                  <a:moveTo>
                    <a:pt x="0" y="0"/>
                  </a:moveTo>
                  <a:cubicBezTo>
                    <a:pt x="63500" y="184150"/>
                    <a:pt x="86043" y="260985"/>
                    <a:pt x="142875" y="371475"/>
                  </a:cubicBezTo>
                  <a:cubicBezTo>
                    <a:pt x="199708" y="481965"/>
                    <a:pt x="281305" y="614045"/>
                    <a:pt x="340995" y="662940"/>
                  </a:cubicBezTo>
                </a:path>
              </a:pathLst>
            </a:custGeom>
            <a:noFill/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018F9E81-4750-4794-933B-2E28DDB0D0DE}"/>
                </a:ext>
              </a:extLst>
            </p:cNvPr>
            <p:cNvSpPr/>
            <p:nvPr/>
          </p:nvSpPr>
          <p:spPr>
            <a:xfrm>
              <a:off x="10034906" y="5103523"/>
              <a:ext cx="474345" cy="657224"/>
            </a:xfrm>
            <a:custGeom>
              <a:avLst/>
              <a:gdLst>
                <a:gd name="connsiteX0" fmla="*/ 0 w 474345"/>
                <a:gd name="connsiteY0" fmla="*/ 0 h 657225"/>
                <a:gd name="connsiteX1" fmla="*/ 259080 w 474345"/>
                <a:gd name="connsiteY1" fmla="*/ 401955 h 657225"/>
                <a:gd name="connsiteX2" fmla="*/ 474345 w 474345"/>
                <a:gd name="connsiteY2" fmla="*/ 657225 h 657225"/>
                <a:gd name="connsiteX0" fmla="*/ 0 w 474345"/>
                <a:gd name="connsiteY0" fmla="*/ 0 h 657225"/>
                <a:gd name="connsiteX1" fmla="*/ 207645 w 474345"/>
                <a:gd name="connsiteY1" fmla="*/ 337185 h 657225"/>
                <a:gd name="connsiteX2" fmla="*/ 474345 w 474345"/>
                <a:gd name="connsiteY2" fmla="*/ 657225 h 657225"/>
                <a:gd name="connsiteX0" fmla="*/ 0 w 474345"/>
                <a:gd name="connsiteY0" fmla="*/ 0 h 657225"/>
                <a:gd name="connsiteX1" fmla="*/ 207645 w 474345"/>
                <a:gd name="connsiteY1" fmla="*/ 337185 h 657225"/>
                <a:gd name="connsiteX2" fmla="*/ 474345 w 474345"/>
                <a:gd name="connsiteY2" fmla="*/ 657225 h 657225"/>
                <a:gd name="connsiteX0" fmla="*/ 0 w 474345"/>
                <a:gd name="connsiteY0" fmla="*/ 0 h 657225"/>
                <a:gd name="connsiteX1" fmla="*/ 207645 w 474345"/>
                <a:gd name="connsiteY1" fmla="*/ 337185 h 657225"/>
                <a:gd name="connsiteX2" fmla="*/ 474345 w 474345"/>
                <a:gd name="connsiteY2" fmla="*/ 657225 h 657225"/>
                <a:gd name="connsiteX0" fmla="*/ 0 w 474345"/>
                <a:gd name="connsiteY0" fmla="*/ 0 h 657225"/>
                <a:gd name="connsiteX1" fmla="*/ 207645 w 474345"/>
                <a:gd name="connsiteY1" fmla="*/ 337185 h 657225"/>
                <a:gd name="connsiteX2" fmla="*/ 474345 w 474345"/>
                <a:gd name="connsiteY2" fmla="*/ 657225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4345" h="657225">
                  <a:moveTo>
                    <a:pt x="0" y="0"/>
                  </a:moveTo>
                  <a:cubicBezTo>
                    <a:pt x="82391" y="155733"/>
                    <a:pt x="160972" y="258127"/>
                    <a:pt x="207645" y="337185"/>
                  </a:cubicBezTo>
                  <a:cubicBezTo>
                    <a:pt x="254318" y="416243"/>
                    <a:pt x="385286" y="576739"/>
                    <a:pt x="474345" y="657225"/>
                  </a:cubicBezTo>
                </a:path>
              </a:pathLst>
            </a:custGeom>
            <a:noFill/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FFF6DE81-55AC-416C-911F-ABFB7D3700B7}"/>
                </a:ext>
              </a:extLst>
            </p:cNvPr>
            <p:cNvSpPr/>
            <p:nvPr/>
          </p:nvSpPr>
          <p:spPr>
            <a:xfrm>
              <a:off x="10132061" y="5100665"/>
              <a:ext cx="544830" cy="662940"/>
            </a:xfrm>
            <a:custGeom>
              <a:avLst/>
              <a:gdLst>
                <a:gd name="connsiteX0" fmla="*/ 0 w 544830"/>
                <a:gd name="connsiteY0" fmla="*/ 0 h 662940"/>
                <a:gd name="connsiteX1" fmla="*/ 259080 w 544830"/>
                <a:gd name="connsiteY1" fmla="*/ 371475 h 662940"/>
                <a:gd name="connsiteX2" fmla="*/ 544830 w 544830"/>
                <a:gd name="connsiteY2" fmla="*/ 66294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830" h="662940">
                  <a:moveTo>
                    <a:pt x="0" y="0"/>
                  </a:moveTo>
                  <a:cubicBezTo>
                    <a:pt x="84137" y="130492"/>
                    <a:pt x="168275" y="260985"/>
                    <a:pt x="259080" y="371475"/>
                  </a:cubicBezTo>
                  <a:cubicBezTo>
                    <a:pt x="349885" y="481965"/>
                    <a:pt x="447357" y="572452"/>
                    <a:pt x="544830" y="662940"/>
                  </a:cubicBezTo>
                </a:path>
              </a:pathLst>
            </a:custGeom>
            <a:noFill/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9E45970B-4C13-41EA-AA02-4FE010F127BF}"/>
                </a:ext>
              </a:extLst>
            </p:cNvPr>
            <p:cNvSpPr/>
            <p:nvPr/>
          </p:nvSpPr>
          <p:spPr>
            <a:xfrm>
              <a:off x="10409756" y="5093971"/>
              <a:ext cx="779145" cy="661035"/>
            </a:xfrm>
            <a:custGeom>
              <a:avLst/>
              <a:gdLst>
                <a:gd name="connsiteX0" fmla="*/ 0 w 784860"/>
                <a:gd name="connsiteY0" fmla="*/ 0 h 661035"/>
                <a:gd name="connsiteX1" fmla="*/ 367665 w 784860"/>
                <a:gd name="connsiteY1" fmla="*/ 363855 h 661035"/>
                <a:gd name="connsiteX2" fmla="*/ 784860 w 784860"/>
                <a:gd name="connsiteY2" fmla="*/ 661035 h 661035"/>
                <a:gd name="connsiteX0" fmla="*/ 0 w 784860"/>
                <a:gd name="connsiteY0" fmla="*/ 0 h 661035"/>
                <a:gd name="connsiteX1" fmla="*/ 367665 w 784860"/>
                <a:gd name="connsiteY1" fmla="*/ 363855 h 661035"/>
                <a:gd name="connsiteX2" fmla="*/ 784860 w 784860"/>
                <a:gd name="connsiteY2" fmla="*/ 661035 h 661035"/>
                <a:gd name="connsiteX0" fmla="*/ 0 w 784860"/>
                <a:gd name="connsiteY0" fmla="*/ 0 h 661035"/>
                <a:gd name="connsiteX1" fmla="*/ 375285 w 784860"/>
                <a:gd name="connsiteY1" fmla="*/ 360045 h 661035"/>
                <a:gd name="connsiteX2" fmla="*/ 784860 w 784860"/>
                <a:gd name="connsiteY2" fmla="*/ 661035 h 661035"/>
                <a:gd name="connsiteX0" fmla="*/ 0 w 784860"/>
                <a:gd name="connsiteY0" fmla="*/ 0 h 661035"/>
                <a:gd name="connsiteX1" fmla="*/ 375285 w 784860"/>
                <a:gd name="connsiteY1" fmla="*/ 360045 h 661035"/>
                <a:gd name="connsiteX2" fmla="*/ 784860 w 784860"/>
                <a:gd name="connsiteY2" fmla="*/ 661035 h 661035"/>
                <a:gd name="connsiteX0" fmla="*/ 0 w 779145"/>
                <a:gd name="connsiteY0" fmla="*/ 0 h 661035"/>
                <a:gd name="connsiteX1" fmla="*/ 369570 w 779145"/>
                <a:gd name="connsiteY1" fmla="*/ 360045 h 661035"/>
                <a:gd name="connsiteX2" fmla="*/ 779145 w 779145"/>
                <a:gd name="connsiteY2" fmla="*/ 661035 h 661035"/>
                <a:gd name="connsiteX0" fmla="*/ 0 w 779145"/>
                <a:gd name="connsiteY0" fmla="*/ 0 h 661035"/>
                <a:gd name="connsiteX1" fmla="*/ 369570 w 779145"/>
                <a:gd name="connsiteY1" fmla="*/ 360045 h 661035"/>
                <a:gd name="connsiteX2" fmla="*/ 779145 w 779145"/>
                <a:gd name="connsiteY2" fmla="*/ 661035 h 66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9145" h="661035">
                  <a:moveTo>
                    <a:pt x="0" y="0"/>
                  </a:moveTo>
                  <a:cubicBezTo>
                    <a:pt x="133667" y="143986"/>
                    <a:pt x="239712" y="249872"/>
                    <a:pt x="369570" y="360045"/>
                  </a:cubicBezTo>
                  <a:cubicBezTo>
                    <a:pt x="499428" y="470218"/>
                    <a:pt x="517842" y="514191"/>
                    <a:pt x="779145" y="661035"/>
                  </a:cubicBezTo>
                </a:path>
              </a:pathLst>
            </a:custGeom>
            <a:noFill/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75C91EC3-D477-49F7-8AE4-8722782FEF0E}"/>
              </a:ext>
            </a:extLst>
          </p:cNvPr>
          <p:cNvSpPr txBox="1"/>
          <p:nvPr/>
        </p:nvSpPr>
        <p:spPr>
          <a:xfrm>
            <a:off x="8928679" y="4457523"/>
            <a:ext cx="307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ym typeface="Wingdings" panose="05000000000000000000" pitchFamily="2" charset="2"/>
              </a:rPr>
              <a:t>e</a:t>
            </a:r>
            <a:r>
              <a:rPr kumimoji="1" lang="en-US" altLang="ja-JP" baseline="30000" dirty="0">
                <a:sym typeface="Wingdings" panose="05000000000000000000" pitchFamily="2" charset="2"/>
              </a:rPr>
              <a:t>+</a:t>
            </a:r>
            <a:r>
              <a:rPr kumimoji="1" lang="en-US" altLang="ja-JP" dirty="0">
                <a:sym typeface="Wingdings" panose="05000000000000000000" pitchFamily="2" charset="2"/>
              </a:rPr>
              <a:t> is swiped away quickly</a:t>
            </a:r>
            <a:r>
              <a:rPr kumimoji="1" lang="en-US" altLang="ja-JP" dirty="0"/>
              <a:t> </a:t>
            </a:r>
            <a:br>
              <a:rPr kumimoji="1" lang="en-US" altLang="ja-JP" dirty="0"/>
            </a:br>
            <a:r>
              <a:rPr kumimoji="1" lang="en-US" altLang="ja-JP" dirty="0">
                <a:sym typeface="Wingdings" panose="05000000000000000000" pitchFamily="2" charset="2"/>
              </a:rPr>
              <a:t> hit rate reduces</a:t>
            </a:r>
          </a:p>
        </p:txBody>
      </p:sp>
      <p:sp>
        <p:nvSpPr>
          <p:cNvPr id="257" name="テキスト ボックス 256">
            <a:extLst>
              <a:ext uri="{FF2B5EF4-FFF2-40B4-BE49-F238E27FC236}">
                <a16:creationId xmlns:a16="http://schemas.microsoft.com/office/drawing/2014/main" id="{661D3992-356C-4AD0-84FE-3B59E94EA574}"/>
              </a:ext>
            </a:extLst>
          </p:cNvPr>
          <p:cNvSpPr txBox="1"/>
          <p:nvPr/>
        </p:nvSpPr>
        <p:spPr>
          <a:xfrm>
            <a:off x="7855939" y="2947789"/>
            <a:ext cx="1728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(reused from MEG) </a:t>
            </a:r>
            <a:endParaRPr kumimoji="1" lang="ja-JP" altLang="en-US" sz="1200" dirty="0"/>
          </a:p>
        </p:txBody>
      </p:sp>
      <p:sp>
        <p:nvSpPr>
          <p:cNvPr id="258" name="正方形/長方形 257">
            <a:extLst>
              <a:ext uri="{FF2B5EF4-FFF2-40B4-BE49-F238E27FC236}">
                <a16:creationId xmlns:a16="http://schemas.microsoft.com/office/drawing/2014/main" id="{0934B01B-8965-4A3A-BE24-C27395AA1FAF}"/>
              </a:ext>
            </a:extLst>
          </p:cNvPr>
          <p:cNvSpPr/>
          <p:nvPr/>
        </p:nvSpPr>
        <p:spPr>
          <a:xfrm>
            <a:off x="2768571" y="2526285"/>
            <a:ext cx="2334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e</a:t>
            </a:r>
            <a:r>
              <a:rPr kumimoji="1" lang="en-US" altLang="ja-JP" baseline="30000" dirty="0"/>
              <a:t>+</a:t>
            </a:r>
            <a:r>
              <a:rPr kumimoji="1" lang="en-US" altLang="ja-JP" dirty="0"/>
              <a:t> spectrometer  = </a:t>
            </a:r>
            <a:endParaRPr lang="ja-JP" altLang="en-US" dirty="0"/>
          </a:p>
        </p:txBody>
      </p:sp>
      <p:sp>
        <p:nvSpPr>
          <p:cNvPr id="260" name="スライド番号プレースホルダー 259">
            <a:extLst>
              <a:ext uri="{FF2B5EF4-FFF2-40B4-BE49-F238E27FC236}">
                <a16:creationId xmlns:a16="http://schemas.microsoft.com/office/drawing/2014/main" id="{5F075E06-55FC-437D-968D-7A3FE9EF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261" name="正方形/長方形 260">
            <a:extLst>
              <a:ext uri="{FF2B5EF4-FFF2-40B4-BE49-F238E27FC236}">
                <a16:creationId xmlns:a16="http://schemas.microsoft.com/office/drawing/2014/main" id="{7B99E963-B31A-403B-93BF-F60E4A5D00E5}"/>
              </a:ext>
            </a:extLst>
          </p:cNvPr>
          <p:cNvSpPr/>
          <p:nvPr/>
        </p:nvSpPr>
        <p:spPr>
          <a:xfrm>
            <a:off x="5435956" y="335732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ja-JP" dirty="0"/>
              <a:t>COnstant Bending RAdius magnet</a:t>
            </a:r>
          </a:p>
          <a:p>
            <a:r>
              <a:rPr kumimoji="1" lang="en-US" altLang="ja-JP" dirty="0"/>
              <a:t>   - Superconducting magnet, ~1.2 T at center</a:t>
            </a:r>
          </a:p>
          <a:p>
            <a:r>
              <a:rPr kumimoji="1" lang="en-US" altLang="ja-JP" dirty="0"/>
              <a:t>   - </a:t>
            </a:r>
            <a:r>
              <a:rPr kumimoji="1" lang="en-US" altLang="ja-JP" b="1" dirty="0"/>
              <a:t>Gradient field </a:t>
            </a:r>
            <a:endParaRPr kumimoji="1" lang="en-US" altLang="ja-JP" dirty="0"/>
          </a:p>
        </p:txBody>
      </p:sp>
      <p:sp>
        <p:nvSpPr>
          <p:cNvPr id="263" name="正方形/長方形 262">
            <a:extLst>
              <a:ext uri="{FF2B5EF4-FFF2-40B4-BE49-F238E27FC236}">
                <a16:creationId xmlns:a16="http://schemas.microsoft.com/office/drawing/2014/main" id="{AB2D55D8-10CC-4160-9110-7034EBB70071}"/>
              </a:ext>
            </a:extLst>
          </p:cNvPr>
          <p:cNvSpPr/>
          <p:nvPr/>
        </p:nvSpPr>
        <p:spPr>
          <a:xfrm>
            <a:off x="5546140" y="4466667"/>
            <a:ext cx="3071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dirty="0">
                <a:sym typeface="Wingdings" panose="05000000000000000000" pitchFamily="2" charset="2"/>
              </a:rPr>
              <a:t>Same radius at different angles for same p</a:t>
            </a:r>
            <a:r>
              <a:rPr kumimoji="1" lang="en-US" altLang="ja-JP" baseline="-25000" dirty="0">
                <a:sym typeface="Wingdings" panose="05000000000000000000" pitchFamily="2" charset="2"/>
              </a:rPr>
              <a:t>e+</a:t>
            </a:r>
            <a:endParaRPr lang="ja-JP" altLang="en-US" baseline="-25000" dirty="0"/>
          </a:p>
        </p:txBody>
      </p:sp>
      <p:cxnSp>
        <p:nvCxnSpPr>
          <p:cNvPr id="265" name="直線矢印コネクタ 264">
            <a:extLst>
              <a:ext uri="{FF2B5EF4-FFF2-40B4-BE49-F238E27FC236}">
                <a16:creationId xmlns:a16="http://schemas.microsoft.com/office/drawing/2014/main" id="{F6C2997D-1C6E-4CC8-BDA2-4D835A86BCFD}"/>
              </a:ext>
            </a:extLst>
          </p:cNvPr>
          <p:cNvCxnSpPr>
            <a:cxnSpLocks/>
          </p:cNvCxnSpPr>
          <p:nvPr/>
        </p:nvCxnSpPr>
        <p:spPr>
          <a:xfrm flipH="1">
            <a:off x="1929285" y="5516545"/>
            <a:ext cx="2612570" cy="7351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テキスト ボックス 266">
            <a:extLst>
              <a:ext uri="{FF2B5EF4-FFF2-40B4-BE49-F238E27FC236}">
                <a16:creationId xmlns:a16="http://schemas.microsoft.com/office/drawing/2014/main" id="{E68B6E1B-7A7A-44CF-B5F1-A6F796CDFEDC}"/>
              </a:ext>
            </a:extLst>
          </p:cNvPr>
          <p:cNvSpPr txBox="1"/>
          <p:nvPr/>
        </p:nvSpPr>
        <p:spPr>
          <a:xfrm>
            <a:off x="3031375" y="5884114"/>
            <a:ext cx="871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ym typeface="Wingdings" panose="05000000000000000000" pitchFamily="2" charset="2"/>
              </a:rPr>
              <a:t>~2m</a:t>
            </a:r>
          </a:p>
        </p:txBody>
      </p:sp>
    </p:spTree>
    <p:extLst>
      <p:ext uri="{BB962C8B-B14F-4D97-AF65-F5344CB8AC3E}">
        <p14:creationId xmlns:p14="http://schemas.microsoft.com/office/powerpoint/2010/main" val="220783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445"/>
    </mc:Choice>
    <mc:Fallback>
      <p:transition spd="slow" advTm="10544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4D63E0-5D39-42F5-9BCC-5B91A756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Requirement for B-field measurement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3F3CCF-79A7-4503-B533-3CD697340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50"/>
          <a:stretch/>
        </p:blipFill>
        <p:spPr>
          <a:xfrm>
            <a:off x="1154954" y="4749026"/>
            <a:ext cx="4788309" cy="203772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B50EB7-5218-475A-BCAD-1527DFD4969B}"/>
              </a:ext>
            </a:extLst>
          </p:cNvPr>
          <p:cNvSpPr txBox="1"/>
          <p:nvPr/>
        </p:nvSpPr>
        <p:spPr>
          <a:xfrm>
            <a:off x="1666231" y="4480204"/>
            <a:ext cx="376575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Example of signal positron track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796CED-3502-4CDC-82DB-AB843C548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273" y="3736939"/>
            <a:ext cx="3815881" cy="304981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DB5331-BA9B-438D-97AC-DA45598AE136}"/>
              </a:ext>
            </a:extLst>
          </p:cNvPr>
          <p:cNvSpPr txBox="1"/>
          <p:nvPr/>
        </p:nvSpPr>
        <p:spPr>
          <a:xfrm>
            <a:off x="7469442" y="3348642"/>
            <a:ext cx="376575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Bias in </a:t>
            </a:r>
            <a:r>
              <a:rPr kumimoji="1" lang="en-US" altLang="ja-JP" dirty="0" err="1"/>
              <a:t>p</a:t>
            </a:r>
            <a:r>
              <a:rPr kumimoji="1" lang="en-US" altLang="ja-JP" baseline="-25000" dirty="0" err="1"/>
              <a:t>Z</a:t>
            </a:r>
            <a:r>
              <a:rPr kumimoji="1" lang="en-US" altLang="ja-JP" dirty="0"/>
              <a:t> vs. </a:t>
            </a:r>
            <a:r>
              <a:rPr lang="en-US" altLang="ja-JP" dirty="0"/>
              <a:t>shift of B-map in Z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8302B2-3126-4C89-84C9-2B321E6FD3A1}"/>
              </a:ext>
            </a:extLst>
          </p:cNvPr>
          <p:cNvSpPr txBox="1"/>
          <p:nvPr/>
        </p:nvSpPr>
        <p:spPr>
          <a:xfrm>
            <a:off x="4450874" y="5065655"/>
            <a:ext cx="2762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Default</a:t>
            </a:r>
            <a:endParaRPr kumimoji="1" lang="en-US" altLang="ja-JP" sz="1400" dirty="0"/>
          </a:p>
          <a:p>
            <a:r>
              <a:rPr lang="en-US" altLang="ja-JP" sz="1400" dirty="0">
                <a:solidFill>
                  <a:srgbClr val="FF0000"/>
                </a:solidFill>
              </a:rPr>
              <a:t>Shift B-field map by Z +10cm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4A7B669-6C33-4DF0-9F7E-7D4B10917822}"/>
                  </a:ext>
                </a:extLst>
              </p:cNvPr>
              <p:cNvSpPr txBox="1"/>
              <p:nvPr/>
            </p:nvSpPr>
            <p:spPr>
              <a:xfrm>
                <a:off x="956804" y="2368155"/>
                <a:ext cx="73833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Resolution will improve in MEG II:</a:t>
                </a:r>
              </a:p>
              <a:p>
                <a:r>
                  <a:rPr lang="en-US" altLang="ja-JP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83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keV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was</m:t>
                        </m:r>
                        <m:r>
                          <a:rPr lang="en-US" altLang="ja-JP" b="0" i="0" smtClean="0">
                            <a:latin typeface="Cambria Math" panose="02040503050406030204" pitchFamily="18" charset="0"/>
                          </a:rPr>
                          <m:t> 0.7% 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altLang="ja-JP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MEG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~1.6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mm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~0.7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kumimoji="1" lang="en-US" altLang="ja-JP" dirty="0"/>
              </a:p>
              <a:p>
                <a:r>
                  <a:rPr kumimoji="1" lang="en-US" altLang="ja-JP" dirty="0">
                    <a:sym typeface="Wingdings" panose="05000000000000000000" pitchFamily="2" charset="2"/>
                  </a:rPr>
                  <a:t>   </a:t>
                </a:r>
                <a:r>
                  <a:rPr kumimoji="1" lang="en-US" altLang="ja-JP" b="1" dirty="0">
                    <a:sym typeface="Wingdings" panose="05000000000000000000" pitchFamily="2" charset="2"/>
                  </a:rPr>
                  <a:t>B-field uncertainty should be &lt;~0.1%</a:t>
                </a:r>
              </a:p>
            </p:txBody>
          </p:sp>
        </mc:Choice>
        <mc:Fallback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4A7B669-6C33-4DF0-9F7E-7D4B10917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04" y="2368155"/>
                <a:ext cx="7383328" cy="923330"/>
              </a:xfrm>
              <a:prstGeom prst="rect">
                <a:avLst/>
              </a:prstGeom>
              <a:blipFill>
                <a:blip r:embed="rId4"/>
                <a:stretch>
                  <a:fillRect l="-743" t="-3289" b="-98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AE39137-0B92-46AF-9C64-6EE46BD5E454}"/>
              </a:ext>
            </a:extLst>
          </p:cNvPr>
          <p:cNvSpPr txBox="1"/>
          <p:nvPr/>
        </p:nvSpPr>
        <p:spPr>
          <a:xfrm>
            <a:off x="956804" y="3315810"/>
            <a:ext cx="7383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Alignment of the sensor is important</a:t>
            </a:r>
          </a:p>
          <a:p>
            <a:r>
              <a:rPr kumimoji="1" lang="en-US" altLang="ja-JP" dirty="0">
                <a:sym typeface="Wingdings" panose="05000000000000000000" pitchFamily="2" charset="2"/>
              </a:rPr>
              <a:t>   e.g. If </a:t>
            </a:r>
            <a:r>
              <a:rPr lang="en-US" altLang="ja-JP" dirty="0"/>
              <a:t>B-field map is shifted in Z by 0.5 mm,</a:t>
            </a:r>
            <a:br>
              <a:rPr kumimoji="1" lang="en-US" altLang="ja-JP" dirty="0">
                <a:sym typeface="Wingdings" panose="05000000000000000000" pitchFamily="2" charset="2"/>
              </a:rPr>
            </a:br>
            <a:r>
              <a:rPr kumimoji="1" lang="en-US" altLang="ja-JP" dirty="0">
                <a:sym typeface="Wingdings" panose="05000000000000000000" pitchFamily="2" charset="2"/>
              </a:rPr>
              <a:t>       </a:t>
            </a:r>
            <a:r>
              <a:rPr lang="en-US" altLang="ja-JP" dirty="0" err="1"/>
              <a:t>p</a:t>
            </a:r>
            <a:r>
              <a:rPr lang="en-US" altLang="ja-JP" baseline="-25000" dirty="0" err="1"/>
              <a:t>z</a:t>
            </a:r>
            <a:r>
              <a:rPr lang="en-US" altLang="ja-JP" baseline="-25000" dirty="0"/>
              <a:t>  </a:t>
            </a:r>
            <a:r>
              <a:rPr lang="en-US" altLang="ja-JP" dirty="0"/>
              <a:t>is biased by ~40 keV, vertex Z is biased ~0.2 mm</a:t>
            </a:r>
            <a:endParaRPr kumimoji="1" lang="en-US" altLang="ja-JP" dirty="0">
              <a:sym typeface="Wingdings" panose="05000000000000000000" pitchFamily="2" charset="2"/>
            </a:endParaRP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A69708B8-03EF-47F6-9B05-9E67ABA2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18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986"/>
    </mc:Choice>
    <mc:Fallback>
      <p:transition spd="slow" advTm="8398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41A7F6-38B4-4E23-B683-4E1BE4C1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Difficulties in gradient B-field measurement</a:t>
            </a:r>
            <a:endParaRPr kumimoji="1" lang="ja-JP" altLang="en-US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0C39C8-02E5-4F6C-9AEE-6B8C6D5C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5</a:t>
            </a:fld>
            <a:endParaRPr kumimoji="1" lang="ja-JP" altLang="en-US"/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23996E-7E04-40C9-949D-8545B2A634D2}"/>
              </a:ext>
            </a:extLst>
          </p:cNvPr>
          <p:cNvGrpSpPr/>
          <p:nvPr/>
        </p:nvGrpSpPr>
        <p:grpSpPr>
          <a:xfrm>
            <a:off x="1112136" y="3292172"/>
            <a:ext cx="5294575" cy="2883395"/>
            <a:chOff x="6610462" y="3184938"/>
            <a:chExt cx="5294575" cy="2883395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A792D625-E004-40DA-AE1A-0878B192CC20}"/>
                </a:ext>
              </a:extLst>
            </p:cNvPr>
            <p:cNvSpPr txBox="1"/>
            <p:nvPr/>
          </p:nvSpPr>
          <p:spPr>
            <a:xfrm>
              <a:off x="6610462" y="3184938"/>
              <a:ext cx="4933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kumimoji="1" lang="en-US" altLang="ja-JP" dirty="0"/>
                <a:t>Sensor position must be known well</a:t>
              </a:r>
              <a:endParaRPr kumimoji="1" lang="ja-JP" altLang="en-US" dirty="0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DD7E8762-1EBE-445C-8722-7A47B90755F8}"/>
                </a:ext>
              </a:extLst>
            </p:cNvPr>
            <p:cNvSpPr txBox="1"/>
            <p:nvPr/>
          </p:nvSpPr>
          <p:spPr>
            <a:xfrm>
              <a:off x="6744212" y="4751714"/>
              <a:ext cx="341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buFontTx/>
                <a:buChar char="-"/>
              </a:pPr>
              <a:r>
                <a:rPr kumimoji="1" lang="en-US" altLang="ja-JP" dirty="0"/>
                <a:t>Some commercial sensors are too large</a:t>
              </a:r>
            </a:p>
          </p:txBody>
        </p:sp>
        <p:sp>
          <p:nvSpPr>
            <p:cNvPr id="41" name="四角形: 角を丸くする 40">
              <a:extLst>
                <a:ext uri="{FF2B5EF4-FFF2-40B4-BE49-F238E27FC236}">
                  <a16:creationId xmlns:a16="http://schemas.microsoft.com/office/drawing/2014/main" id="{B9BEA7A7-1734-4D67-996F-4759B3A8053C}"/>
                </a:ext>
              </a:extLst>
            </p:cNvPr>
            <p:cNvSpPr/>
            <p:nvPr/>
          </p:nvSpPr>
          <p:spPr>
            <a:xfrm>
              <a:off x="10810640" y="4330857"/>
              <a:ext cx="350964" cy="78802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弧 44">
              <a:extLst>
                <a:ext uri="{FF2B5EF4-FFF2-40B4-BE49-F238E27FC236}">
                  <a16:creationId xmlns:a16="http://schemas.microsoft.com/office/drawing/2014/main" id="{167CFEE3-4F72-4540-AE2B-EFA0BCB51214}"/>
                </a:ext>
              </a:extLst>
            </p:cNvPr>
            <p:cNvSpPr/>
            <p:nvPr/>
          </p:nvSpPr>
          <p:spPr>
            <a:xfrm>
              <a:off x="10703432" y="4448154"/>
              <a:ext cx="565379" cy="56342"/>
            </a:xfrm>
            <a:prstGeom prst="arc">
              <a:avLst>
                <a:gd name="adj1" fmla="val 21222168"/>
                <a:gd name="adj2" fmla="val 11187502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弧 45">
              <a:extLst>
                <a:ext uri="{FF2B5EF4-FFF2-40B4-BE49-F238E27FC236}">
                  <a16:creationId xmlns:a16="http://schemas.microsoft.com/office/drawing/2014/main" id="{25410118-B520-430F-8545-AA65194369EF}"/>
                </a:ext>
              </a:extLst>
            </p:cNvPr>
            <p:cNvSpPr/>
            <p:nvPr/>
          </p:nvSpPr>
          <p:spPr>
            <a:xfrm>
              <a:off x="10703431" y="4503584"/>
              <a:ext cx="565379" cy="56342"/>
            </a:xfrm>
            <a:prstGeom prst="arc">
              <a:avLst>
                <a:gd name="adj1" fmla="val 21222168"/>
                <a:gd name="adj2" fmla="val 11187502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弧 46">
              <a:extLst>
                <a:ext uri="{FF2B5EF4-FFF2-40B4-BE49-F238E27FC236}">
                  <a16:creationId xmlns:a16="http://schemas.microsoft.com/office/drawing/2014/main" id="{C8E383EC-4E85-4E2F-9C2D-C42FD3FBCA3E}"/>
                </a:ext>
              </a:extLst>
            </p:cNvPr>
            <p:cNvSpPr/>
            <p:nvPr/>
          </p:nvSpPr>
          <p:spPr>
            <a:xfrm>
              <a:off x="10703430" y="4559014"/>
              <a:ext cx="565379" cy="56342"/>
            </a:xfrm>
            <a:prstGeom prst="arc">
              <a:avLst>
                <a:gd name="adj1" fmla="val 21222168"/>
                <a:gd name="adj2" fmla="val 11187502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弧 47">
              <a:extLst>
                <a:ext uri="{FF2B5EF4-FFF2-40B4-BE49-F238E27FC236}">
                  <a16:creationId xmlns:a16="http://schemas.microsoft.com/office/drawing/2014/main" id="{54C19070-A14F-43C8-BACC-1B00D727630D}"/>
                </a:ext>
              </a:extLst>
            </p:cNvPr>
            <p:cNvSpPr/>
            <p:nvPr/>
          </p:nvSpPr>
          <p:spPr>
            <a:xfrm>
              <a:off x="10703429" y="4614444"/>
              <a:ext cx="565379" cy="56342"/>
            </a:xfrm>
            <a:prstGeom prst="arc">
              <a:avLst>
                <a:gd name="adj1" fmla="val 21222168"/>
                <a:gd name="adj2" fmla="val 11187502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弧 48">
              <a:extLst>
                <a:ext uri="{FF2B5EF4-FFF2-40B4-BE49-F238E27FC236}">
                  <a16:creationId xmlns:a16="http://schemas.microsoft.com/office/drawing/2014/main" id="{A47090EB-1B53-4720-9D40-574155C89458}"/>
                </a:ext>
              </a:extLst>
            </p:cNvPr>
            <p:cNvSpPr/>
            <p:nvPr/>
          </p:nvSpPr>
          <p:spPr>
            <a:xfrm>
              <a:off x="10703428" y="4669874"/>
              <a:ext cx="565379" cy="56342"/>
            </a:xfrm>
            <a:prstGeom prst="arc">
              <a:avLst>
                <a:gd name="adj1" fmla="val 21222168"/>
                <a:gd name="adj2" fmla="val 11187502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弧 49">
              <a:extLst>
                <a:ext uri="{FF2B5EF4-FFF2-40B4-BE49-F238E27FC236}">
                  <a16:creationId xmlns:a16="http://schemas.microsoft.com/office/drawing/2014/main" id="{5E9DE659-2B4F-4E7E-80A1-C7959DE123C1}"/>
                </a:ext>
              </a:extLst>
            </p:cNvPr>
            <p:cNvSpPr/>
            <p:nvPr/>
          </p:nvSpPr>
          <p:spPr>
            <a:xfrm>
              <a:off x="10703427" y="4725304"/>
              <a:ext cx="565379" cy="56342"/>
            </a:xfrm>
            <a:prstGeom prst="arc">
              <a:avLst>
                <a:gd name="adj1" fmla="val 21222168"/>
                <a:gd name="adj2" fmla="val 11187502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弧 50">
              <a:extLst>
                <a:ext uri="{FF2B5EF4-FFF2-40B4-BE49-F238E27FC236}">
                  <a16:creationId xmlns:a16="http://schemas.microsoft.com/office/drawing/2014/main" id="{D73A578B-BBDA-46FA-B842-35FB35C78729}"/>
                </a:ext>
              </a:extLst>
            </p:cNvPr>
            <p:cNvSpPr/>
            <p:nvPr/>
          </p:nvSpPr>
          <p:spPr>
            <a:xfrm>
              <a:off x="10703426" y="4780734"/>
              <a:ext cx="565379" cy="56342"/>
            </a:xfrm>
            <a:prstGeom prst="arc">
              <a:avLst>
                <a:gd name="adj1" fmla="val 21222168"/>
                <a:gd name="adj2" fmla="val 11187502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弧 51">
              <a:extLst>
                <a:ext uri="{FF2B5EF4-FFF2-40B4-BE49-F238E27FC236}">
                  <a16:creationId xmlns:a16="http://schemas.microsoft.com/office/drawing/2014/main" id="{548CE7B8-818C-449D-A50C-3EB131CFB4A2}"/>
                </a:ext>
              </a:extLst>
            </p:cNvPr>
            <p:cNvSpPr/>
            <p:nvPr/>
          </p:nvSpPr>
          <p:spPr>
            <a:xfrm>
              <a:off x="10703425" y="4836164"/>
              <a:ext cx="565379" cy="56342"/>
            </a:xfrm>
            <a:prstGeom prst="arc">
              <a:avLst>
                <a:gd name="adj1" fmla="val 21222168"/>
                <a:gd name="adj2" fmla="val 11187502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弧 52">
              <a:extLst>
                <a:ext uri="{FF2B5EF4-FFF2-40B4-BE49-F238E27FC236}">
                  <a16:creationId xmlns:a16="http://schemas.microsoft.com/office/drawing/2014/main" id="{CF70A8D4-B327-4236-88A3-F5DB7CDE4558}"/>
                </a:ext>
              </a:extLst>
            </p:cNvPr>
            <p:cNvSpPr/>
            <p:nvPr/>
          </p:nvSpPr>
          <p:spPr>
            <a:xfrm>
              <a:off x="10703424" y="4891594"/>
              <a:ext cx="565379" cy="56342"/>
            </a:xfrm>
            <a:prstGeom prst="arc">
              <a:avLst>
                <a:gd name="adj1" fmla="val 21222168"/>
                <a:gd name="adj2" fmla="val 11187502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弧 53">
              <a:extLst>
                <a:ext uri="{FF2B5EF4-FFF2-40B4-BE49-F238E27FC236}">
                  <a16:creationId xmlns:a16="http://schemas.microsoft.com/office/drawing/2014/main" id="{FB3590B5-B09F-405E-BF40-A91FD24819DF}"/>
                </a:ext>
              </a:extLst>
            </p:cNvPr>
            <p:cNvSpPr/>
            <p:nvPr/>
          </p:nvSpPr>
          <p:spPr>
            <a:xfrm>
              <a:off x="10703423" y="4947024"/>
              <a:ext cx="565379" cy="56342"/>
            </a:xfrm>
            <a:prstGeom prst="arc">
              <a:avLst>
                <a:gd name="adj1" fmla="val 21222168"/>
                <a:gd name="adj2" fmla="val 11187502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弧 54">
              <a:extLst>
                <a:ext uri="{FF2B5EF4-FFF2-40B4-BE49-F238E27FC236}">
                  <a16:creationId xmlns:a16="http://schemas.microsoft.com/office/drawing/2014/main" id="{13728B14-43A2-4400-AABF-2D10BB4EDD01}"/>
                </a:ext>
              </a:extLst>
            </p:cNvPr>
            <p:cNvSpPr/>
            <p:nvPr/>
          </p:nvSpPr>
          <p:spPr>
            <a:xfrm>
              <a:off x="10703422" y="5002454"/>
              <a:ext cx="565379" cy="56342"/>
            </a:xfrm>
            <a:prstGeom prst="arc">
              <a:avLst>
                <a:gd name="adj1" fmla="val 21222168"/>
                <a:gd name="adj2" fmla="val 11187502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54658D9D-7C92-4DA5-B7EE-55B727BF1ED2}"/>
                </a:ext>
              </a:extLst>
            </p:cNvPr>
            <p:cNvSpPr txBox="1"/>
            <p:nvPr/>
          </p:nvSpPr>
          <p:spPr>
            <a:xfrm>
              <a:off x="10199082" y="5114226"/>
              <a:ext cx="17059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/>
                <a:t>e.g.</a:t>
              </a:r>
              <a:br>
                <a:rPr kumimoji="1" lang="en-US" altLang="ja-JP" sz="1400" dirty="0"/>
              </a:br>
              <a:r>
                <a:rPr kumimoji="1" lang="en-US" altLang="ja-JP" sz="1400" dirty="0"/>
                <a:t>NMR probe is usually too big</a:t>
              </a:r>
            </a:p>
            <a:p>
              <a:endParaRPr kumimoji="1" lang="ja-JP" altLang="en-US" sz="1400" dirty="0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5B55B07E-4AF7-4B1F-B25C-35684A8742AB}"/>
                </a:ext>
              </a:extLst>
            </p:cNvPr>
            <p:cNvSpPr txBox="1"/>
            <p:nvPr/>
          </p:nvSpPr>
          <p:spPr>
            <a:xfrm>
              <a:off x="6782641" y="3758829"/>
              <a:ext cx="341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buFontTx/>
                <a:buChar char="-"/>
              </a:pPr>
              <a:r>
                <a:rPr kumimoji="1" lang="en-US" altLang="ja-JP" dirty="0"/>
                <a:t>Position shift will make a bias in e</a:t>
              </a:r>
              <a:r>
                <a:rPr kumimoji="1" lang="en-US" altLang="ja-JP" baseline="30000" dirty="0"/>
                <a:t>+</a:t>
              </a:r>
              <a:r>
                <a:rPr kumimoji="1" lang="en-US" altLang="ja-JP" dirty="0"/>
                <a:t> reconstruction.</a:t>
              </a:r>
            </a:p>
          </p:txBody>
        </p:sp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F8097BC-2DA0-47A0-9BC5-D6A97E4E4510}"/>
              </a:ext>
            </a:extLst>
          </p:cNvPr>
          <p:cNvSpPr txBox="1"/>
          <p:nvPr/>
        </p:nvSpPr>
        <p:spPr>
          <a:xfrm>
            <a:off x="1670528" y="2334048"/>
            <a:ext cx="8536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Gradient B-field</a:t>
            </a:r>
            <a:br>
              <a:rPr kumimoji="1" lang="en-US" altLang="ja-JP" dirty="0"/>
            </a:br>
            <a:r>
              <a:rPr kumimoji="1" lang="en-US" altLang="ja-JP" dirty="0"/>
              <a:t>   </a:t>
            </a:r>
            <a:r>
              <a:rPr kumimoji="1" lang="en-US" altLang="ja-JP" dirty="0">
                <a:sym typeface="Wingdings" panose="05000000000000000000" pitchFamily="2" charset="2"/>
              </a:rPr>
              <a:t> </a:t>
            </a:r>
            <a:r>
              <a:rPr kumimoji="1" lang="en-US" altLang="ja-JP" dirty="0"/>
              <a:t>Strength and direction of the B-field changes at different place.</a:t>
            </a: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59D23D31-DB3C-44C9-BF21-0836F77870CC}"/>
              </a:ext>
            </a:extLst>
          </p:cNvPr>
          <p:cNvSpPr/>
          <p:nvPr/>
        </p:nvSpPr>
        <p:spPr>
          <a:xfrm rot="16200000">
            <a:off x="7384760" y="5232857"/>
            <a:ext cx="1005222" cy="2555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95CD37F-C9C9-4942-A312-076D9BA39252}"/>
              </a:ext>
            </a:extLst>
          </p:cNvPr>
          <p:cNvSpPr txBox="1"/>
          <p:nvPr/>
        </p:nvSpPr>
        <p:spPr>
          <a:xfrm>
            <a:off x="7638863" y="4488703"/>
            <a:ext cx="677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B</a:t>
            </a:r>
            <a:r>
              <a:rPr kumimoji="1" lang="en-US" altLang="ja-JP" baseline="-25000" dirty="0" err="1"/>
              <a:t>z</a:t>
            </a:r>
            <a:endParaRPr kumimoji="1" lang="ja-JP" altLang="en-US" baseline="-25000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25184C84-6BF3-4B6E-BDBC-FA8989C3146D}"/>
              </a:ext>
            </a:extLst>
          </p:cNvPr>
          <p:cNvCxnSpPr>
            <a:cxnSpLocks/>
            <a:stCxn id="6" idx="1"/>
          </p:cNvCxnSpPr>
          <p:nvPr/>
        </p:nvCxnSpPr>
        <p:spPr>
          <a:xfrm flipV="1">
            <a:off x="7887372" y="4887679"/>
            <a:ext cx="298719" cy="97557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527DF8-D09A-4B64-98A1-044679CA534C}"/>
              </a:ext>
            </a:extLst>
          </p:cNvPr>
          <p:cNvSpPr txBox="1"/>
          <p:nvPr/>
        </p:nvSpPr>
        <p:spPr>
          <a:xfrm>
            <a:off x="8247826" y="4405585"/>
            <a:ext cx="1447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sensor Z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CFF3D33F-5486-4995-B70A-0ECE35A3533B}"/>
              </a:ext>
            </a:extLst>
          </p:cNvPr>
          <p:cNvSpPr/>
          <p:nvPr/>
        </p:nvSpPr>
        <p:spPr>
          <a:xfrm rot="1270401">
            <a:off x="7954374" y="5083121"/>
            <a:ext cx="170861" cy="68414"/>
          </a:xfrm>
          <a:custGeom>
            <a:avLst/>
            <a:gdLst>
              <a:gd name="connsiteX0" fmla="*/ 0 w 137160"/>
              <a:gd name="connsiteY0" fmla="*/ 20493 h 30653"/>
              <a:gd name="connsiteX1" fmla="*/ 76200 w 137160"/>
              <a:gd name="connsiteY1" fmla="*/ 173 h 30653"/>
              <a:gd name="connsiteX2" fmla="*/ 137160 w 137160"/>
              <a:gd name="connsiteY2" fmla="*/ 30653 h 3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" h="30653">
                <a:moveTo>
                  <a:pt x="0" y="20493"/>
                </a:moveTo>
                <a:cubicBezTo>
                  <a:pt x="26670" y="9486"/>
                  <a:pt x="53340" y="-1520"/>
                  <a:pt x="76200" y="173"/>
                </a:cubicBezTo>
                <a:cubicBezTo>
                  <a:pt x="99060" y="1866"/>
                  <a:pt x="118110" y="16259"/>
                  <a:pt x="137160" y="30653"/>
                </a:cubicBezTo>
              </a:path>
            </a:pathLst>
          </a:cu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F228E53-4F90-4709-84A8-0CA5B64933C6}"/>
              </a:ext>
            </a:extLst>
          </p:cNvPr>
          <p:cNvSpPr txBox="1"/>
          <p:nvPr/>
        </p:nvSpPr>
        <p:spPr>
          <a:xfrm>
            <a:off x="8092580" y="5036914"/>
            <a:ext cx="351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FF6600"/>
                </a:solidFill>
              </a:rPr>
              <a:t>θ</a:t>
            </a:r>
            <a:endParaRPr kumimoji="1" lang="ja-JP" altLang="en-US" sz="1600" dirty="0">
              <a:solidFill>
                <a:srgbClr val="FF66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BE48DA6-3DB8-415F-822C-DE9D67D057EB}"/>
              </a:ext>
            </a:extLst>
          </p:cNvPr>
          <p:cNvSpPr txBox="1"/>
          <p:nvPr/>
        </p:nvSpPr>
        <p:spPr>
          <a:xfrm>
            <a:off x="6513086" y="3341074"/>
            <a:ext cx="546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dirty="0"/>
              <a:t>Measure the field in 3 directions.</a:t>
            </a:r>
            <a:br>
              <a:rPr kumimoji="1" lang="en-US" altLang="ja-JP" dirty="0"/>
            </a:br>
            <a:r>
              <a:rPr kumimoji="1" lang="en-US" altLang="ja-JP" dirty="0">
                <a:sym typeface="Wingdings" panose="05000000000000000000" pitchFamily="2" charset="2"/>
              </a:rPr>
              <a:t> </a:t>
            </a:r>
            <a:r>
              <a:rPr kumimoji="1" lang="en-US" altLang="ja-JP" dirty="0"/>
              <a:t>Angle misalignment makes a large effect</a:t>
            </a: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E962606F-113C-4255-8737-4DF84133DB40}"/>
              </a:ext>
            </a:extLst>
          </p:cNvPr>
          <p:cNvCxnSpPr>
            <a:cxnSpLocks/>
          </p:cNvCxnSpPr>
          <p:nvPr/>
        </p:nvCxnSpPr>
        <p:spPr>
          <a:xfrm>
            <a:off x="7897738" y="5863257"/>
            <a:ext cx="919480" cy="28448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5BE1791-A6ED-40BB-B08F-C80DC75C2EB3}"/>
                  </a:ext>
                </a:extLst>
              </p:cNvPr>
              <p:cNvSpPr txBox="1"/>
              <p:nvPr/>
            </p:nvSpPr>
            <p:spPr>
              <a:xfrm>
                <a:off x="8672850" y="5495132"/>
                <a:ext cx="1389475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>
                    <a:solidFill>
                      <a:srgbClr val="00B0F0"/>
                    </a:solidFill>
                  </a:rPr>
                  <a:t>sensor X</a:t>
                </a:r>
                <a:endParaRPr kumimoji="1" lang="en-US" altLang="ja-JP" sz="1600" dirty="0">
                  <a:solidFill>
                    <a:srgbClr val="00B0F0"/>
                  </a:solidFill>
                </a:endParaRPr>
              </a:p>
              <a:p>
                <a:r>
                  <a:rPr kumimoji="1" lang="en-US" altLang="ja-JP" dirty="0">
                    <a:solidFill>
                      <a:srgbClr val="00B0F0"/>
                    </a:solidFill>
                  </a:rPr>
                  <a:t>0 </a:t>
                </a:r>
                <a:r>
                  <a:rPr kumimoji="1" lang="en-US" altLang="ja-JP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 B</a:t>
                </a:r>
                <a:r>
                  <a:rPr kumimoji="1" lang="en-US" altLang="ja-JP" baseline="-25000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z</a:t>
                </a:r>
                <a14:m>
                  <m:oMath xmlns:m="http://schemas.openxmlformats.org/officeDocument/2006/math">
                    <m:r>
                      <a:rPr kumimoji="1" lang="en-US" altLang="ja-JP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𝒔𝒊𝒏</m:t>
                    </m:r>
                    <m:r>
                      <a:rPr kumimoji="1" lang="en-US" altLang="ja-JP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𝜽</m:t>
                    </m:r>
                  </m:oMath>
                </a14:m>
                <a:endParaRPr kumimoji="1" lang="ja-JP" altLang="en-US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5BE1791-A6ED-40BB-B08F-C80DC75C2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850" y="5495132"/>
                <a:ext cx="1389475" cy="615553"/>
              </a:xfrm>
              <a:prstGeom prst="rect">
                <a:avLst/>
              </a:prstGeom>
              <a:blipFill>
                <a:blip r:embed="rId2"/>
                <a:stretch>
                  <a:fillRect l="-3947" t="-2970" b="-148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矢印: 右 33">
            <a:extLst>
              <a:ext uri="{FF2B5EF4-FFF2-40B4-BE49-F238E27FC236}">
                <a16:creationId xmlns:a16="http://schemas.microsoft.com/office/drawing/2014/main" id="{22D91FF1-968C-4D23-B490-E5F417E7084D}"/>
              </a:ext>
            </a:extLst>
          </p:cNvPr>
          <p:cNvSpPr/>
          <p:nvPr/>
        </p:nvSpPr>
        <p:spPr>
          <a:xfrm rot="8438152">
            <a:off x="9885793" y="5475289"/>
            <a:ext cx="286055" cy="24304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7723456-A40E-4BEA-8735-050FDE7CDFEB}"/>
              </a:ext>
            </a:extLst>
          </p:cNvPr>
          <p:cNvSpPr txBox="1"/>
          <p:nvPr/>
        </p:nvSpPr>
        <p:spPr>
          <a:xfrm>
            <a:off x="10181460" y="5206191"/>
            <a:ext cx="990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large effect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CC53A55F-20C0-4637-A805-289A434DC868}"/>
                  </a:ext>
                </a:extLst>
              </p:cNvPr>
              <p:cNvSpPr/>
              <p:nvPr/>
            </p:nvSpPr>
            <p:spPr>
              <a:xfrm>
                <a:off x="8267877" y="4660970"/>
                <a:ext cx="16852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dirty="0" err="1">
                    <a:solidFill>
                      <a:srgbClr val="00B050"/>
                    </a:solidFill>
                  </a:rPr>
                  <a:t>B</a:t>
                </a:r>
                <a:r>
                  <a:rPr kumimoji="1" lang="en-US" altLang="ja-JP" baseline="-25000" dirty="0" err="1">
                    <a:solidFill>
                      <a:srgbClr val="00B050"/>
                    </a:solidFill>
                  </a:rPr>
                  <a:t>z</a:t>
                </a:r>
                <a:r>
                  <a:rPr kumimoji="1" lang="en-US" altLang="ja-JP" dirty="0">
                    <a:solidFill>
                      <a:srgbClr val="00B050"/>
                    </a:solidFill>
                  </a:rPr>
                  <a:t> </a:t>
                </a:r>
                <a:r>
                  <a:rPr kumimoji="1" lang="en-US" altLang="ja-JP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 B</a:t>
                </a:r>
                <a:r>
                  <a:rPr kumimoji="1" lang="en-US" altLang="ja-JP" baseline="-25000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z</a:t>
                </a:r>
                <a14:m>
                  <m:oMath xmlns:m="http://schemas.openxmlformats.org/officeDocument/2006/math">
                    <m:r>
                      <a:rPr kumimoji="1" lang="en-US" altLang="ja-JP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𝒄𝒐𝒔</m:t>
                    </m:r>
                    <m:r>
                      <a:rPr kumimoji="1" lang="en-US" altLang="ja-JP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𝜽</m:t>
                    </m:r>
                  </m:oMath>
                </a14:m>
                <a:endParaRPr lang="ja-JP" altLang="en-US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CC53A55F-20C0-4637-A805-289A434D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877" y="4660970"/>
                <a:ext cx="1685254" cy="369332"/>
              </a:xfrm>
              <a:prstGeom prst="rect">
                <a:avLst/>
              </a:prstGeom>
              <a:blipFill>
                <a:blip r:embed="rId3"/>
                <a:stretch>
                  <a:fillRect l="-2888" t="-10000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矢印: 右 58">
            <a:extLst>
              <a:ext uri="{FF2B5EF4-FFF2-40B4-BE49-F238E27FC236}">
                <a16:creationId xmlns:a16="http://schemas.microsoft.com/office/drawing/2014/main" id="{7AC72787-CD6D-4999-90EB-29D2FFCBA62D}"/>
              </a:ext>
            </a:extLst>
          </p:cNvPr>
          <p:cNvSpPr/>
          <p:nvPr/>
        </p:nvSpPr>
        <p:spPr>
          <a:xfrm rot="8438152">
            <a:off x="9738571" y="4532837"/>
            <a:ext cx="286055" cy="24304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D3AC9EC-246F-4330-8D93-2264016E624B}"/>
              </a:ext>
            </a:extLst>
          </p:cNvPr>
          <p:cNvSpPr txBox="1"/>
          <p:nvPr/>
        </p:nvSpPr>
        <p:spPr>
          <a:xfrm>
            <a:off x="10051683" y="4250869"/>
            <a:ext cx="990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small effect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63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451"/>
    </mc:Choice>
    <mc:Fallback>
      <p:transition spd="slow" advTm="9145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F7547C-79AE-4967-AC86-284BF572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Previous measurements (for MEG)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EF6F4D-F9CA-4D90-BB7B-845DEF17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A867328-FB6C-4D83-B576-01CE034A287A}"/>
              </a:ext>
            </a:extLst>
          </p:cNvPr>
          <p:cNvSpPr txBox="1"/>
          <p:nvPr/>
        </p:nvSpPr>
        <p:spPr>
          <a:xfrm>
            <a:off x="1044421" y="2361889"/>
            <a:ext cx="10340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A.</a:t>
            </a:r>
            <a:r>
              <a:rPr kumimoji="1" lang="ja-JP" altLang="en-US" dirty="0"/>
              <a:t> </a:t>
            </a:r>
            <a:r>
              <a:rPr kumimoji="1" lang="en-US" altLang="ja-JP" b="1" dirty="0"/>
              <a:t>Commercial 3D</a:t>
            </a:r>
            <a:r>
              <a:rPr kumimoji="1" lang="en-US" altLang="ja-JP" dirty="0"/>
              <a:t> Hall sensor + moving wagon </a:t>
            </a:r>
            <a:br>
              <a:rPr kumimoji="1" lang="en-US" altLang="ja-JP" dirty="0"/>
            </a:br>
            <a:r>
              <a:rPr kumimoji="1" lang="en-US" altLang="ja-JP" dirty="0"/>
              <a:t>    </a:t>
            </a:r>
            <a:r>
              <a:rPr kumimoji="1" lang="en-US" altLang="ja-JP" b="1" dirty="0"/>
              <a:t>Angle error was large</a:t>
            </a:r>
            <a:r>
              <a:rPr kumimoji="1" lang="en-US" altLang="ja-JP" dirty="0"/>
              <a:t> (9 mrad)</a:t>
            </a:r>
            <a:br>
              <a:rPr kumimoji="1" lang="en-US" altLang="ja-JP" dirty="0"/>
            </a:br>
            <a:r>
              <a:rPr kumimoji="1" lang="en-US" altLang="ja-JP" dirty="0"/>
              <a:t>       </a:t>
            </a:r>
            <a:r>
              <a:rPr kumimoji="1" lang="en-US" altLang="ja-JP" dirty="0">
                <a:sym typeface="Wingdings" panose="05000000000000000000" pitchFamily="2" charset="2"/>
              </a:rPr>
              <a:t> Only B</a:t>
            </a:r>
            <a:r>
              <a:rPr kumimoji="1" lang="en-US" altLang="ja-JP" baseline="-25000" dirty="0">
                <a:sym typeface="Wingdings" panose="05000000000000000000" pitchFamily="2" charset="2"/>
              </a:rPr>
              <a:t>Z</a:t>
            </a:r>
            <a:r>
              <a:rPr kumimoji="1" lang="en-US" altLang="ja-JP" dirty="0">
                <a:sym typeface="Wingdings" panose="05000000000000000000" pitchFamily="2" charset="2"/>
              </a:rPr>
              <a:t> was used. B</a:t>
            </a:r>
            <a:r>
              <a:rPr kumimoji="1" lang="en-US" altLang="ja-JP" baseline="-25000" dirty="0">
                <a:sym typeface="Wingdings" panose="05000000000000000000" pitchFamily="2" charset="2"/>
              </a:rPr>
              <a:t>R</a:t>
            </a:r>
            <a:r>
              <a:rPr kumimoji="1" lang="en-US" altLang="ja-JP" dirty="0">
                <a:sym typeface="Wingdings" panose="05000000000000000000" pitchFamily="2" charset="2"/>
              </a:rPr>
              <a:t> and B</a:t>
            </a:r>
            <a:r>
              <a:rPr kumimoji="1" lang="en-US" altLang="ja-JP" baseline="-25000" dirty="0">
                <a:sym typeface="Wingdings" panose="05000000000000000000" pitchFamily="2" charset="2"/>
              </a:rPr>
              <a:t>Φ</a:t>
            </a:r>
            <a:r>
              <a:rPr kumimoji="1" lang="en-US" altLang="ja-JP" dirty="0">
                <a:sym typeface="Wingdings" panose="05000000000000000000" pitchFamily="2" charset="2"/>
              </a:rPr>
              <a:t> were calculated from Maxwell equations.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FC409CA-722A-4D0A-92BE-8EEFFDA57DB9}"/>
              </a:ext>
            </a:extLst>
          </p:cNvPr>
          <p:cNvSpPr txBox="1"/>
          <p:nvPr/>
        </p:nvSpPr>
        <p:spPr>
          <a:xfrm>
            <a:off x="1053085" y="3502393"/>
            <a:ext cx="8645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B. </a:t>
            </a:r>
            <a:r>
              <a:rPr kumimoji="1" lang="en-US" altLang="ja-JP" b="1" dirty="0"/>
              <a:t>1D</a:t>
            </a:r>
            <a:r>
              <a:rPr kumimoji="1" lang="en-US" altLang="ja-JP" dirty="0"/>
              <a:t> Hall sensor + </a:t>
            </a:r>
            <a:r>
              <a:rPr kumimoji="1" lang="en-US" altLang="ja-JP" b="1" dirty="0"/>
              <a:t>rotating stage</a:t>
            </a:r>
            <a:r>
              <a:rPr kumimoji="1" lang="en-US" altLang="ja-JP" dirty="0"/>
              <a:t> + moving arms</a:t>
            </a:r>
            <a:br>
              <a:rPr kumimoji="1" lang="en-US" altLang="ja-JP" dirty="0"/>
            </a:br>
            <a:r>
              <a:rPr kumimoji="1" lang="en-US" altLang="ja-JP" dirty="0"/>
              <a:t>      </a:t>
            </a:r>
            <a:r>
              <a:rPr kumimoji="1" lang="en-US" altLang="ja-JP" dirty="0">
                <a:sym typeface="Wingdings" panose="05000000000000000000" pitchFamily="2" charset="2"/>
              </a:rPr>
              <a:t> </a:t>
            </a:r>
            <a:r>
              <a:rPr kumimoji="1" lang="en-US" altLang="ja-JP" b="1" dirty="0">
                <a:sym typeface="Wingdings" panose="05000000000000000000" pitchFamily="2" charset="2"/>
              </a:rPr>
              <a:t>Cancel out the effect of misalignment</a:t>
            </a:r>
            <a:r>
              <a:rPr kumimoji="1" lang="en-US" altLang="ja-JP" dirty="0">
                <a:sym typeface="Wingdings" panose="05000000000000000000" pitchFamily="2" charset="2"/>
              </a:rPr>
              <a:t> by rotating sensor.</a:t>
            </a:r>
          </a:p>
          <a:p>
            <a:r>
              <a:rPr kumimoji="1" lang="en-US" altLang="ja-JP" dirty="0">
                <a:sym typeface="Wingdings" panose="05000000000000000000" pitchFamily="2" charset="2"/>
              </a:rPr>
              <a:t>       Data taking time was long (~1 week).</a:t>
            </a:r>
          </a:p>
          <a:p>
            <a:r>
              <a:rPr kumimoji="1" lang="en-US" altLang="ja-JP" dirty="0">
                <a:sym typeface="Wingdings" panose="05000000000000000000" pitchFamily="2" charset="2"/>
              </a:rPr>
              <a:t>           It was also necessary to consider the </a:t>
            </a:r>
          </a:p>
          <a:p>
            <a:r>
              <a:rPr kumimoji="1" lang="en-US" altLang="ja-JP" dirty="0">
                <a:sym typeface="Wingdings" panose="05000000000000000000" pitchFamily="2" charset="2"/>
              </a:rPr>
              <a:t>          misalignment of the rotating stage </a:t>
            </a:r>
            <a:endParaRPr kumimoji="1" lang="en-US" altLang="ja-JP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F7C94DB2-122C-4EF4-B29F-E6E3E6023716}"/>
              </a:ext>
            </a:extLst>
          </p:cNvPr>
          <p:cNvSpPr/>
          <p:nvPr/>
        </p:nvSpPr>
        <p:spPr>
          <a:xfrm rot="16200000">
            <a:off x="7074890" y="4970243"/>
            <a:ext cx="1005222" cy="2555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CA9847-5B38-4202-B79C-B8AA9D4FF1F7}"/>
              </a:ext>
            </a:extLst>
          </p:cNvPr>
          <p:cNvSpPr txBox="1"/>
          <p:nvPr/>
        </p:nvSpPr>
        <p:spPr>
          <a:xfrm>
            <a:off x="7328993" y="4226089"/>
            <a:ext cx="677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</a:t>
            </a:r>
            <a:endParaRPr kumimoji="1" lang="ja-JP" altLang="en-US" baseline="-25000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DDB4BA4-A811-46D9-AFAC-5BBE88F19943}"/>
              </a:ext>
            </a:extLst>
          </p:cNvPr>
          <p:cNvCxnSpPr>
            <a:cxnSpLocks/>
          </p:cNvCxnSpPr>
          <p:nvPr/>
        </p:nvCxnSpPr>
        <p:spPr>
          <a:xfrm>
            <a:off x="7587868" y="5600643"/>
            <a:ext cx="919480" cy="28448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FA45948-E789-405C-9AAC-8533EC0A37A7}"/>
                  </a:ext>
                </a:extLst>
              </p:cNvPr>
              <p:cNvSpPr txBox="1"/>
              <p:nvPr/>
            </p:nvSpPr>
            <p:spPr>
              <a:xfrm>
                <a:off x="7974247" y="5897858"/>
                <a:ext cx="919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B</a:t>
                </a:r>
                <a14:m>
                  <m:oMath xmlns:m="http://schemas.openxmlformats.org/officeDocument/2006/math">
                    <m:r>
                      <a:rPr kumimoji="1" lang="en-US" altLang="ja-JP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kumimoji="1" lang="en-US" altLang="ja-JP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endParaRPr kumimoji="1" lang="ja-JP" altLang="en-US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FA45948-E789-405C-9AAC-8533EC0A3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247" y="5897858"/>
                <a:ext cx="919480" cy="369332"/>
              </a:xfrm>
              <a:prstGeom prst="rect">
                <a:avLst/>
              </a:prstGeom>
              <a:blipFill>
                <a:blip r:embed="rId2"/>
                <a:stretch>
                  <a:fillRect l="-5298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43EA4B9-7906-4267-BF2C-9BA08571D1B8}"/>
              </a:ext>
            </a:extLst>
          </p:cNvPr>
          <p:cNvCxnSpPr>
            <a:cxnSpLocks/>
          </p:cNvCxnSpPr>
          <p:nvPr/>
        </p:nvCxnSpPr>
        <p:spPr>
          <a:xfrm flipV="1">
            <a:off x="7572320" y="5384794"/>
            <a:ext cx="898203" cy="215849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D58516D-FD25-4F06-A33F-B2C211B51BC1}"/>
                  </a:ext>
                </a:extLst>
              </p:cNvPr>
              <p:cNvSpPr txBox="1"/>
              <p:nvPr/>
            </p:nvSpPr>
            <p:spPr>
              <a:xfrm>
                <a:off x="7940670" y="4974637"/>
                <a:ext cx="953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-B</a:t>
                </a:r>
                <a14:m>
                  <m:oMath xmlns:m="http://schemas.openxmlformats.org/officeDocument/2006/math">
                    <m:r>
                      <a:rPr kumimoji="1" lang="en-US" altLang="ja-JP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kumimoji="1" lang="en-US" altLang="ja-JP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endParaRPr kumimoji="1" lang="ja-JP" altLang="en-US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D58516D-FD25-4F06-A33F-B2C211B51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670" y="4974637"/>
                <a:ext cx="953057" cy="369332"/>
              </a:xfrm>
              <a:prstGeom prst="rect">
                <a:avLst/>
              </a:prstGeom>
              <a:blipFill>
                <a:blip r:embed="rId3"/>
                <a:stretch>
                  <a:fillRect l="-5769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09CEEF6F-3CEE-4646-B003-D5911E1E8617}"/>
              </a:ext>
            </a:extLst>
          </p:cNvPr>
          <p:cNvSpPr/>
          <p:nvPr/>
        </p:nvSpPr>
        <p:spPr>
          <a:xfrm rot="5011983">
            <a:off x="7656543" y="5472782"/>
            <a:ext cx="342711" cy="255722"/>
          </a:xfrm>
          <a:custGeom>
            <a:avLst/>
            <a:gdLst>
              <a:gd name="connsiteX0" fmla="*/ 411982 w 654614"/>
              <a:gd name="connsiteY0" fmla="*/ 472905 h 472905"/>
              <a:gd name="connsiteX1" fmla="*/ 653142 w 654614"/>
              <a:gd name="connsiteY1" fmla="*/ 221696 h 472905"/>
              <a:gd name="connsiteX2" fmla="*/ 311498 w 654614"/>
              <a:gd name="connsiteY2" fmla="*/ 632 h 472905"/>
              <a:gd name="connsiteX3" fmla="*/ 0 w 654614"/>
              <a:gd name="connsiteY3" fmla="*/ 292034 h 472905"/>
              <a:gd name="connsiteX4" fmla="*/ 0 w 654614"/>
              <a:gd name="connsiteY4" fmla="*/ 292034 h 472905"/>
              <a:gd name="connsiteX0" fmla="*/ 411982 w 659702"/>
              <a:gd name="connsiteY0" fmla="*/ 442876 h 442876"/>
              <a:gd name="connsiteX1" fmla="*/ 653142 w 659702"/>
              <a:gd name="connsiteY1" fmla="*/ 191667 h 442876"/>
              <a:gd name="connsiteX2" fmla="*/ 170821 w 659702"/>
              <a:gd name="connsiteY2" fmla="*/ 748 h 442876"/>
              <a:gd name="connsiteX3" fmla="*/ 0 w 659702"/>
              <a:gd name="connsiteY3" fmla="*/ 262005 h 442876"/>
              <a:gd name="connsiteX4" fmla="*/ 0 w 659702"/>
              <a:gd name="connsiteY4" fmla="*/ 262005 h 442876"/>
              <a:gd name="connsiteX0" fmla="*/ 416427 w 664147"/>
              <a:gd name="connsiteY0" fmla="*/ 442876 h 442876"/>
              <a:gd name="connsiteX1" fmla="*/ 657587 w 664147"/>
              <a:gd name="connsiteY1" fmla="*/ 191667 h 442876"/>
              <a:gd name="connsiteX2" fmla="*/ 175266 w 664147"/>
              <a:gd name="connsiteY2" fmla="*/ 748 h 442876"/>
              <a:gd name="connsiteX3" fmla="*/ 4445 w 664147"/>
              <a:gd name="connsiteY3" fmla="*/ 262005 h 442876"/>
              <a:gd name="connsiteX4" fmla="*/ 54687 w 664147"/>
              <a:gd name="connsiteY4" fmla="*/ 382585 h 442876"/>
              <a:gd name="connsiteX0" fmla="*/ 416427 w 523066"/>
              <a:gd name="connsiteY0" fmla="*/ 449136 h 449136"/>
              <a:gd name="connsiteX1" fmla="*/ 496814 w 523066"/>
              <a:gd name="connsiteY1" fmla="*/ 107492 h 449136"/>
              <a:gd name="connsiteX2" fmla="*/ 175266 w 523066"/>
              <a:gd name="connsiteY2" fmla="*/ 7008 h 449136"/>
              <a:gd name="connsiteX3" fmla="*/ 4445 w 523066"/>
              <a:gd name="connsiteY3" fmla="*/ 268265 h 449136"/>
              <a:gd name="connsiteX4" fmla="*/ 54687 w 523066"/>
              <a:gd name="connsiteY4" fmla="*/ 388845 h 44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066" h="449136">
                <a:moveTo>
                  <a:pt x="416427" y="449136"/>
                </a:moveTo>
                <a:cubicBezTo>
                  <a:pt x="545380" y="362887"/>
                  <a:pt x="537007" y="181180"/>
                  <a:pt x="496814" y="107492"/>
                </a:cubicBezTo>
                <a:cubicBezTo>
                  <a:pt x="456621" y="33804"/>
                  <a:pt x="257328" y="-19788"/>
                  <a:pt x="175266" y="7008"/>
                </a:cubicBezTo>
                <a:cubicBezTo>
                  <a:pt x="93205" y="33804"/>
                  <a:pt x="24542" y="204626"/>
                  <a:pt x="4445" y="268265"/>
                </a:cubicBezTo>
                <a:cubicBezTo>
                  <a:pt x="-15652" y="331905"/>
                  <a:pt x="37940" y="348652"/>
                  <a:pt x="54687" y="388845"/>
                </a:cubicBez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45823260-F9B8-4188-965B-56A6AF9D90A9}"/>
              </a:ext>
            </a:extLst>
          </p:cNvPr>
          <p:cNvGrpSpPr/>
          <p:nvPr/>
        </p:nvGrpSpPr>
        <p:grpSpPr>
          <a:xfrm>
            <a:off x="9127815" y="4238124"/>
            <a:ext cx="2192169" cy="1842359"/>
            <a:chOff x="1082354" y="1578020"/>
            <a:chExt cx="2627366" cy="2250169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1F9A7851-6D17-4815-B3DE-89E684DEA1C7}"/>
                </a:ext>
              </a:extLst>
            </p:cNvPr>
            <p:cNvSpPr txBox="1"/>
            <p:nvPr/>
          </p:nvSpPr>
          <p:spPr>
            <a:xfrm>
              <a:off x="1324851" y="1904264"/>
              <a:ext cx="237626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Data points (XY view)</a:t>
              </a:r>
              <a:endParaRPr kumimoji="1" lang="ja-JP" altLang="en-US" dirty="0"/>
            </a:p>
          </p:txBody>
        </p:sp>
        <p:pic>
          <p:nvPicPr>
            <p:cNvPr id="26" name="Picture 6">
              <a:extLst>
                <a:ext uri="{FF2B5EF4-FFF2-40B4-BE49-F238E27FC236}">
                  <a16:creationId xmlns:a16="http://schemas.microsoft.com/office/drawing/2014/main" id="{F3A785D7-3098-4CAD-B94F-953CB32D9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354" y="1578020"/>
              <a:ext cx="2627366" cy="2250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フリーフォーム 12">
              <a:extLst>
                <a:ext uri="{FF2B5EF4-FFF2-40B4-BE49-F238E27FC236}">
                  <a16:creationId xmlns:a16="http://schemas.microsoft.com/office/drawing/2014/main" id="{78231825-76A3-4E44-B897-D0508633CD7E}"/>
                </a:ext>
              </a:extLst>
            </p:cNvPr>
            <p:cNvSpPr/>
            <p:nvPr/>
          </p:nvSpPr>
          <p:spPr>
            <a:xfrm rot="6028352">
              <a:off x="2112204" y="2706539"/>
              <a:ext cx="460543" cy="479674"/>
            </a:xfrm>
            <a:custGeom>
              <a:avLst/>
              <a:gdLst>
                <a:gd name="connsiteX0" fmla="*/ 0 w 509231"/>
                <a:gd name="connsiteY0" fmla="*/ 0 h 866274"/>
                <a:gd name="connsiteX1" fmla="*/ 259882 w 509231"/>
                <a:gd name="connsiteY1" fmla="*/ 105878 h 866274"/>
                <a:gd name="connsiteX2" fmla="*/ 500514 w 509231"/>
                <a:gd name="connsiteY2" fmla="*/ 500514 h 866274"/>
                <a:gd name="connsiteX3" fmla="*/ 433137 w 509231"/>
                <a:gd name="connsiteY3" fmla="*/ 866274 h 86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9231" h="866274">
                  <a:moveTo>
                    <a:pt x="0" y="0"/>
                  </a:moveTo>
                  <a:cubicBezTo>
                    <a:pt x="88231" y="11229"/>
                    <a:pt x="176463" y="22459"/>
                    <a:pt x="259882" y="105878"/>
                  </a:cubicBezTo>
                  <a:cubicBezTo>
                    <a:pt x="343301" y="189297"/>
                    <a:pt x="471638" y="373781"/>
                    <a:pt x="500514" y="500514"/>
                  </a:cubicBezTo>
                  <a:cubicBezTo>
                    <a:pt x="529390" y="627247"/>
                    <a:pt x="481263" y="746760"/>
                    <a:pt x="433137" y="866274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フリーフォーム 13">
              <a:extLst>
                <a:ext uri="{FF2B5EF4-FFF2-40B4-BE49-F238E27FC236}">
                  <a16:creationId xmlns:a16="http://schemas.microsoft.com/office/drawing/2014/main" id="{55794110-4F81-4E00-A877-79BAE007291D}"/>
                </a:ext>
              </a:extLst>
            </p:cNvPr>
            <p:cNvSpPr/>
            <p:nvPr/>
          </p:nvSpPr>
          <p:spPr>
            <a:xfrm rot="3730119">
              <a:off x="2940115" y="2322959"/>
              <a:ext cx="460543" cy="479674"/>
            </a:xfrm>
            <a:custGeom>
              <a:avLst/>
              <a:gdLst>
                <a:gd name="connsiteX0" fmla="*/ 0 w 509231"/>
                <a:gd name="connsiteY0" fmla="*/ 0 h 866274"/>
                <a:gd name="connsiteX1" fmla="*/ 259882 w 509231"/>
                <a:gd name="connsiteY1" fmla="*/ 105878 h 866274"/>
                <a:gd name="connsiteX2" fmla="*/ 500514 w 509231"/>
                <a:gd name="connsiteY2" fmla="*/ 500514 h 866274"/>
                <a:gd name="connsiteX3" fmla="*/ 433137 w 509231"/>
                <a:gd name="connsiteY3" fmla="*/ 866274 h 86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9231" h="866274">
                  <a:moveTo>
                    <a:pt x="0" y="0"/>
                  </a:moveTo>
                  <a:cubicBezTo>
                    <a:pt x="88231" y="11229"/>
                    <a:pt x="176463" y="22459"/>
                    <a:pt x="259882" y="105878"/>
                  </a:cubicBezTo>
                  <a:cubicBezTo>
                    <a:pt x="343301" y="189297"/>
                    <a:pt x="471638" y="373781"/>
                    <a:pt x="500514" y="500514"/>
                  </a:cubicBezTo>
                  <a:cubicBezTo>
                    <a:pt x="529390" y="627247"/>
                    <a:pt x="481263" y="746760"/>
                    <a:pt x="433137" y="866274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8553718E-28F7-41CA-80D1-6F6F92A7B64E}"/>
                </a:ext>
              </a:extLst>
            </p:cNvPr>
            <p:cNvSpPr txBox="1"/>
            <p:nvPr/>
          </p:nvSpPr>
          <p:spPr>
            <a:xfrm>
              <a:off x="1082354" y="1650135"/>
              <a:ext cx="1926231" cy="7893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chemeClr val="bg1"/>
                  </a:solidFill>
                </a:rPr>
                <a:t>Hall sensor</a:t>
              </a:r>
            </a:p>
            <a:p>
              <a:r>
                <a:rPr kumimoji="1" lang="en-US" altLang="ja-JP" dirty="0">
                  <a:solidFill>
                    <a:schemeClr val="bg1"/>
                  </a:solidFill>
                </a:rPr>
                <a:t>+ rotators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692E301-A81D-47A5-9DED-0EA1C23213E7}"/>
              </a:ext>
            </a:extLst>
          </p:cNvPr>
          <p:cNvSpPr txBox="1"/>
          <p:nvPr/>
        </p:nvSpPr>
        <p:spPr>
          <a:xfrm>
            <a:off x="989879" y="5282951"/>
            <a:ext cx="454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Difference between measured and calculated field was ~0.2% (in RMS)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46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467"/>
    </mc:Choice>
    <mc:Fallback>
      <p:transition spd="slow" advTm="7146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0C63EC-A01A-49EB-BBA8-56E73AA1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Improvements in new measurement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E80F0-AD1A-4EDE-BE86-D8CFC473D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3BDE971-827F-440E-B6C9-6EDC1CA07FF5}"/>
              </a:ext>
            </a:extLst>
          </p:cNvPr>
          <p:cNvGrpSpPr/>
          <p:nvPr/>
        </p:nvGrpSpPr>
        <p:grpSpPr>
          <a:xfrm>
            <a:off x="6248990" y="3109966"/>
            <a:ext cx="2983959" cy="3148366"/>
            <a:chOff x="4959836" y="1549986"/>
            <a:chExt cx="3678655" cy="4171950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B2A6E413-4C14-41C0-8F99-B4B25B715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4741" y="1549986"/>
              <a:ext cx="3333750" cy="417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71EE5583-A95C-4857-AD7B-DD554A14F8C5}"/>
                </a:ext>
              </a:extLst>
            </p:cNvPr>
            <p:cNvCxnSpPr>
              <a:endCxn id="6" idx="2"/>
            </p:cNvCxnSpPr>
            <p:nvPr/>
          </p:nvCxnSpPr>
          <p:spPr>
            <a:xfrm>
              <a:off x="5520765" y="4502314"/>
              <a:ext cx="1450851" cy="121962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D7E517D-69EA-40A1-BE5A-E62D1A3D9208}"/>
                </a:ext>
              </a:extLst>
            </p:cNvPr>
            <p:cNvSpPr txBox="1"/>
            <p:nvPr/>
          </p:nvSpPr>
          <p:spPr>
            <a:xfrm>
              <a:off x="5491815" y="5125700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4 mm</a:t>
              </a:r>
              <a:endParaRPr kumimoji="1" lang="ja-JP" altLang="en-US" dirty="0"/>
            </a:p>
          </p:txBody>
        </p: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F71EC9D6-1706-456C-8ED0-91806F0B8F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71616" y="2016133"/>
              <a:ext cx="746299" cy="4725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968B918-D741-45E9-AE75-17E53154E3F3}"/>
                </a:ext>
              </a:extLst>
            </p:cNvPr>
            <p:cNvSpPr txBox="1"/>
            <p:nvPr/>
          </p:nvSpPr>
          <p:spPr>
            <a:xfrm>
              <a:off x="4959836" y="2310816"/>
              <a:ext cx="2214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Hall sensor x6</a:t>
              </a:r>
              <a:endParaRPr kumimoji="1" lang="ja-JP" altLang="en-US" dirty="0"/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E4E6DC8-C72B-49B8-BA19-E126D1066D46}"/>
              </a:ext>
            </a:extLst>
          </p:cNvPr>
          <p:cNvSpPr txBox="1"/>
          <p:nvPr/>
        </p:nvSpPr>
        <p:spPr>
          <a:xfrm>
            <a:off x="6748200" y="2852757"/>
            <a:ext cx="233516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“Hall cube” sensor</a:t>
            </a:r>
            <a:endParaRPr kumimoji="1" lang="ja-JP" alt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0D39BA-0304-4571-83E8-BFC78F8B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055" y="3499088"/>
            <a:ext cx="2490209" cy="254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A224DB-1305-4896-9512-2ACC9DE9FCD4}"/>
              </a:ext>
            </a:extLst>
          </p:cNvPr>
          <p:cNvSpPr txBox="1"/>
          <p:nvPr/>
        </p:nvSpPr>
        <p:spPr>
          <a:xfrm>
            <a:off x="9537576" y="2852757"/>
            <a:ext cx="233516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/>
              <a:t>Coordinate finding magnet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A94899B-682B-488E-AB6E-DD061A695FCD}"/>
                  </a:ext>
                </a:extLst>
              </p:cNvPr>
              <p:cNvSpPr txBox="1"/>
              <p:nvPr/>
            </p:nvSpPr>
            <p:spPr>
              <a:xfrm>
                <a:off x="490205" y="2604678"/>
                <a:ext cx="5758785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975" indent="-180975">
                  <a:buFont typeface="Arial" panose="020B0604020202020204" pitchFamily="34" charset="0"/>
                  <a:buChar char="•"/>
                </a:pPr>
                <a:r>
                  <a:rPr kumimoji="1" lang="en-US" altLang="ja-JP" dirty="0"/>
                  <a:t>Use </a:t>
                </a:r>
                <a:r>
                  <a:rPr kumimoji="1" lang="en-US" altLang="ja-JP" b="1" dirty="0"/>
                  <a:t>“Hall cube” sensor</a:t>
                </a:r>
                <a:r>
                  <a:rPr kumimoji="1" lang="en-US" altLang="ja-JP" dirty="0"/>
                  <a:t> developed at PSI.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- 6</a:t>
                </a:r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Hall</a:t>
                </a:r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sensors to measure 3 directions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  (2 sensors for each direction)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- Sensors are mounted in a </a:t>
                </a:r>
                <a:r>
                  <a:rPr kumimoji="1" lang="en-US" altLang="ja-JP" b="1" dirty="0"/>
                  <a:t>small</a:t>
                </a:r>
                <a:r>
                  <a:rPr kumimoji="1" lang="en-US" altLang="ja-JP" dirty="0"/>
                  <a:t> space (200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kumimoji="1" lang="en-US" altLang="ja-JP" dirty="0"/>
                  <a:t>). 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- Cuboid structure makes the sensor 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  </a:t>
                </a:r>
                <a:r>
                  <a:rPr kumimoji="1" lang="en-US" altLang="ja-JP" b="1" dirty="0"/>
                  <a:t>orthogonal</a:t>
                </a:r>
                <a:r>
                  <a:rPr kumimoji="1" lang="en-US" altLang="ja-JP" dirty="0"/>
                  <a:t> to each other.</a:t>
                </a:r>
              </a:p>
              <a:p>
                <a:pPr marL="180975" indent="-180975">
                  <a:buFont typeface="Arial" panose="020B0604020202020204" pitchFamily="34" charset="0"/>
                  <a:buChar char="•"/>
                </a:pPr>
                <a:endParaRPr kumimoji="1" lang="en-US" altLang="ja-JP" dirty="0"/>
              </a:p>
              <a:p>
                <a:pPr marL="180975" indent="-180975">
                  <a:buFont typeface="Arial" panose="020B0604020202020204" pitchFamily="34" charset="0"/>
                  <a:buChar char="•"/>
                </a:pPr>
                <a:r>
                  <a:rPr kumimoji="1" lang="en-US" altLang="ja-JP" dirty="0"/>
                  <a:t>Use a </a:t>
                </a:r>
                <a:r>
                  <a:rPr kumimoji="1" lang="en-US" altLang="ja-JP" b="1" dirty="0"/>
                  <a:t>coordinate finding magnet</a:t>
                </a:r>
                <a:r>
                  <a:rPr kumimoji="1" lang="en-US" altLang="ja-JP" dirty="0"/>
                  <a:t> to measure the sensor directions.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It consists of Nd magnets which provide uniform field with known direction.</a:t>
                </a:r>
              </a:p>
              <a:p>
                <a:pPr marL="180975" indent="-180975">
                  <a:buFont typeface="Arial" panose="020B0604020202020204" pitchFamily="34" charset="0"/>
                  <a:buChar char="•"/>
                </a:pPr>
                <a:endParaRPr kumimoji="1" lang="en-US" altLang="ja-JP" dirty="0"/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A94899B-682B-488E-AB6E-DD061A695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05" y="2604678"/>
                <a:ext cx="5758785" cy="3416320"/>
              </a:xfrm>
              <a:prstGeom prst="rect">
                <a:avLst/>
              </a:prstGeom>
              <a:blipFill>
                <a:blip r:embed="rId4"/>
                <a:stretch>
                  <a:fillRect l="-635" t="-891" r="-20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44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4"/>
    </mc:Choice>
    <mc:Fallback>
      <p:transition spd="slow" advTm="33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6BADD6-524A-44A9-BD7B-071EA615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Hall sensor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639451-87DE-4874-8E12-FD43301B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5977B46-D5B3-47DA-B496-4A376C2E7430}"/>
              </a:ext>
            </a:extLst>
          </p:cNvPr>
          <p:cNvSpPr txBox="1"/>
          <p:nvPr/>
        </p:nvSpPr>
        <p:spPr>
          <a:xfrm>
            <a:off x="10472441" y="2737685"/>
            <a:ext cx="375804" cy="27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C76B99CB-EB8C-4246-B5F4-9414DCB5C0B0}"/>
              </a:ext>
            </a:extLst>
          </p:cNvPr>
          <p:cNvCxnSpPr/>
          <p:nvPr/>
        </p:nvCxnSpPr>
        <p:spPr>
          <a:xfrm>
            <a:off x="10783233" y="3836121"/>
            <a:ext cx="19144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楕円 26">
            <a:extLst>
              <a:ext uri="{FF2B5EF4-FFF2-40B4-BE49-F238E27FC236}">
                <a16:creationId xmlns:a16="http://schemas.microsoft.com/office/drawing/2014/main" id="{D01EC60A-A003-4F72-A5DB-FA63F1C82258}"/>
              </a:ext>
            </a:extLst>
          </p:cNvPr>
          <p:cNvSpPr/>
          <p:nvPr/>
        </p:nvSpPr>
        <p:spPr>
          <a:xfrm>
            <a:off x="10197785" y="2303708"/>
            <a:ext cx="373915" cy="377068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27E26B9-A7F0-41D7-9616-2A28F73F39F8}"/>
              </a:ext>
            </a:extLst>
          </p:cNvPr>
          <p:cNvSpPr txBox="1"/>
          <p:nvPr/>
        </p:nvSpPr>
        <p:spPr>
          <a:xfrm>
            <a:off x="10205811" y="2321979"/>
            <a:ext cx="373914" cy="27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V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F33D002-97E1-477D-A8F7-3C3A06D1E871}"/>
              </a:ext>
            </a:extLst>
          </p:cNvPr>
          <p:cNvSpPr txBox="1"/>
          <p:nvPr/>
        </p:nvSpPr>
        <p:spPr>
          <a:xfrm>
            <a:off x="8992533" y="2339009"/>
            <a:ext cx="1094245" cy="26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</a:rPr>
              <a:t>Hall voltage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5DB9792E-5B8E-4854-806F-0311F54FDC32}"/>
              </a:ext>
            </a:extLst>
          </p:cNvPr>
          <p:cNvGrpSpPr/>
          <p:nvPr/>
        </p:nvGrpSpPr>
        <p:grpSpPr>
          <a:xfrm>
            <a:off x="9052835" y="3021200"/>
            <a:ext cx="2526238" cy="1311875"/>
            <a:chOff x="1624247" y="3926628"/>
            <a:chExt cx="2894563" cy="1503147"/>
          </a:xfrm>
        </p:grpSpPr>
        <p:sp>
          <p:nvSpPr>
            <p:cNvPr id="46" name="直方体 45">
              <a:extLst>
                <a:ext uri="{FF2B5EF4-FFF2-40B4-BE49-F238E27FC236}">
                  <a16:creationId xmlns:a16="http://schemas.microsoft.com/office/drawing/2014/main" id="{ED1C7ADA-DC0B-40D7-B18E-A6E8AF081FCD}"/>
                </a:ext>
              </a:extLst>
            </p:cNvPr>
            <p:cNvSpPr/>
            <p:nvPr/>
          </p:nvSpPr>
          <p:spPr>
            <a:xfrm>
              <a:off x="1624247" y="4244697"/>
              <a:ext cx="1184692" cy="871505"/>
            </a:xfrm>
            <a:prstGeom prst="cube">
              <a:avLst>
                <a:gd name="adj" fmla="val 49605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直方体 34">
              <a:extLst>
                <a:ext uri="{FF2B5EF4-FFF2-40B4-BE49-F238E27FC236}">
                  <a16:creationId xmlns:a16="http://schemas.microsoft.com/office/drawing/2014/main" id="{A34B722B-181A-4EF1-9503-6CD982570CDA}"/>
                </a:ext>
              </a:extLst>
            </p:cNvPr>
            <p:cNvSpPr/>
            <p:nvPr/>
          </p:nvSpPr>
          <p:spPr>
            <a:xfrm>
              <a:off x="2060393" y="3926628"/>
              <a:ext cx="2013410" cy="1503147"/>
            </a:xfrm>
            <a:prstGeom prst="cube">
              <a:avLst>
                <a:gd name="adj" fmla="val 70524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直方体 35">
              <a:extLst>
                <a:ext uri="{FF2B5EF4-FFF2-40B4-BE49-F238E27FC236}">
                  <a16:creationId xmlns:a16="http://schemas.microsoft.com/office/drawing/2014/main" id="{C8F7CE0B-D404-4F0D-8172-77F7012B9FED}"/>
                </a:ext>
              </a:extLst>
            </p:cNvPr>
            <p:cNvSpPr/>
            <p:nvPr/>
          </p:nvSpPr>
          <p:spPr>
            <a:xfrm>
              <a:off x="3334118" y="4233349"/>
              <a:ext cx="1184692" cy="871505"/>
            </a:xfrm>
            <a:prstGeom prst="cube">
              <a:avLst>
                <a:gd name="adj" fmla="val 49605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E1646ED5-4437-4DF8-B78D-52BA0C8961F7}"/>
              </a:ext>
            </a:extLst>
          </p:cNvPr>
          <p:cNvSpPr/>
          <p:nvPr/>
        </p:nvSpPr>
        <p:spPr>
          <a:xfrm rot="14489176">
            <a:off x="10466453" y="3346898"/>
            <a:ext cx="133274" cy="516699"/>
          </a:xfrm>
          <a:custGeom>
            <a:avLst/>
            <a:gdLst>
              <a:gd name="connsiteX0" fmla="*/ 0 w 265509"/>
              <a:gd name="connsiteY0" fmla="*/ 701749 h 701749"/>
              <a:gd name="connsiteX1" fmla="*/ 255181 w 265509"/>
              <a:gd name="connsiteY1" fmla="*/ 265814 h 701749"/>
              <a:gd name="connsiteX2" fmla="*/ 191386 w 265509"/>
              <a:gd name="connsiteY2" fmla="*/ 0 h 701749"/>
              <a:gd name="connsiteX0" fmla="*/ 0 w 287921"/>
              <a:gd name="connsiteY0" fmla="*/ 701749 h 701749"/>
              <a:gd name="connsiteX1" fmla="*/ 255181 w 287921"/>
              <a:gd name="connsiteY1" fmla="*/ 265814 h 701749"/>
              <a:gd name="connsiteX2" fmla="*/ 191386 w 287921"/>
              <a:gd name="connsiteY2" fmla="*/ 0 h 701749"/>
              <a:gd name="connsiteX0" fmla="*/ 0 w 264958"/>
              <a:gd name="connsiteY0" fmla="*/ 701749 h 701749"/>
              <a:gd name="connsiteX1" fmla="*/ 202579 w 264958"/>
              <a:gd name="connsiteY1" fmla="*/ 408739 h 701749"/>
              <a:gd name="connsiteX2" fmla="*/ 191386 w 264958"/>
              <a:gd name="connsiteY2" fmla="*/ 0 h 701749"/>
              <a:gd name="connsiteX0" fmla="*/ 0 w 264958"/>
              <a:gd name="connsiteY0" fmla="*/ 701749 h 701749"/>
              <a:gd name="connsiteX1" fmla="*/ 202579 w 264958"/>
              <a:gd name="connsiteY1" fmla="*/ 408739 h 701749"/>
              <a:gd name="connsiteX2" fmla="*/ 191386 w 264958"/>
              <a:gd name="connsiteY2" fmla="*/ 0 h 701749"/>
              <a:gd name="connsiteX0" fmla="*/ 0 w 264958"/>
              <a:gd name="connsiteY0" fmla="*/ 701749 h 701749"/>
              <a:gd name="connsiteX1" fmla="*/ 202579 w 264958"/>
              <a:gd name="connsiteY1" fmla="*/ 408739 h 701749"/>
              <a:gd name="connsiteX2" fmla="*/ 191386 w 264958"/>
              <a:gd name="connsiteY2" fmla="*/ 0 h 701749"/>
              <a:gd name="connsiteX0" fmla="*/ 0 w 261312"/>
              <a:gd name="connsiteY0" fmla="*/ 701749 h 701749"/>
              <a:gd name="connsiteX1" fmla="*/ 202579 w 261312"/>
              <a:gd name="connsiteY1" fmla="*/ 408739 h 701749"/>
              <a:gd name="connsiteX2" fmla="*/ 191386 w 261312"/>
              <a:gd name="connsiteY2" fmla="*/ 0 h 701749"/>
              <a:gd name="connsiteX0" fmla="*/ 0 w 226918"/>
              <a:gd name="connsiteY0" fmla="*/ 701749 h 701749"/>
              <a:gd name="connsiteX1" fmla="*/ 202579 w 226918"/>
              <a:gd name="connsiteY1" fmla="*/ 408739 h 701749"/>
              <a:gd name="connsiteX2" fmla="*/ 191386 w 226918"/>
              <a:gd name="connsiteY2" fmla="*/ 0 h 7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918" h="701749">
                <a:moveTo>
                  <a:pt x="0" y="701749"/>
                </a:moveTo>
                <a:cubicBezTo>
                  <a:pt x="111641" y="542260"/>
                  <a:pt x="117496" y="555804"/>
                  <a:pt x="202579" y="408739"/>
                </a:cubicBezTo>
                <a:cubicBezTo>
                  <a:pt x="221180" y="339952"/>
                  <a:pt x="251506" y="275981"/>
                  <a:pt x="191386" y="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3428CB5-644E-4E31-9CA0-8C922FF0DEF3}"/>
              </a:ext>
            </a:extLst>
          </p:cNvPr>
          <p:cNvSpPr txBox="1"/>
          <p:nvPr/>
        </p:nvSpPr>
        <p:spPr>
          <a:xfrm>
            <a:off x="9924570" y="3526929"/>
            <a:ext cx="49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B050"/>
                </a:solidFill>
              </a:rPr>
              <a:t>e</a:t>
            </a:r>
            <a:r>
              <a:rPr kumimoji="1" lang="en-US" altLang="ja-JP" b="1" baseline="30000" dirty="0">
                <a:solidFill>
                  <a:srgbClr val="00B050"/>
                </a:solidFill>
              </a:rPr>
              <a:t>-</a:t>
            </a:r>
            <a:endParaRPr kumimoji="1" lang="ja-JP" alt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79" name="矢印: 右 78">
            <a:extLst>
              <a:ext uri="{FF2B5EF4-FFF2-40B4-BE49-F238E27FC236}">
                <a16:creationId xmlns:a16="http://schemas.microsoft.com/office/drawing/2014/main" id="{9A9EA6A2-A789-411E-AF68-90AA05AC8981}"/>
              </a:ext>
            </a:extLst>
          </p:cNvPr>
          <p:cNvSpPr/>
          <p:nvPr/>
        </p:nvSpPr>
        <p:spPr>
          <a:xfrm rot="16200000">
            <a:off x="9966984" y="2961044"/>
            <a:ext cx="715566" cy="30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0C2B3EC8-0486-41CF-991A-D19DF4EEE2DE}"/>
              </a:ext>
            </a:extLst>
          </p:cNvPr>
          <p:cNvSpPr txBox="1"/>
          <p:nvPr/>
        </p:nvSpPr>
        <p:spPr>
          <a:xfrm>
            <a:off x="8033333" y="2916463"/>
            <a:ext cx="143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Hall effect</a:t>
            </a:r>
            <a:endParaRPr kumimoji="1" lang="ja-JP" altLang="en-US" dirty="0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BCBE82AD-6E7B-47BA-88AC-386F7523A4B8}"/>
              </a:ext>
            </a:extLst>
          </p:cNvPr>
          <p:cNvSpPr/>
          <p:nvPr/>
        </p:nvSpPr>
        <p:spPr>
          <a:xfrm>
            <a:off x="10581897" y="2442305"/>
            <a:ext cx="231516" cy="581565"/>
          </a:xfrm>
          <a:custGeom>
            <a:avLst/>
            <a:gdLst>
              <a:gd name="connsiteX0" fmla="*/ 0 w 306961"/>
              <a:gd name="connsiteY0" fmla="*/ 0 h 678956"/>
              <a:gd name="connsiteX1" fmla="*/ 291402 w 306961"/>
              <a:gd name="connsiteY1" fmla="*/ 592853 h 678956"/>
              <a:gd name="connsiteX2" fmla="*/ 241161 w 306961"/>
              <a:gd name="connsiteY2" fmla="*/ 663191 h 678956"/>
              <a:gd name="connsiteX0" fmla="*/ 0 w 265271"/>
              <a:gd name="connsiteY0" fmla="*/ 0 h 663975"/>
              <a:gd name="connsiteX1" fmla="*/ 221063 w 265271"/>
              <a:gd name="connsiteY1" fmla="*/ 200967 h 663975"/>
              <a:gd name="connsiteX2" fmla="*/ 241161 w 265271"/>
              <a:gd name="connsiteY2" fmla="*/ 663191 h 663975"/>
              <a:gd name="connsiteX0" fmla="*/ 0 w 265271"/>
              <a:gd name="connsiteY0" fmla="*/ 2382 h 666357"/>
              <a:gd name="connsiteX1" fmla="*/ 221063 w 265271"/>
              <a:gd name="connsiteY1" fmla="*/ 203349 h 666357"/>
              <a:gd name="connsiteX2" fmla="*/ 241161 w 265271"/>
              <a:gd name="connsiteY2" fmla="*/ 665573 h 66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271" h="666357">
                <a:moveTo>
                  <a:pt x="0" y="2382"/>
                </a:moveTo>
                <a:cubicBezTo>
                  <a:pt x="145700" y="-17715"/>
                  <a:pt x="180870" y="92817"/>
                  <a:pt x="221063" y="203349"/>
                </a:cubicBezTo>
                <a:cubicBezTo>
                  <a:pt x="261257" y="313881"/>
                  <a:pt x="286378" y="685670"/>
                  <a:pt x="241161" y="665573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751D43C4-E87A-4703-9CC3-54EBC41EE7B5}"/>
                  </a:ext>
                </a:extLst>
              </p:cNvPr>
              <p:cNvSpPr txBox="1"/>
              <p:nvPr/>
            </p:nvSpPr>
            <p:spPr>
              <a:xfrm>
                <a:off x="10903558" y="3202328"/>
                <a:ext cx="5176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751D43C4-E87A-4703-9CC3-54EBC41EE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3558" y="3202328"/>
                <a:ext cx="517646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0CA87719-188B-4279-8022-2183BDBB2C9D}"/>
              </a:ext>
            </a:extLst>
          </p:cNvPr>
          <p:cNvGrpSpPr/>
          <p:nvPr/>
        </p:nvGrpSpPr>
        <p:grpSpPr>
          <a:xfrm>
            <a:off x="8081061" y="4491968"/>
            <a:ext cx="3498013" cy="1938360"/>
            <a:chOff x="7673405" y="4514387"/>
            <a:chExt cx="3947152" cy="2187242"/>
          </a:xfrm>
        </p:grpSpPr>
        <p:grpSp>
          <p:nvGrpSpPr>
            <p:cNvPr id="81" name="グループ化 80">
              <a:extLst>
                <a:ext uri="{FF2B5EF4-FFF2-40B4-BE49-F238E27FC236}">
                  <a16:creationId xmlns:a16="http://schemas.microsoft.com/office/drawing/2014/main" id="{42AA6D05-27D7-4F22-ACFC-A2A9AF60D253}"/>
                </a:ext>
              </a:extLst>
            </p:cNvPr>
            <p:cNvGrpSpPr/>
            <p:nvPr/>
          </p:nvGrpSpPr>
          <p:grpSpPr>
            <a:xfrm>
              <a:off x="8725994" y="5198482"/>
              <a:ext cx="2894563" cy="1503147"/>
              <a:chOff x="1624247" y="3926628"/>
              <a:chExt cx="2894563" cy="1503147"/>
            </a:xfrm>
          </p:grpSpPr>
          <p:sp>
            <p:nvSpPr>
              <p:cNvPr id="82" name="直方体 81">
                <a:extLst>
                  <a:ext uri="{FF2B5EF4-FFF2-40B4-BE49-F238E27FC236}">
                    <a16:creationId xmlns:a16="http://schemas.microsoft.com/office/drawing/2014/main" id="{E0B8872A-C320-4DE3-BC98-DA379F779F97}"/>
                  </a:ext>
                </a:extLst>
              </p:cNvPr>
              <p:cNvSpPr/>
              <p:nvPr/>
            </p:nvSpPr>
            <p:spPr>
              <a:xfrm>
                <a:off x="1624247" y="4244697"/>
                <a:ext cx="1184692" cy="871505"/>
              </a:xfrm>
              <a:prstGeom prst="cube">
                <a:avLst>
                  <a:gd name="adj" fmla="val 49605"/>
                </a:avLst>
              </a:prstGeom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3" name="直方体 82">
                <a:extLst>
                  <a:ext uri="{FF2B5EF4-FFF2-40B4-BE49-F238E27FC236}">
                    <a16:creationId xmlns:a16="http://schemas.microsoft.com/office/drawing/2014/main" id="{54E364B9-557B-4616-99C0-813A58254E0A}"/>
                  </a:ext>
                </a:extLst>
              </p:cNvPr>
              <p:cNvSpPr/>
              <p:nvPr/>
            </p:nvSpPr>
            <p:spPr>
              <a:xfrm>
                <a:off x="2060393" y="3926628"/>
                <a:ext cx="2013410" cy="1503147"/>
              </a:xfrm>
              <a:prstGeom prst="cube">
                <a:avLst>
                  <a:gd name="adj" fmla="val 70524"/>
                </a:avLst>
              </a:prstGeom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4" name="直方体 83">
                <a:extLst>
                  <a:ext uri="{FF2B5EF4-FFF2-40B4-BE49-F238E27FC236}">
                    <a16:creationId xmlns:a16="http://schemas.microsoft.com/office/drawing/2014/main" id="{4F512B00-CE7B-4DEE-80CE-BB9D0B4D04A9}"/>
                  </a:ext>
                </a:extLst>
              </p:cNvPr>
              <p:cNvSpPr/>
              <p:nvPr/>
            </p:nvSpPr>
            <p:spPr>
              <a:xfrm>
                <a:off x="3334118" y="4233349"/>
                <a:ext cx="1184692" cy="871505"/>
              </a:xfrm>
              <a:prstGeom prst="cube">
                <a:avLst>
                  <a:gd name="adj" fmla="val 49605"/>
                </a:avLst>
              </a:prstGeom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88" name="矢印: 右 87">
              <a:extLst>
                <a:ext uri="{FF2B5EF4-FFF2-40B4-BE49-F238E27FC236}">
                  <a16:creationId xmlns:a16="http://schemas.microsoft.com/office/drawing/2014/main" id="{8742210E-BD80-45D5-A1F7-4FED3CB057B7}"/>
                </a:ext>
              </a:extLst>
            </p:cNvPr>
            <p:cNvSpPr/>
            <p:nvPr/>
          </p:nvSpPr>
          <p:spPr>
            <a:xfrm rot="17738363">
              <a:off x="9906644" y="5163558"/>
              <a:ext cx="906868" cy="21646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0" name="直線矢印コネクタ 89">
              <a:extLst>
                <a:ext uri="{FF2B5EF4-FFF2-40B4-BE49-F238E27FC236}">
                  <a16:creationId xmlns:a16="http://schemas.microsoft.com/office/drawing/2014/main" id="{0D4A07D3-C5AC-4B61-AFA9-5888AD41E5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23210" y="5516551"/>
              <a:ext cx="467360" cy="1781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23295A69-FB4F-4E40-AB62-0E4A4ECC0F40}"/>
                </a:ext>
              </a:extLst>
            </p:cNvPr>
            <p:cNvCxnSpPr/>
            <p:nvPr/>
          </p:nvCxnSpPr>
          <p:spPr>
            <a:xfrm>
              <a:off x="9470484" y="5694669"/>
              <a:ext cx="1396721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3B290E6A-5489-4F08-AA13-EEA6F6ADBDBE}"/>
                </a:ext>
              </a:extLst>
            </p:cNvPr>
            <p:cNvSpPr/>
            <p:nvPr/>
          </p:nvSpPr>
          <p:spPr>
            <a:xfrm>
              <a:off x="10435865" y="5585614"/>
              <a:ext cx="45719" cy="109053"/>
            </a:xfrm>
            <a:custGeom>
              <a:avLst/>
              <a:gdLst>
                <a:gd name="connsiteX0" fmla="*/ 0 w 68871"/>
                <a:gd name="connsiteY0" fmla="*/ 0 h 114300"/>
                <a:gd name="connsiteX1" fmla="*/ 58420 w 68871"/>
                <a:gd name="connsiteY1" fmla="*/ 40640 h 114300"/>
                <a:gd name="connsiteX2" fmla="*/ 68580 w 68871"/>
                <a:gd name="connsiteY2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871" h="114300">
                  <a:moveTo>
                    <a:pt x="0" y="0"/>
                  </a:moveTo>
                  <a:cubicBezTo>
                    <a:pt x="23495" y="10795"/>
                    <a:pt x="46990" y="21590"/>
                    <a:pt x="58420" y="40640"/>
                  </a:cubicBezTo>
                  <a:cubicBezTo>
                    <a:pt x="69850" y="59690"/>
                    <a:pt x="69215" y="86995"/>
                    <a:pt x="68580" y="1143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9" name="テキスト ボックス 98">
                  <a:extLst>
                    <a:ext uri="{FF2B5EF4-FFF2-40B4-BE49-F238E27FC236}">
                      <a16:creationId xmlns:a16="http://schemas.microsoft.com/office/drawing/2014/main" id="{3C22CFF6-D523-4B19-8303-3FB66B2E0F68}"/>
                    </a:ext>
                  </a:extLst>
                </p:cNvPr>
                <p:cNvSpPr txBox="1"/>
                <p:nvPr/>
              </p:nvSpPr>
              <p:spPr>
                <a:xfrm>
                  <a:off x="10234410" y="5611804"/>
                  <a:ext cx="2692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>
            <p:sp>
              <p:nvSpPr>
                <p:cNvPr id="99" name="テキスト ボックス 98">
                  <a:extLst>
                    <a:ext uri="{FF2B5EF4-FFF2-40B4-BE49-F238E27FC236}">
                      <a16:creationId xmlns:a16="http://schemas.microsoft.com/office/drawing/2014/main" id="{3C22CFF6-D523-4B19-8303-3FB66B2E0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4410" y="5611804"/>
                  <a:ext cx="269260" cy="338554"/>
                </a:xfrm>
                <a:prstGeom prst="rect">
                  <a:avLst/>
                </a:prstGeom>
                <a:blipFill>
                  <a:blip r:embed="rId3"/>
                  <a:stretch>
                    <a:fillRect r="-1025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875C2CF1-1104-4666-AADE-02FEE900C140}"/>
                </a:ext>
              </a:extLst>
            </p:cNvPr>
            <p:cNvSpPr txBox="1"/>
            <p:nvPr/>
          </p:nvSpPr>
          <p:spPr>
            <a:xfrm>
              <a:off x="10541289" y="4672800"/>
              <a:ext cx="430596" cy="311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B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1" name="テキスト ボックス 100">
                  <a:extLst>
                    <a:ext uri="{FF2B5EF4-FFF2-40B4-BE49-F238E27FC236}">
                      <a16:creationId xmlns:a16="http://schemas.microsoft.com/office/drawing/2014/main" id="{EC993F57-7BE4-4F44-9783-CC9F431D6C8D}"/>
                    </a:ext>
                  </a:extLst>
                </p:cNvPr>
                <p:cNvSpPr txBox="1"/>
                <p:nvPr/>
              </p:nvSpPr>
              <p:spPr>
                <a:xfrm>
                  <a:off x="10532229" y="5260842"/>
                  <a:ext cx="7397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dirty="0">
                      <a:solidFill>
                        <a:schemeClr val="tx1"/>
                      </a:solidFill>
                    </a:rPr>
                    <a:t>B</a:t>
                  </a:r>
                  <a:r>
                    <a:rPr kumimoji="1" lang="en-US" altLang="ja-JP" sz="1400" baseline="-25000" dirty="0">
                      <a:solidFill>
                        <a:schemeClr val="tx1"/>
                      </a:solidFill>
                    </a:rPr>
                    <a:t>//</a:t>
                  </a:r>
                  <a14:m>
                    <m:oMath xmlns:m="http://schemas.openxmlformats.org/officeDocument/2006/math">
                      <m:r>
                        <a:rPr kumimoji="1" lang="ja-JP" alt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kumimoji="1" lang="ja-JP" altLang="en-US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01" name="テキスト ボックス 100">
                  <a:extLst>
                    <a:ext uri="{FF2B5EF4-FFF2-40B4-BE49-F238E27FC236}">
                      <a16:creationId xmlns:a16="http://schemas.microsoft.com/office/drawing/2014/main" id="{EC993F57-7BE4-4F44-9783-CC9F431D6C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2229" y="5260842"/>
                  <a:ext cx="739768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2778" t="-2222" b="-3555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8" name="テキスト ボックス 107">
                  <a:extLst>
                    <a:ext uri="{FF2B5EF4-FFF2-40B4-BE49-F238E27FC236}">
                      <a16:creationId xmlns:a16="http://schemas.microsoft.com/office/drawing/2014/main" id="{CC39CF48-A7D5-4C67-ABEB-0BC8CC3E64CF}"/>
                    </a:ext>
                  </a:extLst>
                </p:cNvPr>
                <p:cNvSpPr txBox="1"/>
                <p:nvPr/>
              </p:nvSpPr>
              <p:spPr>
                <a:xfrm>
                  <a:off x="7673405" y="4672105"/>
                  <a:ext cx="2495440" cy="786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/>
                    <a:t>Planar Hall Effect </a:t>
                  </a:r>
                  <a:br>
                    <a:rPr kumimoji="1" lang="en-US" altLang="ja-JP" dirty="0"/>
                  </a:br>
                  <a:r>
                    <a:rPr kumimoji="1" lang="en-US" altLang="ja-JP" dirty="0"/>
                    <a:t>(</a:t>
                  </a:r>
                  <a:r>
                    <a:rPr kumimoji="1" lang="ja-JP" altLang="en-US" dirty="0"/>
                    <a:t>∝ </a:t>
                  </a:r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𝐼</m:t>
                      </m:r>
                      <m:sSubSup>
                        <m:sSub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//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kumimoji="1" lang="ja-JP" altLang="en-US" baseline="-25000" dirty="0"/>
                    <a:t> </a:t>
                  </a:r>
                  <a:r>
                    <a:rPr kumimoji="1" lang="en-US" altLang="ja-JP" dirty="0"/>
                    <a:t>)</a:t>
                  </a:r>
                  <a:endParaRPr kumimoji="1" lang="ja-JP" altLang="en-US" baseline="-25000" dirty="0"/>
                </a:p>
              </p:txBody>
            </p:sp>
          </mc:Choice>
          <mc:Fallback>
            <p:sp>
              <p:nvSpPr>
                <p:cNvPr id="108" name="テキスト ボックス 107">
                  <a:extLst>
                    <a:ext uri="{FF2B5EF4-FFF2-40B4-BE49-F238E27FC236}">
                      <a16:creationId xmlns:a16="http://schemas.microsoft.com/office/drawing/2014/main" id="{CC39CF48-A7D5-4C67-ABEB-0BC8CC3E64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3405" y="4672105"/>
                  <a:ext cx="2495440" cy="786043"/>
                </a:xfrm>
                <a:prstGeom prst="rect">
                  <a:avLst/>
                </a:prstGeom>
                <a:blipFill>
                  <a:blip r:embed="rId5"/>
                  <a:stretch>
                    <a:fillRect l="-2486" t="-5263" b="-701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" name="テキスト ボックス 109">
                  <a:extLst>
                    <a:ext uri="{FF2B5EF4-FFF2-40B4-BE49-F238E27FC236}">
                      <a16:creationId xmlns:a16="http://schemas.microsoft.com/office/drawing/2014/main" id="{60A23A25-67B0-4AAE-A915-FBC8D99DC2D0}"/>
                    </a:ext>
                  </a:extLst>
                </p:cNvPr>
                <p:cNvSpPr txBox="1"/>
                <p:nvPr/>
              </p:nvSpPr>
              <p:spPr>
                <a:xfrm>
                  <a:off x="10783886" y="5479290"/>
                  <a:ext cx="593119" cy="5209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110" name="テキスト ボックス 109">
                  <a:extLst>
                    <a:ext uri="{FF2B5EF4-FFF2-40B4-BE49-F238E27FC236}">
                      <a16:creationId xmlns:a16="http://schemas.microsoft.com/office/drawing/2014/main" id="{60A23A25-67B0-4AAE-A915-FBC8D99DC2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3886" y="5479290"/>
                  <a:ext cx="593119" cy="52094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1AEA37C1-E49D-4D2F-82E7-FFEF6B7084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45933" y="4828595"/>
              <a:ext cx="0" cy="8599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テキスト ボックス 119">
              <a:extLst>
                <a:ext uri="{FF2B5EF4-FFF2-40B4-BE49-F238E27FC236}">
                  <a16:creationId xmlns:a16="http://schemas.microsoft.com/office/drawing/2014/main" id="{CA830586-FA72-47EF-BC6B-56DA919166C9}"/>
                </a:ext>
              </a:extLst>
            </p:cNvPr>
            <p:cNvSpPr txBox="1"/>
            <p:nvPr/>
          </p:nvSpPr>
          <p:spPr>
            <a:xfrm>
              <a:off x="10001212" y="4514387"/>
              <a:ext cx="739768" cy="347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tx1"/>
                  </a:solidFill>
                </a:rPr>
                <a:t>B</a:t>
              </a:r>
              <a:r>
                <a:rPr kumimoji="1" lang="ja-JP" altLang="en-US" sz="1400" baseline="-25000" dirty="0"/>
                <a:t>⊥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EA4C3E74-B92B-4FDD-8220-A8E74FCEAE08}"/>
              </a:ext>
            </a:extLst>
          </p:cNvPr>
          <p:cNvCxnSpPr>
            <a:cxnSpLocks/>
          </p:cNvCxnSpPr>
          <p:nvPr/>
        </p:nvCxnSpPr>
        <p:spPr>
          <a:xfrm>
            <a:off x="9569806" y="3472843"/>
            <a:ext cx="140487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0F512E85-C492-435D-9937-1B0309BDE613}"/>
              </a:ext>
            </a:extLst>
          </p:cNvPr>
          <p:cNvSpPr txBox="1"/>
          <p:nvPr/>
        </p:nvSpPr>
        <p:spPr>
          <a:xfrm>
            <a:off x="1002691" y="2442818"/>
            <a:ext cx="68886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dirty="0"/>
              <a:t>Hall sensor</a:t>
            </a:r>
            <a:br>
              <a:rPr kumimoji="1" lang="en-US" altLang="ja-JP" dirty="0"/>
            </a:br>
            <a:r>
              <a:rPr kumimoji="1" lang="en-US" altLang="ja-JP" dirty="0"/>
              <a:t>- Simple, easy to use</a:t>
            </a:r>
            <a:br>
              <a:rPr kumimoji="1" lang="en-US" altLang="ja-JP" dirty="0"/>
            </a:br>
            <a:r>
              <a:rPr kumimoji="1" lang="en-US" altLang="ja-JP" dirty="0"/>
              <a:t>- Careful calibration is required (small non-linearity exists)</a:t>
            </a:r>
          </a:p>
          <a:p>
            <a:r>
              <a:rPr kumimoji="1" lang="en-US" altLang="ja-JP" dirty="0"/>
              <a:t>   - Gain drift (by temperature etc.)</a:t>
            </a:r>
            <a:br>
              <a:rPr kumimoji="1" lang="en-US" altLang="ja-JP" dirty="0"/>
            </a:br>
            <a:r>
              <a:rPr kumimoji="1" lang="en-US" altLang="ja-JP" dirty="0"/>
              <a:t>       </a:t>
            </a:r>
            <a:r>
              <a:rPr kumimoji="1" lang="en-US" altLang="ja-JP" dirty="0">
                <a:sym typeface="Wingdings" panose="05000000000000000000" pitchFamily="2" charset="2"/>
              </a:rPr>
              <a:t> monitoring</a:t>
            </a:r>
            <a:endParaRPr kumimoji="1" lang="en-US" altLang="ja-JP" dirty="0"/>
          </a:p>
          <a:p>
            <a:r>
              <a:rPr kumimoji="1" lang="en-US" altLang="ja-JP" dirty="0"/>
              <a:t>   - Planar Hall Effect  (&lt;0.2%)</a:t>
            </a:r>
            <a:br>
              <a:rPr kumimoji="1" lang="en-US" altLang="ja-JP" dirty="0"/>
            </a:br>
            <a:r>
              <a:rPr kumimoji="1" lang="en-US" altLang="ja-JP" dirty="0"/>
              <a:t>       </a:t>
            </a:r>
            <a:r>
              <a:rPr kumimoji="1" lang="en-US" altLang="ja-JP" dirty="0">
                <a:sym typeface="Wingdings" panose="05000000000000000000" pitchFamily="2" charset="2"/>
              </a:rPr>
              <a:t> cancel out by having two sensors in each direction</a:t>
            </a:r>
            <a:br>
              <a:rPr kumimoji="1" lang="en-US" altLang="ja-JP" dirty="0">
                <a:sym typeface="Wingdings" panose="05000000000000000000" pitchFamily="2" charset="2"/>
              </a:rPr>
            </a:br>
            <a:r>
              <a:rPr kumimoji="1" lang="en-US" altLang="ja-JP" dirty="0">
                <a:sym typeface="Wingdings" panose="05000000000000000000" pitchFamily="2" charset="2"/>
              </a:rPr>
              <a:t>           with 90 deg. rotated.</a:t>
            </a:r>
            <a:endParaRPr kumimoji="1" lang="en-US" altLang="ja-JP" dirty="0"/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FFBC0E95-730E-4586-B2A3-384FCC6B8C49}"/>
              </a:ext>
            </a:extLst>
          </p:cNvPr>
          <p:cNvSpPr txBox="1"/>
          <p:nvPr/>
        </p:nvSpPr>
        <p:spPr>
          <a:xfrm>
            <a:off x="1022930" y="5349497"/>
            <a:ext cx="688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dirty="0"/>
              <a:t>Instability of one of our sensor was relatively large (&lt;0.1%)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dirty="0"/>
              <a:t>We broke one out of 6 sensor by accident. Fortunately, PHE for that sensor (Z) is expected to be negligible.</a:t>
            </a:r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CF5C7E52-F072-4023-BE57-9F63FB810755}"/>
              </a:ext>
            </a:extLst>
          </p:cNvPr>
          <p:cNvSpPr/>
          <p:nvPr/>
        </p:nvSpPr>
        <p:spPr>
          <a:xfrm>
            <a:off x="9712437" y="2514544"/>
            <a:ext cx="492362" cy="1662147"/>
          </a:xfrm>
          <a:custGeom>
            <a:avLst/>
            <a:gdLst>
              <a:gd name="connsiteX0" fmla="*/ 266358 w 547712"/>
              <a:gd name="connsiteY0" fmla="*/ 1860878 h 2034273"/>
              <a:gd name="connsiteX1" fmla="*/ 35246 w 547712"/>
              <a:gd name="connsiteY1" fmla="*/ 1891023 h 2034273"/>
              <a:gd name="connsiteX2" fmla="*/ 55343 w 547712"/>
              <a:gd name="connsiteY2" fmla="*/ 303384 h 2034273"/>
              <a:gd name="connsiteX3" fmla="*/ 547712 w 547712"/>
              <a:gd name="connsiteY3" fmla="*/ 1933 h 2034273"/>
              <a:gd name="connsiteX0" fmla="*/ 282794 w 564148"/>
              <a:gd name="connsiteY0" fmla="*/ 1859097 h 2016493"/>
              <a:gd name="connsiteX1" fmla="*/ 51682 w 564148"/>
              <a:gd name="connsiteY1" fmla="*/ 1889242 h 2016493"/>
              <a:gd name="connsiteX2" fmla="*/ 46379 w 564148"/>
              <a:gd name="connsiteY2" fmla="*/ 525123 h 2016493"/>
              <a:gd name="connsiteX3" fmla="*/ 564148 w 564148"/>
              <a:gd name="connsiteY3" fmla="*/ 152 h 2016493"/>
              <a:gd name="connsiteX0" fmla="*/ 282794 w 564148"/>
              <a:gd name="connsiteY0" fmla="*/ 1859066 h 1904609"/>
              <a:gd name="connsiteX1" fmla="*/ 51682 w 564148"/>
              <a:gd name="connsiteY1" fmla="*/ 1553931 h 1904609"/>
              <a:gd name="connsiteX2" fmla="*/ 46379 w 564148"/>
              <a:gd name="connsiteY2" fmla="*/ 525092 h 1904609"/>
              <a:gd name="connsiteX3" fmla="*/ 564148 w 564148"/>
              <a:gd name="connsiteY3" fmla="*/ 121 h 1904609"/>
              <a:gd name="connsiteX0" fmla="*/ 282794 w 564148"/>
              <a:gd name="connsiteY0" fmla="*/ 1858945 h 1904488"/>
              <a:gd name="connsiteX1" fmla="*/ 51682 w 564148"/>
              <a:gd name="connsiteY1" fmla="*/ 1553810 h 1904488"/>
              <a:gd name="connsiteX2" fmla="*/ 46379 w 564148"/>
              <a:gd name="connsiteY2" fmla="*/ 524971 h 1904488"/>
              <a:gd name="connsiteX3" fmla="*/ 564148 w 564148"/>
              <a:gd name="connsiteY3" fmla="*/ 0 h 190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148" h="1904488">
                <a:moveTo>
                  <a:pt x="282794" y="1858945"/>
                </a:moveTo>
                <a:cubicBezTo>
                  <a:pt x="184822" y="2003808"/>
                  <a:pt x="91084" y="1776139"/>
                  <a:pt x="51682" y="1553810"/>
                </a:cubicBezTo>
                <a:cubicBezTo>
                  <a:pt x="12280" y="1331481"/>
                  <a:pt x="-39032" y="783939"/>
                  <a:pt x="46379" y="524971"/>
                </a:cubicBezTo>
                <a:cubicBezTo>
                  <a:pt x="131790" y="266003"/>
                  <a:pt x="320029" y="54261"/>
                  <a:pt x="564148" y="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E0555157-2647-4F87-A2C9-FD369672DF01}"/>
              </a:ext>
            </a:extLst>
          </p:cNvPr>
          <p:cNvSpPr txBox="1"/>
          <p:nvPr/>
        </p:nvSpPr>
        <p:spPr>
          <a:xfrm>
            <a:off x="984412" y="4959948"/>
            <a:ext cx="68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Minor issues with our sensor:</a:t>
            </a:r>
          </a:p>
        </p:txBody>
      </p:sp>
    </p:spTree>
    <p:extLst>
      <p:ext uri="{BB962C8B-B14F-4D97-AF65-F5344CB8AC3E}">
        <p14:creationId xmlns:p14="http://schemas.microsoft.com/office/powerpoint/2010/main" val="410252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D604DB03-4C65-4C0D-A4CB-CAF331391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1" r="5909"/>
          <a:stretch/>
        </p:blipFill>
        <p:spPr>
          <a:xfrm>
            <a:off x="6457834" y="2164956"/>
            <a:ext cx="5025349" cy="458602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43792DC-82D3-4CE2-A4B2-FAF469CD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Measurement system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1F9C1E-DC61-4D71-B6B8-4B463624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2986-5816-42A9-A035-800CAFB2BE79}" type="slidenum">
              <a:rPr kumimoji="1" lang="ja-JP" altLang="en-US" smtClean="0"/>
              <a:t>9</a:t>
            </a:fld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8060CDEE-3A7E-4253-ADDB-1C4F8035956C}"/>
              </a:ext>
            </a:extLst>
          </p:cNvPr>
          <p:cNvCxnSpPr>
            <a:cxnSpLocks/>
          </p:cNvCxnSpPr>
          <p:nvPr/>
        </p:nvCxnSpPr>
        <p:spPr>
          <a:xfrm>
            <a:off x="8482715" y="3135297"/>
            <a:ext cx="452175" cy="32316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7C76E4A-F7E3-4A47-A237-E50376F27248}"/>
              </a:ext>
            </a:extLst>
          </p:cNvPr>
          <p:cNvSpPr txBox="1"/>
          <p:nvPr/>
        </p:nvSpPr>
        <p:spPr>
          <a:xfrm>
            <a:off x="7596553" y="2628894"/>
            <a:ext cx="1728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Hallcube sensor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A933CF91-4590-483C-ACDD-EDC3DFB1FC6E}"/>
              </a:ext>
            </a:extLst>
          </p:cNvPr>
          <p:cNvSpPr/>
          <p:nvPr/>
        </p:nvSpPr>
        <p:spPr>
          <a:xfrm rot="20788791">
            <a:off x="8993812" y="3244538"/>
            <a:ext cx="410010" cy="552659"/>
          </a:xfrm>
          <a:custGeom>
            <a:avLst/>
            <a:gdLst>
              <a:gd name="connsiteX0" fmla="*/ 0 w 381837"/>
              <a:gd name="connsiteY0" fmla="*/ 0 h 552659"/>
              <a:gd name="connsiteX1" fmla="*/ 381837 w 381837"/>
              <a:gd name="connsiteY1" fmla="*/ 552659 h 552659"/>
              <a:gd name="connsiteX2" fmla="*/ 381837 w 381837"/>
              <a:gd name="connsiteY2" fmla="*/ 552659 h 552659"/>
              <a:gd name="connsiteX0" fmla="*/ 0 w 381837"/>
              <a:gd name="connsiteY0" fmla="*/ 0 h 552659"/>
              <a:gd name="connsiteX1" fmla="*/ 311499 w 381837"/>
              <a:gd name="connsiteY1" fmla="*/ 200967 h 552659"/>
              <a:gd name="connsiteX2" fmla="*/ 381837 w 381837"/>
              <a:gd name="connsiteY2" fmla="*/ 552659 h 552659"/>
              <a:gd name="connsiteX3" fmla="*/ 381837 w 381837"/>
              <a:gd name="connsiteY3" fmla="*/ 552659 h 552659"/>
              <a:gd name="connsiteX0" fmla="*/ 0 w 381837"/>
              <a:gd name="connsiteY0" fmla="*/ 0 h 552659"/>
              <a:gd name="connsiteX1" fmla="*/ 311499 w 381837"/>
              <a:gd name="connsiteY1" fmla="*/ 200967 h 552659"/>
              <a:gd name="connsiteX2" fmla="*/ 381837 w 381837"/>
              <a:gd name="connsiteY2" fmla="*/ 552659 h 552659"/>
              <a:gd name="connsiteX3" fmla="*/ 381837 w 381837"/>
              <a:gd name="connsiteY3" fmla="*/ 552659 h 552659"/>
              <a:gd name="connsiteX0" fmla="*/ 0 w 381837"/>
              <a:gd name="connsiteY0" fmla="*/ 0 h 552659"/>
              <a:gd name="connsiteX1" fmla="*/ 311499 w 381837"/>
              <a:gd name="connsiteY1" fmla="*/ 200967 h 552659"/>
              <a:gd name="connsiteX2" fmla="*/ 381837 w 381837"/>
              <a:gd name="connsiteY2" fmla="*/ 552659 h 552659"/>
              <a:gd name="connsiteX3" fmla="*/ 381837 w 381837"/>
              <a:gd name="connsiteY3" fmla="*/ 552659 h 552659"/>
              <a:gd name="connsiteX0" fmla="*/ 0 w 385199"/>
              <a:gd name="connsiteY0" fmla="*/ 0 h 552659"/>
              <a:gd name="connsiteX1" fmla="*/ 311499 w 385199"/>
              <a:gd name="connsiteY1" fmla="*/ 170822 h 552659"/>
              <a:gd name="connsiteX2" fmla="*/ 381837 w 385199"/>
              <a:gd name="connsiteY2" fmla="*/ 552659 h 552659"/>
              <a:gd name="connsiteX3" fmla="*/ 381837 w 385199"/>
              <a:gd name="connsiteY3" fmla="*/ 552659 h 552659"/>
              <a:gd name="connsiteX0" fmla="*/ 0 w 385199"/>
              <a:gd name="connsiteY0" fmla="*/ 0 h 552659"/>
              <a:gd name="connsiteX1" fmla="*/ 311499 w 385199"/>
              <a:gd name="connsiteY1" fmla="*/ 170822 h 552659"/>
              <a:gd name="connsiteX2" fmla="*/ 381837 w 385199"/>
              <a:gd name="connsiteY2" fmla="*/ 552659 h 552659"/>
              <a:gd name="connsiteX3" fmla="*/ 381837 w 385199"/>
              <a:gd name="connsiteY3" fmla="*/ 552659 h 552659"/>
              <a:gd name="connsiteX0" fmla="*/ 0 w 417299"/>
              <a:gd name="connsiteY0" fmla="*/ 0 h 552659"/>
              <a:gd name="connsiteX1" fmla="*/ 361789 w 417299"/>
              <a:gd name="connsiteY1" fmla="*/ 149725 h 552659"/>
              <a:gd name="connsiteX2" fmla="*/ 381837 w 417299"/>
              <a:gd name="connsiteY2" fmla="*/ 552659 h 552659"/>
              <a:gd name="connsiteX3" fmla="*/ 381837 w 417299"/>
              <a:gd name="connsiteY3" fmla="*/ 552659 h 552659"/>
              <a:gd name="connsiteX0" fmla="*/ 0 w 407853"/>
              <a:gd name="connsiteY0" fmla="*/ 0 h 552659"/>
              <a:gd name="connsiteX1" fmla="*/ 361789 w 407853"/>
              <a:gd name="connsiteY1" fmla="*/ 149725 h 552659"/>
              <a:gd name="connsiteX2" fmla="*/ 381837 w 407853"/>
              <a:gd name="connsiteY2" fmla="*/ 552659 h 552659"/>
              <a:gd name="connsiteX3" fmla="*/ 381837 w 407853"/>
              <a:gd name="connsiteY3" fmla="*/ 552659 h 552659"/>
              <a:gd name="connsiteX0" fmla="*/ 0 w 407853"/>
              <a:gd name="connsiteY0" fmla="*/ 0 h 552659"/>
              <a:gd name="connsiteX1" fmla="*/ 361789 w 407853"/>
              <a:gd name="connsiteY1" fmla="*/ 149725 h 552659"/>
              <a:gd name="connsiteX2" fmla="*/ 381837 w 407853"/>
              <a:gd name="connsiteY2" fmla="*/ 552659 h 552659"/>
              <a:gd name="connsiteX3" fmla="*/ 381837 w 407853"/>
              <a:gd name="connsiteY3" fmla="*/ 552659 h 552659"/>
              <a:gd name="connsiteX0" fmla="*/ 0 w 397484"/>
              <a:gd name="connsiteY0" fmla="*/ 0 h 552659"/>
              <a:gd name="connsiteX1" fmla="*/ 361789 w 397484"/>
              <a:gd name="connsiteY1" fmla="*/ 149725 h 552659"/>
              <a:gd name="connsiteX2" fmla="*/ 381837 w 397484"/>
              <a:gd name="connsiteY2" fmla="*/ 552659 h 552659"/>
              <a:gd name="connsiteX3" fmla="*/ 381837 w 397484"/>
              <a:gd name="connsiteY3" fmla="*/ 552659 h 552659"/>
              <a:gd name="connsiteX0" fmla="*/ 0 w 397484"/>
              <a:gd name="connsiteY0" fmla="*/ 0 h 552659"/>
              <a:gd name="connsiteX1" fmla="*/ 361789 w 397484"/>
              <a:gd name="connsiteY1" fmla="*/ 149725 h 552659"/>
              <a:gd name="connsiteX2" fmla="*/ 381837 w 397484"/>
              <a:gd name="connsiteY2" fmla="*/ 552659 h 552659"/>
              <a:gd name="connsiteX3" fmla="*/ 381837 w 397484"/>
              <a:gd name="connsiteY3" fmla="*/ 552659 h 552659"/>
              <a:gd name="connsiteX0" fmla="*/ 0 w 397484"/>
              <a:gd name="connsiteY0" fmla="*/ 0 h 552659"/>
              <a:gd name="connsiteX1" fmla="*/ 361789 w 397484"/>
              <a:gd name="connsiteY1" fmla="*/ 149725 h 552659"/>
              <a:gd name="connsiteX2" fmla="*/ 381837 w 397484"/>
              <a:gd name="connsiteY2" fmla="*/ 552659 h 552659"/>
              <a:gd name="connsiteX3" fmla="*/ 381837 w 397484"/>
              <a:gd name="connsiteY3" fmla="*/ 552659 h 552659"/>
              <a:gd name="connsiteX0" fmla="*/ 0 w 413257"/>
              <a:gd name="connsiteY0" fmla="*/ 0 h 552659"/>
              <a:gd name="connsiteX1" fmla="*/ 361789 w 413257"/>
              <a:gd name="connsiteY1" fmla="*/ 149725 h 552659"/>
              <a:gd name="connsiteX2" fmla="*/ 381837 w 413257"/>
              <a:gd name="connsiteY2" fmla="*/ 552659 h 552659"/>
              <a:gd name="connsiteX3" fmla="*/ 381837 w 413257"/>
              <a:gd name="connsiteY3" fmla="*/ 552659 h 552659"/>
              <a:gd name="connsiteX0" fmla="*/ 0 w 410046"/>
              <a:gd name="connsiteY0" fmla="*/ 0 h 552659"/>
              <a:gd name="connsiteX1" fmla="*/ 361789 w 410046"/>
              <a:gd name="connsiteY1" fmla="*/ 149725 h 552659"/>
              <a:gd name="connsiteX2" fmla="*/ 381837 w 410046"/>
              <a:gd name="connsiteY2" fmla="*/ 552659 h 552659"/>
              <a:gd name="connsiteX3" fmla="*/ 381837 w 410046"/>
              <a:gd name="connsiteY3" fmla="*/ 552659 h 552659"/>
              <a:gd name="connsiteX0" fmla="*/ 0 w 410010"/>
              <a:gd name="connsiteY0" fmla="*/ 0 h 552659"/>
              <a:gd name="connsiteX1" fmla="*/ 361789 w 410010"/>
              <a:gd name="connsiteY1" fmla="*/ 149725 h 552659"/>
              <a:gd name="connsiteX2" fmla="*/ 381837 w 410010"/>
              <a:gd name="connsiteY2" fmla="*/ 552659 h 552659"/>
              <a:gd name="connsiteX3" fmla="*/ 381837 w 410010"/>
              <a:gd name="connsiteY3" fmla="*/ 552659 h 55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010" h="552659">
                <a:moveTo>
                  <a:pt x="0" y="0"/>
                </a:moveTo>
                <a:cubicBezTo>
                  <a:pt x="227491" y="31551"/>
                  <a:pt x="293272" y="8099"/>
                  <a:pt x="361789" y="149725"/>
                </a:cubicBezTo>
                <a:cubicBezTo>
                  <a:pt x="430306" y="291351"/>
                  <a:pt x="415121" y="300029"/>
                  <a:pt x="381837" y="552659"/>
                </a:cubicBezTo>
                <a:lnTo>
                  <a:pt x="381837" y="552659"/>
                </a:lnTo>
              </a:path>
            </a:pathLst>
          </a:custGeom>
          <a:noFill/>
          <a:ln w="38100"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8F3A076-A0E8-49F0-B65D-A3E7436FC571}"/>
              </a:ext>
            </a:extLst>
          </p:cNvPr>
          <p:cNvSpPr txBox="1"/>
          <p:nvPr/>
        </p:nvSpPr>
        <p:spPr>
          <a:xfrm>
            <a:off x="8802759" y="2834936"/>
            <a:ext cx="94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FF00"/>
                </a:solidFill>
              </a:rPr>
              <a:t>R arm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91086FE-D824-4538-AA6C-2C88FA148241}"/>
              </a:ext>
            </a:extLst>
          </p:cNvPr>
          <p:cNvSpPr txBox="1"/>
          <p:nvPr/>
        </p:nvSpPr>
        <p:spPr>
          <a:xfrm>
            <a:off x="7382866" y="4020600"/>
            <a:ext cx="107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FF00"/>
                </a:solidFill>
              </a:rPr>
              <a:t>Φ arm</a:t>
            </a:r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76D1798F-182B-4214-8F66-C8917ACCAE3D}"/>
              </a:ext>
            </a:extLst>
          </p:cNvPr>
          <p:cNvSpPr/>
          <p:nvPr/>
        </p:nvSpPr>
        <p:spPr>
          <a:xfrm rot="14761199">
            <a:off x="8246971" y="3757404"/>
            <a:ext cx="562815" cy="559245"/>
          </a:xfrm>
          <a:custGeom>
            <a:avLst/>
            <a:gdLst>
              <a:gd name="connsiteX0" fmla="*/ 0 w 381837"/>
              <a:gd name="connsiteY0" fmla="*/ 0 h 552659"/>
              <a:gd name="connsiteX1" fmla="*/ 381837 w 381837"/>
              <a:gd name="connsiteY1" fmla="*/ 552659 h 552659"/>
              <a:gd name="connsiteX2" fmla="*/ 381837 w 381837"/>
              <a:gd name="connsiteY2" fmla="*/ 552659 h 552659"/>
              <a:gd name="connsiteX0" fmla="*/ 0 w 381837"/>
              <a:gd name="connsiteY0" fmla="*/ 0 h 552659"/>
              <a:gd name="connsiteX1" fmla="*/ 311499 w 381837"/>
              <a:gd name="connsiteY1" fmla="*/ 200967 h 552659"/>
              <a:gd name="connsiteX2" fmla="*/ 381837 w 381837"/>
              <a:gd name="connsiteY2" fmla="*/ 552659 h 552659"/>
              <a:gd name="connsiteX3" fmla="*/ 381837 w 381837"/>
              <a:gd name="connsiteY3" fmla="*/ 552659 h 552659"/>
              <a:gd name="connsiteX0" fmla="*/ 0 w 381837"/>
              <a:gd name="connsiteY0" fmla="*/ 0 h 552659"/>
              <a:gd name="connsiteX1" fmla="*/ 311499 w 381837"/>
              <a:gd name="connsiteY1" fmla="*/ 200967 h 552659"/>
              <a:gd name="connsiteX2" fmla="*/ 381837 w 381837"/>
              <a:gd name="connsiteY2" fmla="*/ 552659 h 552659"/>
              <a:gd name="connsiteX3" fmla="*/ 381837 w 381837"/>
              <a:gd name="connsiteY3" fmla="*/ 552659 h 552659"/>
              <a:gd name="connsiteX0" fmla="*/ 0 w 381837"/>
              <a:gd name="connsiteY0" fmla="*/ 0 h 552659"/>
              <a:gd name="connsiteX1" fmla="*/ 311499 w 381837"/>
              <a:gd name="connsiteY1" fmla="*/ 200967 h 552659"/>
              <a:gd name="connsiteX2" fmla="*/ 381837 w 381837"/>
              <a:gd name="connsiteY2" fmla="*/ 552659 h 552659"/>
              <a:gd name="connsiteX3" fmla="*/ 381837 w 381837"/>
              <a:gd name="connsiteY3" fmla="*/ 552659 h 552659"/>
              <a:gd name="connsiteX0" fmla="*/ 0 w 385199"/>
              <a:gd name="connsiteY0" fmla="*/ 0 h 552659"/>
              <a:gd name="connsiteX1" fmla="*/ 311499 w 385199"/>
              <a:gd name="connsiteY1" fmla="*/ 170822 h 552659"/>
              <a:gd name="connsiteX2" fmla="*/ 381837 w 385199"/>
              <a:gd name="connsiteY2" fmla="*/ 552659 h 552659"/>
              <a:gd name="connsiteX3" fmla="*/ 381837 w 385199"/>
              <a:gd name="connsiteY3" fmla="*/ 552659 h 552659"/>
              <a:gd name="connsiteX0" fmla="*/ 0 w 385199"/>
              <a:gd name="connsiteY0" fmla="*/ 0 h 552659"/>
              <a:gd name="connsiteX1" fmla="*/ 311499 w 385199"/>
              <a:gd name="connsiteY1" fmla="*/ 170822 h 552659"/>
              <a:gd name="connsiteX2" fmla="*/ 381837 w 385199"/>
              <a:gd name="connsiteY2" fmla="*/ 552659 h 552659"/>
              <a:gd name="connsiteX3" fmla="*/ 381837 w 385199"/>
              <a:gd name="connsiteY3" fmla="*/ 552659 h 552659"/>
              <a:gd name="connsiteX0" fmla="*/ 0 w 417299"/>
              <a:gd name="connsiteY0" fmla="*/ 0 h 552659"/>
              <a:gd name="connsiteX1" fmla="*/ 361789 w 417299"/>
              <a:gd name="connsiteY1" fmla="*/ 149725 h 552659"/>
              <a:gd name="connsiteX2" fmla="*/ 381837 w 417299"/>
              <a:gd name="connsiteY2" fmla="*/ 552659 h 552659"/>
              <a:gd name="connsiteX3" fmla="*/ 381837 w 417299"/>
              <a:gd name="connsiteY3" fmla="*/ 552659 h 552659"/>
              <a:gd name="connsiteX0" fmla="*/ 0 w 407853"/>
              <a:gd name="connsiteY0" fmla="*/ 0 h 552659"/>
              <a:gd name="connsiteX1" fmla="*/ 361789 w 407853"/>
              <a:gd name="connsiteY1" fmla="*/ 149725 h 552659"/>
              <a:gd name="connsiteX2" fmla="*/ 381837 w 407853"/>
              <a:gd name="connsiteY2" fmla="*/ 552659 h 552659"/>
              <a:gd name="connsiteX3" fmla="*/ 381837 w 407853"/>
              <a:gd name="connsiteY3" fmla="*/ 552659 h 552659"/>
              <a:gd name="connsiteX0" fmla="*/ 0 w 407853"/>
              <a:gd name="connsiteY0" fmla="*/ 0 h 552659"/>
              <a:gd name="connsiteX1" fmla="*/ 361789 w 407853"/>
              <a:gd name="connsiteY1" fmla="*/ 149725 h 552659"/>
              <a:gd name="connsiteX2" fmla="*/ 381837 w 407853"/>
              <a:gd name="connsiteY2" fmla="*/ 552659 h 552659"/>
              <a:gd name="connsiteX3" fmla="*/ 381837 w 407853"/>
              <a:gd name="connsiteY3" fmla="*/ 552659 h 552659"/>
              <a:gd name="connsiteX0" fmla="*/ 0 w 397484"/>
              <a:gd name="connsiteY0" fmla="*/ 0 h 552659"/>
              <a:gd name="connsiteX1" fmla="*/ 361789 w 397484"/>
              <a:gd name="connsiteY1" fmla="*/ 149725 h 552659"/>
              <a:gd name="connsiteX2" fmla="*/ 381837 w 397484"/>
              <a:gd name="connsiteY2" fmla="*/ 552659 h 552659"/>
              <a:gd name="connsiteX3" fmla="*/ 381837 w 397484"/>
              <a:gd name="connsiteY3" fmla="*/ 552659 h 552659"/>
              <a:gd name="connsiteX0" fmla="*/ 0 w 397484"/>
              <a:gd name="connsiteY0" fmla="*/ 0 h 552659"/>
              <a:gd name="connsiteX1" fmla="*/ 361789 w 397484"/>
              <a:gd name="connsiteY1" fmla="*/ 149725 h 552659"/>
              <a:gd name="connsiteX2" fmla="*/ 381837 w 397484"/>
              <a:gd name="connsiteY2" fmla="*/ 552659 h 552659"/>
              <a:gd name="connsiteX3" fmla="*/ 381837 w 397484"/>
              <a:gd name="connsiteY3" fmla="*/ 552659 h 552659"/>
              <a:gd name="connsiteX0" fmla="*/ 0 w 397484"/>
              <a:gd name="connsiteY0" fmla="*/ 0 h 552659"/>
              <a:gd name="connsiteX1" fmla="*/ 361789 w 397484"/>
              <a:gd name="connsiteY1" fmla="*/ 149725 h 552659"/>
              <a:gd name="connsiteX2" fmla="*/ 381837 w 397484"/>
              <a:gd name="connsiteY2" fmla="*/ 552659 h 552659"/>
              <a:gd name="connsiteX3" fmla="*/ 381837 w 397484"/>
              <a:gd name="connsiteY3" fmla="*/ 552659 h 552659"/>
              <a:gd name="connsiteX0" fmla="*/ 0 w 413257"/>
              <a:gd name="connsiteY0" fmla="*/ 0 h 552659"/>
              <a:gd name="connsiteX1" fmla="*/ 361789 w 413257"/>
              <a:gd name="connsiteY1" fmla="*/ 149725 h 552659"/>
              <a:gd name="connsiteX2" fmla="*/ 381837 w 413257"/>
              <a:gd name="connsiteY2" fmla="*/ 552659 h 552659"/>
              <a:gd name="connsiteX3" fmla="*/ 381837 w 413257"/>
              <a:gd name="connsiteY3" fmla="*/ 552659 h 552659"/>
              <a:gd name="connsiteX0" fmla="*/ 0 w 410046"/>
              <a:gd name="connsiteY0" fmla="*/ 0 h 552659"/>
              <a:gd name="connsiteX1" fmla="*/ 361789 w 410046"/>
              <a:gd name="connsiteY1" fmla="*/ 149725 h 552659"/>
              <a:gd name="connsiteX2" fmla="*/ 381837 w 410046"/>
              <a:gd name="connsiteY2" fmla="*/ 552659 h 552659"/>
              <a:gd name="connsiteX3" fmla="*/ 381837 w 410046"/>
              <a:gd name="connsiteY3" fmla="*/ 552659 h 552659"/>
              <a:gd name="connsiteX0" fmla="*/ 0 w 410010"/>
              <a:gd name="connsiteY0" fmla="*/ 0 h 552659"/>
              <a:gd name="connsiteX1" fmla="*/ 361789 w 410010"/>
              <a:gd name="connsiteY1" fmla="*/ 149725 h 552659"/>
              <a:gd name="connsiteX2" fmla="*/ 381837 w 410010"/>
              <a:gd name="connsiteY2" fmla="*/ 552659 h 552659"/>
              <a:gd name="connsiteX3" fmla="*/ 381837 w 410010"/>
              <a:gd name="connsiteY3" fmla="*/ 552659 h 55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010" h="552659">
                <a:moveTo>
                  <a:pt x="0" y="0"/>
                </a:moveTo>
                <a:cubicBezTo>
                  <a:pt x="227491" y="31551"/>
                  <a:pt x="293272" y="8099"/>
                  <a:pt x="361789" y="149725"/>
                </a:cubicBezTo>
                <a:cubicBezTo>
                  <a:pt x="430306" y="291351"/>
                  <a:pt x="415121" y="300029"/>
                  <a:pt x="381837" y="552659"/>
                </a:cubicBezTo>
                <a:lnTo>
                  <a:pt x="381837" y="552659"/>
                </a:lnTo>
              </a:path>
            </a:pathLst>
          </a:custGeom>
          <a:noFill/>
          <a:ln w="38100"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DB69E050-CF1C-4286-B345-6B0EDAFDD374}"/>
              </a:ext>
            </a:extLst>
          </p:cNvPr>
          <p:cNvCxnSpPr>
            <a:cxnSpLocks/>
          </p:cNvCxnSpPr>
          <p:nvPr/>
        </p:nvCxnSpPr>
        <p:spPr>
          <a:xfrm flipV="1">
            <a:off x="9885069" y="4457969"/>
            <a:ext cx="595167" cy="16597"/>
          </a:xfrm>
          <a:prstGeom prst="straightConnector1">
            <a:avLst/>
          </a:prstGeom>
          <a:ln w="38100"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1CC017D-FF21-4387-B987-B06638891A74}"/>
              </a:ext>
            </a:extLst>
          </p:cNvPr>
          <p:cNvSpPr txBox="1"/>
          <p:nvPr/>
        </p:nvSpPr>
        <p:spPr>
          <a:xfrm>
            <a:off x="10276342" y="4643809"/>
            <a:ext cx="1245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FF00"/>
                </a:solidFill>
              </a:rPr>
              <a:t>Z stage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D005AF8-EEFD-4EB0-8DD8-44B4D0EE04DD}"/>
              </a:ext>
            </a:extLst>
          </p:cNvPr>
          <p:cNvSpPr txBox="1"/>
          <p:nvPr/>
        </p:nvSpPr>
        <p:spPr>
          <a:xfrm>
            <a:off x="1067469" y="2404773"/>
            <a:ext cx="51062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dirty="0"/>
              <a:t>Two moving arms + encoders</a:t>
            </a:r>
            <a:br>
              <a:rPr kumimoji="1" lang="en-US" altLang="ja-JP" dirty="0"/>
            </a:br>
            <a:r>
              <a:rPr kumimoji="1" lang="en-US" altLang="ja-JP" dirty="0"/>
              <a:t>Supersonic</a:t>
            </a:r>
            <a:r>
              <a:rPr kumimoji="1" lang="ja-JP" altLang="en-US" dirty="0"/>
              <a:t> </a:t>
            </a:r>
            <a:r>
              <a:rPr kumimoji="1" lang="en-US" altLang="ja-JP" dirty="0"/>
              <a:t>motors</a:t>
            </a:r>
            <a:r>
              <a:rPr kumimoji="1" lang="ja-JP" altLang="en-US" dirty="0"/>
              <a:t> </a:t>
            </a:r>
            <a:r>
              <a:rPr kumimoji="1" lang="en-US" altLang="ja-JP" dirty="0"/>
              <a:t>(works</a:t>
            </a:r>
            <a:r>
              <a:rPr kumimoji="1" lang="ja-JP" altLang="en-US" dirty="0"/>
              <a:t> </a:t>
            </a:r>
            <a:r>
              <a:rPr kumimoji="1" lang="en-US" altLang="ja-JP" dirty="0"/>
              <a:t>in</a:t>
            </a:r>
            <a:r>
              <a:rPr kumimoji="1" lang="ja-JP" altLang="en-US" dirty="0"/>
              <a:t> </a:t>
            </a:r>
            <a:r>
              <a:rPr kumimoji="1" lang="en-US" altLang="ja-JP" dirty="0"/>
              <a:t>B-field)</a:t>
            </a:r>
            <a:br>
              <a:rPr kumimoji="1" lang="en-US" altLang="ja-JP" dirty="0"/>
            </a:br>
            <a:r>
              <a:rPr kumimoji="1" lang="en-US" altLang="ja-JP" dirty="0"/>
              <a:t>+ 3D printed arms (reinforced w/ CFRP)</a:t>
            </a:r>
          </a:p>
          <a:p>
            <a:endParaRPr kumimoji="1" lang="en-US" altLang="ja-JP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dirty="0"/>
              <a:t>Z stage + encoder</a:t>
            </a:r>
            <a:br>
              <a:rPr kumimoji="1" lang="en-US" altLang="ja-JP" dirty="0"/>
            </a:br>
            <a:r>
              <a:rPr kumimoji="1" lang="en-US" altLang="ja-JP" dirty="0"/>
              <a:t>~3m long, toothed belt</a:t>
            </a:r>
            <a:br>
              <a:rPr kumimoji="1" lang="en-US" altLang="ja-JP" dirty="0"/>
            </a:br>
            <a:r>
              <a:rPr kumimoji="1" lang="en-US" altLang="ja-JP" dirty="0"/>
              <a:t>Granite table (stable) + CFRP tube (light)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dirty="0"/>
              <a:t>Sensor </a:t>
            </a:r>
            <a:br>
              <a:rPr kumimoji="1" lang="en-US" altLang="ja-JP" dirty="0"/>
            </a:br>
            <a:r>
              <a:rPr kumimoji="1" lang="en-US" altLang="ja-JP" dirty="0"/>
              <a:t>Hallcube + current source (</a:t>
            </a:r>
            <a:r>
              <a:rPr kumimoji="1" lang="en-US" altLang="ja-JP" dirty="0" err="1"/>
              <a:t>Keythley</a:t>
            </a:r>
            <a:r>
              <a:rPr kumimoji="1" lang="en-US" altLang="ja-JP" dirty="0"/>
              <a:t> 6221)</a:t>
            </a:r>
            <a:br>
              <a:rPr kumimoji="1" lang="en-US" altLang="ja-JP" dirty="0"/>
            </a:br>
            <a:r>
              <a:rPr kumimoji="1" lang="en-US" altLang="ja-JP" dirty="0"/>
              <a:t>+ Digital voltmeter (Agilent)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dirty="0"/>
              <a:t>Control system</a:t>
            </a:r>
            <a:br>
              <a:rPr kumimoji="1" lang="en-US" altLang="ja-JP" dirty="0"/>
            </a:br>
            <a:r>
              <a:rPr kumimoji="1" lang="en-US" altLang="ja-JP" dirty="0"/>
              <a:t>EPICS (multiple devices, real time)</a:t>
            </a:r>
          </a:p>
        </p:txBody>
      </p:sp>
    </p:spTree>
    <p:extLst>
      <p:ext uri="{BB962C8B-B14F-4D97-AF65-F5344CB8AC3E}">
        <p14:creationId xmlns:p14="http://schemas.microsoft.com/office/powerpoint/2010/main" val="1935175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 ボードルーム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イオン ボードルーム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 ボードルーム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8543</TotalTime>
  <Words>875</Words>
  <Application>Microsoft Office PowerPoint</Application>
  <PresentationFormat>ワイド画面</PresentationFormat>
  <Paragraphs>186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4" baseType="lpstr">
      <vt:lpstr>メイリオ</vt:lpstr>
      <vt:lpstr>游ゴシック</vt:lpstr>
      <vt:lpstr>Arial</vt:lpstr>
      <vt:lpstr>Cambria Math</vt:lpstr>
      <vt:lpstr>Century Gothic</vt:lpstr>
      <vt:lpstr>Wingdings</vt:lpstr>
      <vt:lpstr>Wingdings 3</vt:lpstr>
      <vt:lpstr>イオン ボードルーム</vt:lpstr>
      <vt:lpstr>MEG II実験 陽電子スペクトロメータの 3次元磁場測定</vt:lpstr>
      <vt:lpstr>MEG II experiment</vt:lpstr>
      <vt:lpstr>e+ spectrometer and COBRA magnet</vt:lpstr>
      <vt:lpstr>Requirement for B-field measurement</vt:lpstr>
      <vt:lpstr>Difficulties in gradient B-field measurement</vt:lpstr>
      <vt:lpstr>Previous measurements (for MEG)</vt:lpstr>
      <vt:lpstr>Improvements in new measurement</vt:lpstr>
      <vt:lpstr>Hall sensor</vt:lpstr>
      <vt:lpstr>Measurement system</vt:lpstr>
      <vt:lpstr>Survey of the mapping machine</vt:lpstr>
      <vt:lpstr>Survey of the mapping machine</vt:lpstr>
      <vt:lpstr>Sensor direction measurement</vt:lpstr>
      <vt:lpstr>Data taking</vt:lpstr>
      <vt:lpstr>Stability check</vt:lpstr>
      <vt:lpstr>Next steps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 II実験 陽電子スペクトロメータの 3次元磁場測定</dc:title>
  <dc:creator>Ieki Kei</dc:creator>
  <cp:lastModifiedBy>Ieki Kei</cp:lastModifiedBy>
  <cp:revision>90</cp:revision>
  <dcterms:created xsi:type="dcterms:W3CDTF">2018-09-04T15:21:08Z</dcterms:created>
  <dcterms:modified xsi:type="dcterms:W3CDTF">2018-09-15T06:45:31Z</dcterms:modified>
</cp:coreProperties>
</file>