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2" r:id="rId7"/>
    <p:sldId id="268" r:id="rId8"/>
    <p:sldId id="270" r:id="rId9"/>
    <p:sldId id="260" r:id="rId10"/>
    <p:sldId id="273" r:id="rId11"/>
    <p:sldId id="263" r:id="rId12"/>
    <p:sldId id="266" r:id="rId13"/>
    <p:sldId id="272" r:id="rId14"/>
    <p:sldId id="27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0AF0D"/>
    <a:srgbClr val="ADD210"/>
    <a:srgbClr val="FF9900"/>
    <a:srgbClr val="878CA7"/>
    <a:srgbClr val="7F87AF"/>
    <a:srgbClr val="7480BA"/>
    <a:srgbClr val="FFDB69"/>
    <a:srgbClr val="AEF828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0346-2A63-4F96-9ED1-B2BB80C63939}" type="datetimeFigureOut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816E-5B8C-46FB-A0A6-3A50EE016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37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83D7-0E33-4E3A-A830-1D97E73D1B79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008185" y="3528542"/>
            <a:ext cx="10046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4348-43B9-4472-8E74-E9F877C3D118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6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FBC-E598-4A36-AF9C-3CAA947285C4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49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19B90D-283D-43DF-83AA-B79DAF581E21}"/>
              </a:ext>
            </a:extLst>
          </p:cNvPr>
          <p:cNvSpPr/>
          <p:nvPr userDrawn="1"/>
        </p:nvSpPr>
        <p:spPr>
          <a:xfrm>
            <a:off x="0" y="0"/>
            <a:ext cx="12192000" cy="6142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10" y="412993"/>
            <a:ext cx="10470789" cy="1049235"/>
          </a:xfrm>
        </p:spPr>
        <p:txBody>
          <a:bodyPr anchor="ctr">
            <a:normAutofit/>
          </a:bodyPr>
          <a:lstStyle>
            <a:lvl1pPr>
              <a:defRPr sz="4000" cap="none" baseline="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10" y="1875222"/>
            <a:ext cx="10470790" cy="4056646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9783" y="6231760"/>
            <a:ext cx="811019" cy="50357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1D6569-E359-4B1C-9CDA-40D1BA2A553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959210" y="1462228"/>
            <a:ext cx="104707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75727F76-B8D1-4943-AAB1-BC5EFDC6E3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B353FEE-6E62-4E65-AE23-52D739E1BB73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A7E57454-FDA9-40F0-8399-3564399098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59210" y="6328948"/>
            <a:ext cx="5938836" cy="309201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1" lang="zh-CN" altLang="en-US" dirty="0"/>
              <a:t>日本物理学会　第</a:t>
            </a:r>
            <a:r>
              <a:rPr kumimoji="1" lang="en-US" altLang="zh-CN" dirty="0"/>
              <a:t>74</a:t>
            </a:r>
            <a:r>
              <a:rPr kumimoji="1" lang="zh-CN" altLang="en-US" dirty="0"/>
              <a:t>回年次大会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614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02CF-858F-4F9F-A80F-19BACCEB4CDF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BEED-29C4-46FD-8C02-0E85DDB878EF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ACDE-D157-48E0-BC7B-C37A23108D51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3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A6A-19A6-4503-9F3F-53A8622C56A0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6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A661-9606-400F-B8A6-3FA1A922A153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89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EF7F-9378-4206-92D0-D8CDC1D38A88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FBA398-F14F-49F8-94D0-9CDA55E30D38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7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8345-39B6-45A8-B830-450DA9ED5E61}" type="datetime1">
              <a:rPr kumimoji="1" lang="ja-JP" altLang="en-US" smtClean="0"/>
              <a:t>2019/3/4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1D6569-E359-4B1C-9CDA-40D1BA2A553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4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0DA2FA-8ACD-4A7D-9B3C-69F116728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969" y="948469"/>
            <a:ext cx="9988062" cy="2387600"/>
          </a:xfrm>
        </p:spPr>
        <p:txBody>
          <a:bodyPr>
            <a:noAutofit/>
          </a:bodyPr>
          <a:lstStyle/>
          <a:p>
            <a:pPr algn="l"/>
            <a:r>
              <a:rPr lang="en-US" altLang="ja-JP" sz="4400" dirty="0"/>
              <a:t>MEG II</a:t>
            </a:r>
            <a:r>
              <a:rPr lang="ja-JP" altLang="en-US" sz="4400" dirty="0"/>
              <a:t>実験</a:t>
            </a:r>
            <a:br>
              <a:rPr lang="en-US" altLang="ja-JP" sz="4400" dirty="0"/>
            </a:br>
            <a:r>
              <a:rPr lang="ja-JP" altLang="en-US" sz="4400" dirty="0"/>
              <a:t>液体キセノンガンマ線検出器における</a:t>
            </a:r>
            <a:br>
              <a:rPr lang="en-US" altLang="ja-JP" sz="4400" dirty="0"/>
            </a:br>
            <a:r>
              <a:rPr lang="ja-JP" altLang="en-US" sz="4400" dirty="0"/>
              <a:t>光センサーの較正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71ADC3-7C48-459A-8D49-EB8862EFF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654" y="3767898"/>
            <a:ext cx="6002215" cy="1098916"/>
          </a:xfrm>
        </p:spPr>
        <p:txBody>
          <a:bodyPr/>
          <a:lstStyle/>
          <a:p>
            <a:pPr algn="l"/>
            <a:r>
              <a:rPr lang="ja-JP" altLang="en-US" dirty="0"/>
              <a:t> 東大素セ</a:t>
            </a:r>
          </a:p>
          <a:p>
            <a:pPr algn="l"/>
            <a:r>
              <a:rPr lang="ja-JP" altLang="en-US" dirty="0"/>
              <a:t> 家城佳</a:t>
            </a:r>
            <a:r>
              <a:rPr lang="en-US" altLang="ja-JP" dirty="0"/>
              <a:t>, </a:t>
            </a:r>
            <a:r>
              <a:rPr lang="ja-JP" altLang="en-US" dirty="0"/>
              <a:t>他</a:t>
            </a:r>
            <a:r>
              <a:rPr lang="en-US" altLang="ja-JP" dirty="0"/>
              <a:t>MEG II</a:t>
            </a:r>
            <a:r>
              <a:rPr lang="ja-JP" altLang="en-US" dirty="0"/>
              <a:t>コラボレーション</a:t>
            </a:r>
            <a:endParaRPr kumimoji="1"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E460F34-87C7-49C2-A8CD-4FD6DAF0A3E0}"/>
              </a:ext>
            </a:extLst>
          </p:cNvPr>
          <p:cNvGrpSpPr/>
          <p:nvPr/>
        </p:nvGrpSpPr>
        <p:grpSpPr>
          <a:xfrm>
            <a:off x="6096000" y="4456961"/>
            <a:ext cx="2272473" cy="1029238"/>
            <a:chOff x="8534401" y="255683"/>
            <a:chExt cx="3608119" cy="158788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FC0B9795-2CED-4D97-8432-85011E231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01" y="255683"/>
              <a:ext cx="2285999" cy="158788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7918EB0-C9F2-41F5-B98C-7581E9110B21}"/>
                </a:ext>
              </a:extLst>
            </p:cNvPr>
            <p:cNvSpPr txBox="1"/>
            <p:nvPr/>
          </p:nvSpPr>
          <p:spPr>
            <a:xfrm>
              <a:off x="10582354" y="827900"/>
              <a:ext cx="1560166" cy="99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878CA7"/>
                  </a:solidFill>
                  <a:latin typeface="Bahnschrift Light SemiCondensed" panose="020B0502040204020203" pitchFamily="34" charset="0"/>
                  <a:cs typeface="Segoe UI Semilight" panose="020B0402040204020203" pitchFamily="34" charset="0"/>
                </a:rPr>
                <a:t>JSPS </a:t>
              </a:r>
            </a:p>
            <a:p>
              <a:r>
                <a:rPr lang="en-US" altLang="ja-JP" sz="1200" dirty="0">
                  <a:solidFill>
                    <a:srgbClr val="878CA7"/>
                  </a:solidFill>
                  <a:latin typeface="Bahnschrift Light SemiCondensed" panose="020B0502040204020203" pitchFamily="34" charset="0"/>
                  <a:cs typeface="Segoe UI Semilight" panose="020B0402040204020203" pitchFamily="34" charset="0"/>
                </a:rPr>
                <a:t>C</a:t>
              </a:r>
              <a:r>
                <a:rPr kumimoji="1" lang="en-US" altLang="ja-JP" sz="1200" dirty="0">
                  <a:solidFill>
                    <a:srgbClr val="878CA7"/>
                  </a:solidFill>
                  <a:latin typeface="Bahnschrift Light SemiCondensed" panose="020B0502040204020203" pitchFamily="34" charset="0"/>
                  <a:cs typeface="Segoe UI Semilight" panose="020B0402040204020203" pitchFamily="34" charset="0"/>
                </a:rPr>
                <a:t>ore-to-Core Program</a:t>
              </a:r>
              <a:endParaRPr kumimoji="1" lang="ja-JP" altLang="en-US" sz="1200" dirty="0">
                <a:solidFill>
                  <a:srgbClr val="878CA7"/>
                </a:solidFill>
                <a:latin typeface="Bahnschrift Light SemiCondensed" panose="020B0502040204020203" pitchFamily="34" charset="0"/>
                <a:cs typeface="Segoe UI Semilight" panose="020B0402040204020203" pitchFamily="34" charset="0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2D6A9820-80AF-415A-957C-3D3DD100C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85" y="4212588"/>
            <a:ext cx="1632597" cy="130844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DEE1340-357B-4C34-BF78-D6BA36040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42" y="4046702"/>
            <a:ext cx="1296577" cy="16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B3290EC9-AF34-4EDA-BF84-597F2FB1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924" y="3571819"/>
            <a:ext cx="4884450" cy="23936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8C3E645-21CC-4F90-9106-43CDBD50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Gain (PMT)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152A18-3E68-43F9-A72F-B3A87D6C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321C0D-EFB3-4AA7-9D2A-75A391B1E5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F11A00-4889-4CFE-AEF1-EAC79080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60" y="1818436"/>
            <a:ext cx="3469445" cy="416132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76B0A-44E4-43C4-9C71-B00965897233}"/>
              </a:ext>
            </a:extLst>
          </p:cNvPr>
          <p:cNvSpPr txBox="1"/>
          <p:nvPr/>
        </p:nvSpPr>
        <p:spPr>
          <a:xfrm>
            <a:off x="8935548" y="3304744"/>
            <a:ext cx="199292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Gain vs. channel ID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BEFB4A-196C-4664-B83B-0435E2DB17AE}"/>
              </a:ext>
            </a:extLst>
          </p:cNvPr>
          <p:cNvSpPr txBox="1"/>
          <p:nvPr/>
        </p:nvSpPr>
        <p:spPr>
          <a:xfrm>
            <a:off x="749030" y="1601071"/>
            <a:ext cx="35866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Charge variance vs. charge mean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4F7E6E-43E4-4AFC-ACA0-4A8FDB8A77EA}"/>
              </a:ext>
            </a:extLst>
          </p:cNvPr>
          <p:cNvSpPr txBox="1"/>
          <p:nvPr/>
        </p:nvSpPr>
        <p:spPr>
          <a:xfrm>
            <a:off x="4559029" y="1647237"/>
            <a:ext cx="687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For PMTs, gain is derived from variance and mean of LED data.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D0DF4B5-96EF-4A88-A2EF-39C4C8F4DA45}"/>
                  </a:ext>
                </a:extLst>
              </p:cNvPr>
              <p:cNvSpPr txBox="1"/>
              <p:nvPr/>
            </p:nvSpPr>
            <p:spPr>
              <a:xfrm>
                <a:off x="4735461" y="2286314"/>
                <a:ext cx="4080880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Mean = gain * </a:t>
                </a:r>
                <a:r>
                  <a:rPr kumimoji="1" lang="en-US" altLang="ja-JP" sz="2000" dirty="0" err="1"/>
                  <a:t>N</a:t>
                </a:r>
                <a:r>
                  <a:rPr kumimoji="1" lang="en-US" altLang="ja-JP" sz="2000" baseline="-25000" dirty="0" err="1"/>
                  <a:t>p.e</a:t>
                </a:r>
                <a:r>
                  <a:rPr kumimoji="1" lang="en-US" altLang="ja-JP" sz="2000" baseline="-25000" dirty="0"/>
                  <a:t>.</a:t>
                </a:r>
                <a:r>
                  <a:rPr kumimoji="1" lang="en-US" altLang="ja-JP" sz="2000" dirty="0"/>
                  <a:t> * </a:t>
                </a:r>
                <a:r>
                  <a:rPr kumimoji="1" lang="en-US" altLang="ja-JP" sz="2000" i="1" dirty="0"/>
                  <a:t>e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Variance = gain</a:t>
                </a:r>
                <a:r>
                  <a:rPr kumimoji="1" lang="en-US" altLang="ja-JP" sz="2000" baseline="30000" dirty="0"/>
                  <a:t>2</a:t>
                </a:r>
                <a:r>
                  <a:rPr kumimoji="1" lang="en-US" altLang="ja-JP" sz="2000" dirty="0"/>
                  <a:t> 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* </a:t>
                </a:r>
                <a:r>
                  <a:rPr kumimoji="1" lang="en-US" altLang="ja-JP" sz="2000" i="1" dirty="0"/>
                  <a:t>e</a:t>
                </a:r>
                <a:r>
                  <a:rPr kumimoji="1" lang="en-US" altLang="ja-JP" sz="2000" baseline="30000" dirty="0"/>
                  <a:t>2</a:t>
                </a:r>
                <a:r>
                  <a:rPr kumimoji="1" lang="en-US" altLang="ja-JP" sz="20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D0DF4B5-96EF-4A88-A2EF-39C4C8F4D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461" y="2286314"/>
                <a:ext cx="4080880" cy="737766"/>
              </a:xfrm>
              <a:prstGeom prst="rect">
                <a:avLst/>
              </a:prstGeom>
              <a:blipFill>
                <a:blip r:embed="rId4"/>
                <a:stretch>
                  <a:fillRect l="-1644" t="-4132" b="-10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CFC46731-D420-4A3B-AE6B-AF75DFF64A1E}"/>
              </a:ext>
            </a:extLst>
          </p:cNvPr>
          <p:cNvSpPr/>
          <p:nvPr/>
        </p:nvSpPr>
        <p:spPr>
          <a:xfrm>
            <a:off x="4512137" y="2306014"/>
            <a:ext cx="257908" cy="718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2F59CC-FEEC-453B-9940-786F7EF60369}"/>
              </a:ext>
            </a:extLst>
          </p:cNvPr>
          <p:cNvSpPr txBox="1"/>
          <p:nvPr/>
        </p:nvSpPr>
        <p:spPr>
          <a:xfrm>
            <a:off x="6766639" y="3024080"/>
            <a:ext cx="89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 </a:t>
            </a:r>
            <a:r>
              <a:rPr kumimoji="1" lang="en-US" altLang="ja-JP" sz="1600" dirty="0" err="1">
                <a:solidFill>
                  <a:srgbClr val="0070C0"/>
                </a:solidFill>
              </a:rPr>
              <a:t>N</a:t>
            </a:r>
            <a:r>
              <a:rPr kumimoji="1" lang="en-US" altLang="ja-JP" sz="1600" baseline="-25000" dirty="0" err="1">
                <a:solidFill>
                  <a:srgbClr val="0070C0"/>
                </a:solidFill>
              </a:rPr>
              <a:t>p.e</a:t>
            </a:r>
            <a:r>
              <a:rPr kumimoji="1" lang="en-US" altLang="ja-JP" sz="1600" baseline="-25000" dirty="0">
                <a:solidFill>
                  <a:srgbClr val="0070C0"/>
                </a:solidFill>
              </a:rPr>
              <a:t>.</a:t>
            </a:r>
            <a:endParaRPr kumimoji="1" lang="ja-JP" altLang="en-US" sz="1600" baseline="-25000" dirty="0">
              <a:solidFill>
                <a:srgbClr val="0070C0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9FDD85C-9663-44AA-851F-0B8489DF6941}"/>
              </a:ext>
            </a:extLst>
          </p:cNvPr>
          <p:cNvCxnSpPr/>
          <p:nvPr/>
        </p:nvCxnSpPr>
        <p:spPr>
          <a:xfrm flipH="1" flipV="1">
            <a:off x="6928926" y="2954975"/>
            <a:ext cx="72191" cy="1516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8194B84-112A-4F1F-B187-C4D185B4943D}"/>
              </a:ext>
            </a:extLst>
          </p:cNvPr>
          <p:cNvCxnSpPr/>
          <p:nvPr/>
        </p:nvCxnSpPr>
        <p:spPr>
          <a:xfrm flipH="1" flipV="1">
            <a:off x="7972275" y="2954976"/>
            <a:ext cx="72191" cy="1516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F7EEE-3A73-4116-9FE5-96498517FAED}"/>
              </a:ext>
            </a:extLst>
          </p:cNvPr>
          <p:cNvSpPr txBox="1"/>
          <p:nvPr/>
        </p:nvSpPr>
        <p:spPr>
          <a:xfrm>
            <a:off x="7352863" y="3012357"/>
            <a:ext cx="19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noise, LED</a:t>
            </a:r>
            <a:br>
              <a:rPr kumimoji="1" lang="en-US" altLang="ja-JP" sz="1600" dirty="0">
                <a:solidFill>
                  <a:srgbClr val="0070C0"/>
                </a:solidFill>
              </a:rPr>
            </a:br>
            <a:r>
              <a:rPr kumimoji="1" lang="en-US" altLang="ja-JP" sz="1600" dirty="0">
                <a:solidFill>
                  <a:srgbClr val="0070C0"/>
                </a:solidFill>
              </a:rPr>
              <a:t>variation</a:t>
            </a:r>
            <a:endParaRPr kumimoji="1" lang="ja-JP" altLang="en-US" sz="1600" baseline="-25000" dirty="0">
              <a:solidFill>
                <a:srgbClr val="0070C0"/>
              </a:solidFill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739FF3D-41F4-4B6E-9BD1-A43B5D737BC5}"/>
              </a:ext>
            </a:extLst>
          </p:cNvPr>
          <p:cNvSpPr/>
          <p:nvPr/>
        </p:nvSpPr>
        <p:spPr>
          <a:xfrm>
            <a:off x="8349324" y="2466530"/>
            <a:ext cx="363128" cy="36752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ACD196-E5AF-4567-9F55-71FDF91FCEEB}"/>
              </a:ext>
            </a:extLst>
          </p:cNvPr>
          <p:cNvSpPr txBox="1"/>
          <p:nvPr/>
        </p:nvSpPr>
        <p:spPr>
          <a:xfrm>
            <a:off x="8712453" y="2287258"/>
            <a:ext cx="315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gain </a:t>
            </a:r>
            <a:br>
              <a:rPr kumimoji="1" lang="en-US" altLang="ja-JP" sz="2000" dirty="0">
                <a:solidFill>
                  <a:srgbClr val="00B050"/>
                </a:solidFill>
              </a:rPr>
            </a:br>
            <a:r>
              <a:rPr kumimoji="1" lang="en-US" altLang="ja-JP" sz="2000" dirty="0">
                <a:solidFill>
                  <a:srgbClr val="00B050"/>
                </a:solidFill>
              </a:rPr>
              <a:t>= slope of variance vs. mean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D7BB55-2F62-49D7-8B61-E9F99654F85D}"/>
              </a:ext>
            </a:extLst>
          </p:cNvPr>
          <p:cNvSpPr txBox="1"/>
          <p:nvPr/>
        </p:nvSpPr>
        <p:spPr>
          <a:xfrm>
            <a:off x="4461784" y="4073418"/>
            <a:ext cx="339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Bias voltage is adjusted to equalize the gain.</a:t>
            </a:r>
            <a:endParaRPr kumimoji="1" lang="ja-JP" altLang="en-US" sz="2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7A4571-B939-4BC2-95B2-A3AF2CCDB7FC}"/>
              </a:ext>
            </a:extLst>
          </p:cNvPr>
          <p:cNvSpPr txBox="1"/>
          <p:nvPr/>
        </p:nvSpPr>
        <p:spPr>
          <a:xfrm>
            <a:off x="10832123" y="99339"/>
            <a:ext cx="1289539" cy="37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i="1" dirty="0"/>
              <a:t>K. Toyoda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63626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B03A81F6-9BC1-4838-A397-1FF3A854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4" y="2696799"/>
            <a:ext cx="3948775" cy="23210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AF7963C-350B-4C13-9BF7-EE039055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PDE (MPPC), QE (PMT)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2CFEE6-F51A-4856-A6E2-D4FE505328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96F9D7-DCE2-4412-A1DC-E5804052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3BE25AA-0113-446C-BC58-DDB0DB907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630" y="1906970"/>
            <a:ext cx="4907681" cy="324769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4B7F8E-610E-458C-9C70-6259D6F65374}"/>
              </a:ext>
            </a:extLst>
          </p:cNvPr>
          <p:cNvSpPr txBox="1"/>
          <p:nvPr/>
        </p:nvSpPr>
        <p:spPr>
          <a:xfrm>
            <a:off x="10902461" y="99339"/>
            <a:ext cx="1289539" cy="37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S. Kobayashi</a:t>
            </a:r>
            <a:endParaRPr kumimoji="1" lang="ja-JP" altLang="en-US" i="1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4A1870-C6D9-4A36-8EA0-BF13A9B76108}"/>
              </a:ext>
            </a:extLst>
          </p:cNvPr>
          <p:cNvSpPr/>
          <p:nvPr/>
        </p:nvSpPr>
        <p:spPr>
          <a:xfrm>
            <a:off x="7680311" y="2071092"/>
            <a:ext cx="1622536" cy="89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D0B6BE-0ACB-49AE-ABD2-17EA7701FE4B}"/>
              </a:ext>
            </a:extLst>
          </p:cNvPr>
          <p:cNvSpPr txBox="1"/>
          <p:nvPr/>
        </p:nvSpPr>
        <p:spPr>
          <a:xfrm>
            <a:off x="8285377" y="1703336"/>
            <a:ext cx="256735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PDE vs. incident angle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459A4C-A50D-4990-A92A-C6EDB2BD7AF5}"/>
              </a:ext>
            </a:extLst>
          </p:cNvPr>
          <p:cNvSpPr txBox="1"/>
          <p:nvPr/>
        </p:nvSpPr>
        <p:spPr>
          <a:xfrm>
            <a:off x="7619207" y="2037017"/>
            <a:ext cx="295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Measured this time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Measured in prototype test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891F32F-5368-48A7-9366-92CDA92EA6C9}"/>
              </a:ext>
            </a:extLst>
          </p:cNvPr>
          <p:cNvCxnSpPr/>
          <p:nvPr/>
        </p:nvCxnSpPr>
        <p:spPr>
          <a:xfrm flipH="1">
            <a:off x="10135187" y="3400211"/>
            <a:ext cx="117231" cy="211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089AFA-0B67-4678-A17A-67E637A61A80}"/>
              </a:ext>
            </a:extLst>
          </p:cNvPr>
          <p:cNvSpPr txBox="1"/>
          <p:nvPr/>
        </p:nvSpPr>
        <p:spPr>
          <a:xfrm>
            <a:off x="9522932" y="2748364"/>
            <a:ext cx="237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expected curve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(Fresnel reflection)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34CDFA8-287C-40DF-8DD1-567C09DC8C2F}"/>
                  </a:ext>
                </a:extLst>
              </p:cNvPr>
              <p:cNvSpPr txBox="1"/>
              <p:nvPr/>
            </p:nvSpPr>
            <p:spPr>
              <a:xfrm>
                <a:off x="530780" y="1587344"/>
                <a:ext cx="6982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PDE, QE was measured with </a:t>
                </a:r>
                <a:r>
                  <a:rPr kumimoji="1" lang="en-US" altLang="ja-JP" sz="2000" baseline="30000" dirty="0"/>
                  <a:t>241</a:t>
                </a:r>
                <a:r>
                  <a:rPr kumimoji="1" lang="en-US" altLang="ja-JP" sz="2000" dirty="0"/>
                  <a:t>Am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source inside LXe detector.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34CDFA8-287C-40DF-8DD1-567C09DC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0" y="1587344"/>
                <a:ext cx="6982896" cy="400110"/>
              </a:xfrm>
              <a:prstGeom prst="rect">
                <a:avLst/>
              </a:prstGeom>
              <a:blipFill>
                <a:blip r:embed="rId4"/>
                <a:stretch>
                  <a:fillRect l="-873" t="-7576" r="-34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F1340F8-B228-4081-8E60-C200D4FFD567}"/>
              </a:ext>
            </a:extLst>
          </p:cNvPr>
          <p:cNvSpPr txBox="1"/>
          <p:nvPr/>
        </p:nvSpPr>
        <p:spPr>
          <a:xfrm>
            <a:off x="1129213" y="205067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PDE = </a:t>
            </a:r>
            <a:r>
              <a:rPr kumimoji="1" lang="en-US" altLang="ja-JP" sz="2000" dirty="0" err="1"/>
              <a:t>Np.e</a:t>
            </a:r>
            <a:r>
              <a:rPr kumimoji="1" lang="en-US" altLang="ja-JP" sz="2000" dirty="0"/>
              <a:t>.(measured) / </a:t>
            </a:r>
            <a:r>
              <a:rPr kumimoji="1" lang="en-US" altLang="ja-JP" sz="2000" dirty="0" err="1"/>
              <a:t>Np.e</a:t>
            </a:r>
            <a:r>
              <a:rPr kumimoji="1" lang="en-US" altLang="ja-JP" sz="2000" dirty="0"/>
              <a:t>.(expected in MC)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3A6EC7B-6FBC-42BA-99C0-865ECAFB578E}"/>
              </a:ext>
            </a:extLst>
          </p:cNvPr>
          <p:cNvSpPr txBox="1"/>
          <p:nvPr/>
        </p:nvSpPr>
        <p:spPr>
          <a:xfrm>
            <a:off x="797792" y="2567411"/>
            <a:ext cx="31922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PDE (MPPC) vs. serial number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2EE73C-1AB0-48DD-B965-88A333B6B0DC}"/>
              </a:ext>
            </a:extLst>
          </p:cNvPr>
          <p:cNvSpPr txBox="1"/>
          <p:nvPr/>
        </p:nvSpPr>
        <p:spPr>
          <a:xfrm>
            <a:off x="951960" y="2989624"/>
            <a:ext cx="80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lot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 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EEE8F340-E500-4235-8B84-D1E6B38E7FCF}"/>
              </a:ext>
            </a:extLst>
          </p:cNvPr>
          <p:cNvCxnSpPr>
            <a:cxnSpLocks/>
          </p:cNvCxnSpPr>
          <p:nvPr/>
        </p:nvCxnSpPr>
        <p:spPr>
          <a:xfrm flipV="1">
            <a:off x="1500288" y="2995715"/>
            <a:ext cx="0" cy="16841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226D9CB-4EC1-49B6-AC56-828635B913B6}"/>
              </a:ext>
            </a:extLst>
          </p:cNvPr>
          <p:cNvCxnSpPr>
            <a:cxnSpLocks/>
          </p:cNvCxnSpPr>
          <p:nvPr/>
        </p:nvCxnSpPr>
        <p:spPr>
          <a:xfrm flipV="1">
            <a:off x="2518432" y="2995715"/>
            <a:ext cx="0" cy="16841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AB4D991-DFC2-4C42-956C-744B848C333D}"/>
              </a:ext>
            </a:extLst>
          </p:cNvPr>
          <p:cNvCxnSpPr>
            <a:cxnSpLocks/>
          </p:cNvCxnSpPr>
          <p:nvPr/>
        </p:nvCxnSpPr>
        <p:spPr>
          <a:xfrm flipV="1">
            <a:off x="3015941" y="2995715"/>
            <a:ext cx="0" cy="16841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441FD62-9081-4651-B54E-933DA647D521}"/>
              </a:ext>
            </a:extLst>
          </p:cNvPr>
          <p:cNvSpPr txBox="1"/>
          <p:nvPr/>
        </p:nvSpPr>
        <p:spPr>
          <a:xfrm>
            <a:off x="1999981" y="3161109"/>
            <a:ext cx="39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B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18F7143-45FA-415D-BDBF-8B6950DAD442}"/>
              </a:ext>
            </a:extLst>
          </p:cNvPr>
          <p:cNvSpPr txBox="1"/>
          <p:nvPr/>
        </p:nvSpPr>
        <p:spPr>
          <a:xfrm>
            <a:off x="2593908" y="3029398"/>
            <a:ext cx="49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3F97348-9D20-44F3-B9E9-1DA80D4F38FB}"/>
              </a:ext>
            </a:extLst>
          </p:cNvPr>
          <p:cNvSpPr txBox="1"/>
          <p:nvPr/>
        </p:nvSpPr>
        <p:spPr>
          <a:xfrm>
            <a:off x="3407342" y="3029398"/>
            <a:ext cx="49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8C49436A-ADAF-4F82-A47E-6E0102CFA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067" y="2782158"/>
            <a:ext cx="2266269" cy="219918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388EB58-D812-4E89-BD2C-F78545DD1E3B}"/>
              </a:ext>
            </a:extLst>
          </p:cNvPr>
          <p:cNvSpPr txBox="1"/>
          <p:nvPr/>
        </p:nvSpPr>
        <p:spPr>
          <a:xfrm>
            <a:off x="4703405" y="2531195"/>
            <a:ext cx="237978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QE (PMT) vs. channel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C9488FD-C169-4E5D-98DF-2A0078AD3481}"/>
              </a:ext>
            </a:extLst>
          </p:cNvPr>
          <p:cNvSpPr txBox="1"/>
          <p:nvPr/>
        </p:nvSpPr>
        <p:spPr>
          <a:xfrm>
            <a:off x="892825" y="5010427"/>
            <a:ext cx="9359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MPPC PDE was measured to be small (~7%), for the reason not understood yet. </a:t>
            </a:r>
          </a:p>
          <a:p>
            <a:r>
              <a:rPr kumimoji="1" lang="en-US" altLang="ja-JP" sz="2000" dirty="0"/>
              <a:t>It is measured to be small at large incident angle, as we observed in prototype test. </a:t>
            </a:r>
          </a:p>
          <a:p>
            <a:r>
              <a:rPr kumimoji="1" lang="en-US" altLang="ja-JP" sz="2000" dirty="0"/>
              <a:t>Effect on performance is expected to be small at least for energy and timing resolution.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430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5287B-4B60-4649-9F6D-15FE0E1B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C8ABB4-CC31-48B3-A91B-04D922B5E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z="2400" dirty="0"/>
              <a:t>Calibration constants of MPPCs and PMTs are measured successfully.</a:t>
            </a:r>
            <a:br>
              <a:rPr lang="en-US" altLang="ja-JP" sz="2400" dirty="0"/>
            </a:br>
            <a:r>
              <a:rPr lang="en-US" altLang="ja-JP" sz="2400" dirty="0"/>
              <a:t>  - Afterpulse of MPPC was found to differ largely in </a:t>
            </a:r>
            <a:br>
              <a:rPr lang="en-US" altLang="ja-JP" sz="2400" dirty="0"/>
            </a:br>
            <a:r>
              <a:rPr lang="en-US" altLang="ja-JP" sz="2400" dirty="0"/>
              <a:t>   different production lot.</a:t>
            </a:r>
            <a:br>
              <a:rPr lang="en-US" altLang="ja-JP" sz="2400" dirty="0"/>
            </a:br>
            <a:r>
              <a:rPr lang="en-US" altLang="ja-JP" sz="2400" dirty="0"/>
              <a:t>  - For MPPCs, dead channels (x9) and high dark rate </a:t>
            </a:r>
            <a:br>
              <a:rPr lang="en-US" altLang="ja-JP" sz="2400" dirty="0"/>
            </a:br>
            <a:r>
              <a:rPr lang="en-US" altLang="ja-JP" sz="2400" dirty="0"/>
              <a:t>   channels (x19) were found.</a:t>
            </a:r>
            <a:br>
              <a:rPr lang="en-US" altLang="ja-JP" sz="2400" dirty="0"/>
            </a:br>
            <a:r>
              <a:rPr lang="en-US" altLang="ja-JP" sz="2400" dirty="0"/>
              <a:t>  - PDE was measured to be small (~7%), compared to the values measured before </a:t>
            </a:r>
            <a:br>
              <a:rPr lang="en-US" altLang="ja-JP" sz="2400" dirty="0"/>
            </a:br>
            <a:r>
              <a:rPr lang="en-US" altLang="ja-JP" sz="2400" dirty="0"/>
              <a:t>    construction (~20%). Effect on energy and timing resolution is expected to be </a:t>
            </a:r>
            <a:br>
              <a:rPr lang="en-US" altLang="ja-JP" sz="2400" dirty="0"/>
            </a:br>
            <a:r>
              <a:rPr lang="en-US" altLang="ja-JP" sz="2400" dirty="0"/>
              <a:t>    small, and effect on position resolution is being evaluated.</a:t>
            </a:r>
          </a:p>
          <a:p>
            <a:r>
              <a:rPr lang="en-US" altLang="ja-JP" sz="2400" dirty="0"/>
              <a:t>Variation of calibration constants over time is an other important topic </a:t>
            </a:r>
            <a:r>
              <a:rPr lang="en-US" altLang="ja-JP" sz="2400" dirty="0">
                <a:sym typeface="Wingdings" panose="05000000000000000000" pitchFamily="2" charset="2"/>
              </a:rPr>
              <a:t> next talk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EE6399-0262-457C-ADD7-50371FFFE2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B2F127-9CB2-4DC8-84BA-A0E6CE52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074AA35F-D41C-43B4-B790-7209438ECDF7}"/>
              </a:ext>
            </a:extLst>
          </p:cNvPr>
          <p:cNvSpPr/>
          <p:nvPr/>
        </p:nvSpPr>
        <p:spPr>
          <a:xfrm>
            <a:off x="7702062" y="2398491"/>
            <a:ext cx="351106" cy="15050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462277-4450-4ECD-9AB6-C52D6B967E98}"/>
              </a:ext>
            </a:extLst>
          </p:cNvPr>
          <p:cNvSpPr txBox="1"/>
          <p:nvPr/>
        </p:nvSpPr>
        <p:spPr>
          <a:xfrm>
            <a:off x="8182708" y="2797075"/>
            <a:ext cx="2461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Effect on resolution is expected to be minor.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855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8BC64-DC91-4CA4-B7F5-72B6A3A3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Crosscheck with current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C57374-CE63-4F64-8E58-5C39CF8D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412327-2DA9-453D-B481-3A06399A4E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C9EF76-4B0B-4B5B-AD79-74EEA9F99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3"/>
          <a:stretch/>
        </p:blipFill>
        <p:spPr>
          <a:xfrm>
            <a:off x="6471141" y="1576039"/>
            <a:ext cx="5278315" cy="44005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63BE7-9B00-4E14-92CC-112F6EA3EE59}"/>
              </a:ext>
            </a:extLst>
          </p:cNvPr>
          <p:cNvSpPr txBox="1"/>
          <p:nvPr/>
        </p:nvSpPr>
        <p:spPr>
          <a:xfrm>
            <a:off x="7719905" y="1663699"/>
            <a:ext cx="31854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gain*CTAP*PDE vs. current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22C82BE-DEAF-4598-85CD-131FB15A4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10" y="1914205"/>
            <a:ext cx="4604919" cy="396276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A57B89-F6CF-43B8-B182-C9A774F524FE}"/>
              </a:ext>
            </a:extLst>
          </p:cNvPr>
          <p:cNvSpPr txBox="1"/>
          <p:nvPr/>
        </p:nvSpPr>
        <p:spPr>
          <a:xfrm>
            <a:off x="2362199" y="2474386"/>
            <a:ext cx="251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gain*EQF*PDE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current*</a:t>
            </a:r>
            <a:r>
              <a:rPr lang="en-US" altLang="ja-JP" dirty="0" err="1">
                <a:solidFill>
                  <a:srgbClr val="FF0000"/>
                </a:solidFill>
              </a:rPr>
              <a:t>scale_factor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10DF59-66FD-4380-A09D-A03F3C2E0BD6}"/>
              </a:ext>
            </a:extLst>
          </p:cNvPr>
          <p:cNvSpPr txBox="1"/>
          <p:nvPr/>
        </p:nvSpPr>
        <p:spPr>
          <a:xfrm>
            <a:off x="2684584" y="1879065"/>
            <a:ext cx="32578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gain*EQF*PDE vs. serial number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376471-D236-4002-B9FA-EABE9087E5B1}"/>
              </a:ext>
            </a:extLst>
          </p:cNvPr>
          <p:cNvSpPr/>
          <p:nvPr/>
        </p:nvSpPr>
        <p:spPr>
          <a:xfrm>
            <a:off x="1512276" y="2145322"/>
            <a:ext cx="398585" cy="2321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F98D32-7609-4BB2-B772-B0CA50562156}"/>
              </a:ext>
            </a:extLst>
          </p:cNvPr>
          <p:cNvSpPr txBox="1"/>
          <p:nvPr/>
        </p:nvSpPr>
        <p:spPr>
          <a:xfrm rot="16200000">
            <a:off x="693813" y="2718257"/>
            <a:ext cx="210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Georgia" panose="02040502050405020303" pitchFamily="18" charset="0"/>
              </a:rPr>
              <a:t>gain*EQF*PDE</a:t>
            </a:r>
          </a:p>
        </p:txBody>
      </p:sp>
    </p:spTree>
    <p:extLst>
      <p:ext uri="{BB962C8B-B14F-4D97-AF65-F5344CB8AC3E}">
        <p14:creationId xmlns:p14="http://schemas.microsoft.com/office/powerpoint/2010/main" val="237932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69FB945-EBD2-4E6C-A6F2-53E58E4B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 slides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42DF69-A25B-4CFE-9CCF-FABA2F63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702" y="6300499"/>
            <a:ext cx="5938836" cy="309201"/>
          </a:xfrm>
        </p:spPr>
        <p:txBody>
          <a:bodyPr/>
          <a:lstStyle/>
          <a:p>
            <a:r>
              <a:rPr kumimoji="1" lang="zh-CN" altLang="en-US">
                <a:solidFill>
                  <a:schemeClr val="bg1">
                    <a:lumMod val="95000"/>
                  </a:schemeClr>
                </a:solidFill>
              </a:rPr>
              <a:t>日本物理学会　第</a:t>
            </a:r>
            <a:r>
              <a:rPr kumimoji="1" lang="en-US" altLang="zh-CN">
                <a:solidFill>
                  <a:schemeClr val="bg1">
                    <a:lumMod val="95000"/>
                  </a:schemeClr>
                </a:solidFill>
              </a:rPr>
              <a:t>74</a:t>
            </a:r>
            <a:r>
              <a:rPr kumimoji="1" lang="zh-CN" altLang="en-US">
                <a:solidFill>
                  <a:schemeClr val="bg1">
                    <a:lumMod val="95000"/>
                  </a:schemeClr>
                </a:solidFill>
              </a:rPr>
              <a:t>回年次大会</a:t>
            </a:r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24A812-4660-47AB-9DCB-CC30D208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99" y="6203311"/>
            <a:ext cx="811019" cy="503578"/>
          </a:xfrm>
        </p:spPr>
        <p:txBody>
          <a:bodyPr/>
          <a:lstStyle/>
          <a:p>
            <a:fld id="{6D1D6569-E359-4B1C-9CDA-40D1BA2A5538}" type="slidenum">
              <a:rPr kumimoji="1" lang="ja-JP" altLang="en-US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kumimoji="1"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0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E2959F-81E0-457D-97B4-660952C1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Gain monitoring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02B19D-266E-48EC-B287-E7EB486EBC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8A434B-C0DB-4A24-96CE-0B3A8E2A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833B434-EB2D-44E4-9F03-CE91408B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85" y="2089208"/>
            <a:ext cx="5862351" cy="38049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C0D15E-9917-4D60-9232-C705AEAD3376}"/>
              </a:ext>
            </a:extLst>
          </p:cNvPr>
          <p:cNvSpPr txBox="1"/>
          <p:nvPr/>
        </p:nvSpPr>
        <p:spPr>
          <a:xfrm>
            <a:off x="10843846" y="99339"/>
            <a:ext cx="1289539" cy="37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i="1" dirty="0"/>
              <a:t>K. Toyoda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2046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7C77DEA-35B2-46E4-80C6-08693207C7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4000" dirty="0"/>
                  <a:t> </a:t>
                </a:r>
                <a:r>
                  <a:rPr kumimoji="1" lang="en-US" altLang="ja-JP" sz="4000" dirty="0"/>
                  <a:t>decay</a:t>
                </a:r>
                <a:endParaRPr kumimoji="1" lang="ja-JP" altLang="en-US" sz="4000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7C77DEA-35B2-46E4-80C6-08693207C7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1" name="図 440">
            <a:extLst>
              <a:ext uri="{FF2B5EF4-FFF2-40B4-BE49-F238E27FC236}">
                <a16:creationId xmlns:a16="http://schemas.microsoft.com/office/drawing/2014/main" id="{5EE74F30-1633-4C98-AAAE-9C401182B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7" y="1289538"/>
            <a:ext cx="4819725" cy="4472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2" name="テキスト ボックス 441">
                <a:extLst>
                  <a:ext uri="{FF2B5EF4-FFF2-40B4-BE49-F238E27FC236}">
                    <a16:creationId xmlns:a16="http://schemas.microsoft.com/office/drawing/2014/main" id="{7CA2FE85-0B7D-45D3-A743-C9C4C734525D}"/>
                  </a:ext>
                </a:extLst>
              </p:cNvPr>
              <p:cNvSpPr txBox="1"/>
              <p:nvPr/>
            </p:nvSpPr>
            <p:spPr>
              <a:xfrm>
                <a:off x="961583" y="1855233"/>
                <a:ext cx="5568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MEG II experiment searches for cLFV decay,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000" dirty="0"/>
                  <a:t>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442" name="テキスト ボックス 441">
                <a:extLst>
                  <a:ext uri="{FF2B5EF4-FFF2-40B4-BE49-F238E27FC236}">
                    <a16:creationId xmlns:a16="http://schemas.microsoft.com/office/drawing/2014/main" id="{7CA2FE85-0B7D-45D3-A743-C9C4C734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3" y="1855233"/>
                <a:ext cx="5568462" cy="400110"/>
              </a:xfrm>
              <a:prstGeom prst="rect">
                <a:avLst/>
              </a:prstGeom>
              <a:blipFill>
                <a:blip r:embed="rId4"/>
                <a:stretch>
                  <a:fillRect l="-1205" t="-7576" r="-208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3" name="テキスト ボックス 442">
                <a:extLst>
                  <a:ext uri="{FF2B5EF4-FFF2-40B4-BE49-F238E27FC236}">
                    <a16:creationId xmlns:a16="http://schemas.microsoft.com/office/drawing/2014/main" id="{B9C49063-A8DB-43B5-B8DA-F370DBA1C9C2}"/>
                  </a:ext>
                </a:extLst>
              </p:cNvPr>
              <p:cNvSpPr txBox="1"/>
              <p:nvPr/>
            </p:nvSpPr>
            <p:spPr>
              <a:xfrm>
                <a:off x="1270913" y="2535662"/>
                <a:ext cx="55684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Sensitivity goal: 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br>
                  <a:rPr kumimoji="1" lang="en-US" altLang="ja-JP" sz="2000" dirty="0"/>
                </a:br>
                <a:r>
                  <a:rPr kumimoji="1" lang="en-US" altLang="ja-JP" sz="2000" dirty="0"/>
                  <a:t>                       (10 times better than MEG)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BSM prediction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−14</m:t>
                            </m:r>
                          </m:sup>
                        </m:sSup>
                      </m:e>
                    </m:d>
                  </m:oMath>
                </a14:m>
                <a:br>
                  <a:rPr kumimoji="1" lang="en-US" altLang="ja-JP" sz="2000" dirty="0"/>
                </a:br>
                <a:r>
                  <a:rPr kumimoji="1" lang="en-US" altLang="ja-JP" sz="2000" dirty="0"/>
                  <a:t>                       (e.g. SUSY-seesaw)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443" name="テキスト ボックス 442">
                <a:extLst>
                  <a:ext uri="{FF2B5EF4-FFF2-40B4-BE49-F238E27FC236}">
                    <a16:creationId xmlns:a16="http://schemas.microsoft.com/office/drawing/2014/main" id="{B9C49063-A8DB-43B5-B8DA-F370DBA1C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13" y="2535662"/>
                <a:ext cx="5568462" cy="1323439"/>
              </a:xfrm>
              <a:prstGeom prst="rect">
                <a:avLst/>
              </a:prstGeom>
              <a:blipFill>
                <a:blip r:embed="rId5"/>
                <a:stretch>
                  <a:fillRect l="-985" t="-2765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BB59B371-5F56-46E2-9AA6-ABAC0CC57059}"/>
                  </a:ext>
                </a:extLst>
              </p:cNvPr>
              <p:cNvSpPr txBox="1"/>
              <p:nvPr/>
            </p:nvSpPr>
            <p:spPr>
              <a:xfrm>
                <a:off x="1247832" y="5314564"/>
                <a:ext cx="215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If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is found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444" name="テキスト ボックス 443">
                <a:extLst>
                  <a:ext uri="{FF2B5EF4-FFF2-40B4-BE49-F238E27FC236}">
                    <a16:creationId xmlns:a16="http://schemas.microsoft.com/office/drawing/2014/main" id="{BB59B371-5F56-46E2-9AA6-ABAC0CC57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832" y="5314564"/>
                <a:ext cx="2159127" cy="400110"/>
              </a:xfrm>
              <a:prstGeom prst="rect">
                <a:avLst/>
              </a:prstGeom>
              <a:blipFill>
                <a:blip r:embed="rId6"/>
                <a:stretch>
                  <a:fillRect l="-3107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5" name="テキスト ボックス 444">
            <a:extLst>
              <a:ext uri="{FF2B5EF4-FFF2-40B4-BE49-F238E27FC236}">
                <a16:creationId xmlns:a16="http://schemas.microsoft.com/office/drawing/2014/main" id="{87BBD722-0570-43D2-B9B4-972E536328F1}"/>
              </a:ext>
            </a:extLst>
          </p:cNvPr>
          <p:cNvSpPr txBox="1"/>
          <p:nvPr/>
        </p:nvSpPr>
        <p:spPr>
          <a:xfrm>
            <a:off x="4104155" y="5314564"/>
            <a:ext cx="279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Discovery new physics!</a:t>
            </a:r>
            <a:endParaRPr kumimoji="1" lang="ja-JP" altLang="en-US" sz="2000" dirty="0"/>
          </a:p>
        </p:txBody>
      </p:sp>
      <p:sp>
        <p:nvSpPr>
          <p:cNvPr id="446" name="矢印: 右 445">
            <a:extLst>
              <a:ext uri="{FF2B5EF4-FFF2-40B4-BE49-F238E27FC236}">
                <a16:creationId xmlns:a16="http://schemas.microsoft.com/office/drawing/2014/main" id="{B56350DD-7752-49AC-A32A-CF29A3C01FB8}"/>
              </a:ext>
            </a:extLst>
          </p:cNvPr>
          <p:cNvSpPr/>
          <p:nvPr/>
        </p:nvSpPr>
        <p:spPr>
          <a:xfrm>
            <a:off x="3406959" y="5182927"/>
            <a:ext cx="610641" cy="63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左中かっこ 446">
            <a:extLst>
              <a:ext uri="{FF2B5EF4-FFF2-40B4-BE49-F238E27FC236}">
                <a16:creationId xmlns:a16="http://schemas.microsoft.com/office/drawing/2014/main" id="{72894ECE-C7D3-40D8-B45E-56B0EABD3B31}"/>
              </a:ext>
            </a:extLst>
          </p:cNvPr>
          <p:cNvSpPr/>
          <p:nvPr/>
        </p:nvSpPr>
        <p:spPr>
          <a:xfrm>
            <a:off x="959211" y="2543908"/>
            <a:ext cx="288622" cy="13741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8" name="グループ化 447">
            <a:extLst>
              <a:ext uri="{FF2B5EF4-FFF2-40B4-BE49-F238E27FC236}">
                <a16:creationId xmlns:a16="http://schemas.microsoft.com/office/drawing/2014/main" id="{7B7C6BF0-B1AC-48DC-AA53-C22261C37742}"/>
              </a:ext>
            </a:extLst>
          </p:cNvPr>
          <p:cNvGrpSpPr/>
          <p:nvPr/>
        </p:nvGrpSpPr>
        <p:grpSpPr>
          <a:xfrm>
            <a:off x="4265358" y="3517969"/>
            <a:ext cx="2639775" cy="1664958"/>
            <a:chOff x="1043608" y="3954330"/>
            <a:chExt cx="3960440" cy="2401847"/>
          </a:xfrm>
        </p:grpSpPr>
        <p:grpSp>
          <p:nvGrpSpPr>
            <p:cNvPr id="449" name="グループ化 448">
              <a:extLst>
                <a:ext uri="{FF2B5EF4-FFF2-40B4-BE49-F238E27FC236}">
                  <a16:creationId xmlns:a16="http://schemas.microsoft.com/office/drawing/2014/main" id="{E5F46C1C-144E-4E97-ACFA-668C71BCE508}"/>
                </a:ext>
              </a:extLst>
            </p:cNvPr>
            <p:cNvGrpSpPr/>
            <p:nvPr/>
          </p:nvGrpSpPr>
          <p:grpSpPr>
            <a:xfrm>
              <a:off x="1259928" y="4357766"/>
              <a:ext cx="3455792" cy="1998411"/>
              <a:chOff x="1404240" y="3159373"/>
              <a:chExt cx="3455792" cy="1998411"/>
            </a:xfrm>
          </p:grpSpPr>
          <p:cxnSp>
            <p:nvCxnSpPr>
              <p:cNvPr id="456" name="直線コネクタ 455">
                <a:extLst>
                  <a:ext uri="{FF2B5EF4-FFF2-40B4-BE49-F238E27FC236}">
                    <a16:creationId xmlns:a16="http://schemas.microsoft.com/office/drawing/2014/main" id="{05642F68-9BFD-4B2C-8C92-CBED1EADDAF9}"/>
                  </a:ext>
                </a:extLst>
              </p:cNvPr>
              <p:cNvCxnSpPr/>
              <p:nvPr/>
            </p:nvCxnSpPr>
            <p:spPr>
              <a:xfrm>
                <a:off x="1404240" y="438340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7" name="円弧 456">
                <a:extLst>
                  <a:ext uri="{FF2B5EF4-FFF2-40B4-BE49-F238E27FC236}">
                    <a16:creationId xmlns:a16="http://schemas.microsoft.com/office/drawing/2014/main" id="{861E5893-15F5-4594-AF7F-2D9F8B2813ED}"/>
                  </a:ext>
                </a:extLst>
              </p:cNvPr>
              <p:cNvSpPr/>
              <p:nvPr/>
            </p:nvSpPr>
            <p:spPr>
              <a:xfrm>
                <a:off x="2338568" y="3572424"/>
                <a:ext cx="1585360" cy="1585360"/>
              </a:xfrm>
              <a:prstGeom prst="arc">
                <a:avLst>
                  <a:gd name="adj1" fmla="val 10665927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  <p:cxnSp>
            <p:nvCxnSpPr>
              <p:cNvPr id="458" name="直線コネクタ 457">
                <a:extLst>
                  <a:ext uri="{FF2B5EF4-FFF2-40B4-BE49-F238E27FC236}">
                    <a16:creationId xmlns:a16="http://schemas.microsoft.com/office/drawing/2014/main" id="{C00DC349-B74A-4124-A3FB-687EFDB85EEC}"/>
                  </a:ext>
                </a:extLst>
              </p:cNvPr>
              <p:cNvCxnSpPr/>
              <p:nvPr/>
            </p:nvCxnSpPr>
            <p:spPr>
              <a:xfrm>
                <a:off x="3923928" y="438340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直線コネクタ 458">
                <a:extLst>
                  <a:ext uri="{FF2B5EF4-FFF2-40B4-BE49-F238E27FC236}">
                    <a16:creationId xmlns:a16="http://schemas.microsoft.com/office/drawing/2014/main" id="{086F81BE-D047-4126-BC4C-2EC3A3AF6EF4}"/>
                  </a:ext>
                </a:extLst>
              </p:cNvPr>
              <p:cNvCxnSpPr/>
              <p:nvPr/>
            </p:nvCxnSpPr>
            <p:spPr>
              <a:xfrm>
                <a:off x="2340344" y="4383400"/>
                <a:ext cx="15835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" name="フリーフォーム 19">
                <a:extLst>
                  <a:ext uri="{FF2B5EF4-FFF2-40B4-BE49-F238E27FC236}">
                    <a16:creationId xmlns:a16="http://schemas.microsoft.com/office/drawing/2014/main" id="{213C8314-04F7-4D39-9D18-0D1E2EACB431}"/>
                  </a:ext>
                </a:extLst>
              </p:cNvPr>
              <p:cNvSpPr/>
              <p:nvPr/>
            </p:nvSpPr>
            <p:spPr>
              <a:xfrm rot="20777270">
                <a:off x="3523256" y="3159373"/>
                <a:ext cx="608746" cy="446532"/>
              </a:xfrm>
              <a:custGeom>
                <a:avLst/>
                <a:gdLst>
                  <a:gd name="connsiteX0" fmla="*/ 0 w 601933"/>
                  <a:gd name="connsiteY0" fmla="*/ 438912 h 438912"/>
                  <a:gd name="connsiteX1" fmla="*/ 36576 w 601933"/>
                  <a:gd name="connsiteY1" fmla="*/ 246888 h 438912"/>
                  <a:gd name="connsiteX2" fmla="*/ 192024 w 601933"/>
                  <a:gd name="connsiteY2" fmla="*/ 338328 h 438912"/>
                  <a:gd name="connsiteX3" fmla="*/ 219456 w 601933"/>
                  <a:gd name="connsiteY3" fmla="*/ 155448 h 438912"/>
                  <a:gd name="connsiteX4" fmla="*/ 393192 w 601933"/>
                  <a:gd name="connsiteY4" fmla="*/ 219456 h 438912"/>
                  <a:gd name="connsiteX5" fmla="*/ 411480 w 601933"/>
                  <a:gd name="connsiteY5" fmla="*/ 36576 h 438912"/>
                  <a:gd name="connsiteX6" fmla="*/ 585216 w 601933"/>
                  <a:gd name="connsiteY6" fmla="*/ 118872 h 438912"/>
                  <a:gd name="connsiteX7" fmla="*/ 585216 w 601933"/>
                  <a:gd name="connsiteY7" fmla="*/ 0 h 438912"/>
                  <a:gd name="connsiteX0" fmla="*/ 0 w 608021"/>
                  <a:gd name="connsiteY0" fmla="*/ 446532 h 446532"/>
                  <a:gd name="connsiteX1" fmla="*/ 36576 w 608021"/>
                  <a:gd name="connsiteY1" fmla="*/ 254508 h 446532"/>
                  <a:gd name="connsiteX2" fmla="*/ 192024 w 608021"/>
                  <a:gd name="connsiteY2" fmla="*/ 345948 h 446532"/>
                  <a:gd name="connsiteX3" fmla="*/ 219456 w 608021"/>
                  <a:gd name="connsiteY3" fmla="*/ 163068 h 446532"/>
                  <a:gd name="connsiteX4" fmla="*/ 393192 w 608021"/>
                  <a:gd name="connsiteY4" fmla="*/ 227076 h 446532"/>
                  <a:gd name="connsiteX5" fmla="*/ 411480 w 608021"/>
                  <a:gd name="connsiteY5" fmla="*/ 44196 h 446532"/>
                  <a:gd name="connsiteX6" fmla="*/ 585216 w 608021"/>
                  <a:gd name="connsiteY6" fmla="*/ 126492 h 446532"/>
                  <a:gd name="connsiteX7" fmla="*/ 596646 w 608021"/>
                  <a:gd name="connsiteY7" fmla="*/ 0 h 446532"/>
                  <a:gd name="connsiteX0" fmla="*/ 0 w 608021"/>
                  <a:gd name="connsiteY0" fmla="*/ 446532 h 446532"/>
                  <a:gd name="connsiteX1" fmla="*/ 36576 w 608021"/>
                  <a:gd name="connsiteY1" fmla="*/ 254508 h 446532"/>
                  <a:gd name="connsiteX2" fmla="*/ 192024 w 608021"/>
                  <a:gd name="connsiteY2" fmla="*/ 345948 h 446532"/>
                  <a:gd name="connsiteX3" fmla="*/ 219456 w 608021"/>
                  <a:gd name="connsiteY3" fmla="*/ 163068 h 446532"/>
                  <a:gd name="connsiteX4" fmla="*/ 377952 w 608021"/>
                  <a:gd name="connsiteY4" fmla="*/ 230886 h 446532"/>
                  <a:gd name="connsiteX5" fmla="*/ 411480 w 608021"/>
                  <a:gd name="connsiteY5" fmla="*/ 44196 h 446532"/>
                  <a:gd name="connsiteX6" fmla="*/ 585216 w 608021"/>
                  <a:gd name="connsiteY6" fmla="*/ 126492 h 446532"/>
                  <a:gd name="connsiteX7" fmla="*/ 596646 w 608021"/>
                  <a:gd name="connsiteY7" fmla="*/ 0 h 446532"/>
                  <a:gd name="connsiteX0" fmla="*/ 725 w 608746"/>
                  <a:gd name="connsiteY0" fmla="*/ 446532 h 446532"/>
                  <a:gd name="connsiteX1" fmla="*/ 22061 w 608746"/>
                  <a:gd name="connsiteY1" fmla="*/ 277368 h 446532"/>
                  <a:gd name="connsiteX2" fmla="*/ 192749 w 608746"/>
                  <a:gd name="connsiteY2" fmla="*/ 345948 h 446532"/>
                  <a:gd name="connsiteX3" fmla="*/ 220181 w 608746"/>
                  <a:gd name="connsiteY3" fmla="*/ 163068 h 446532"/>
                  <a:gd name="connsiteX4" fmla="*/ 378677 w 608746"/>
                  <a:gd name="connsiteY4" fmla="*/ 230886 h 446532"/>
                  <a:gd name="connsiteX5" fmla="*/ 412205 w 608746"/>
                  <a:gd name="connsiteY5" fmla="*/ 44196 h 446532"/>
                  <a:gd name="connsiteX6" fmla="*/ 585941 w 608746"/>
                  <a:gd name="connsiteY6" fmla="*/ 126492 h 446532"/>
                  <a:gd name="connsiteX7" fmla="*/ 597371 w 608746"/>
                  <a:gd name="connsiteY7" fmla="*/ 0 h 4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8746" h="446532">
                    <a:moveTo>
                      <a:pt x="725" y="446532"/>
                    </a:moveTo>
                    <a:cubicBezTo>
                      <a:pt x="3011" y="358902"/>
                      <a:pt x="-9943" y="294132"/>
                      <a:pt x="22061" y="277368"/>
                    </a:cubicBezTo>
                    <a:cubicBezTo>
                      <a:pt x="54065" y="260604"/>
                      <a:pt x="159729" y="364998"/>
                      <a:pt x="192749" y="345948"/>
                    </a:cubicBezTo>
                    <a:cubicBezTo>
                      <a:pt x="225769" y="326898"/>
                      <a:pt x="189193" y="182245"/>
                      <a:pt x="220181" y="163068"/>
                    </a:cubicBezTo>
                    <a:cubicBezTo>
                      <a:pt x="251169" y="143891"/>
                      <a:pt x="346673" y="250698"/>
                      <a:pt x="378677" y="230886"/>
                    </a:cubicBezTo>
                    <a:cubicBezTo>
                      <a:pt x="410681" y="211074"/>
                      <a:pt x="377661" y="61595"/>
                      <a:pt x="412205" y="44196"/>
                    </a:cubicBezTo>
                    <a:cubicBezTo>
                      <a:pt x="446749" y="26797"/>
                      <a:pt x="555080" y="133858"/>
                      <a:pt x="585941" y="126492"/>
                    </a:cubicBezTo>
                    <a:cubicBezTo>
                      <a:pt x="616802" y="119126"/>
                      <a:pt x="611849" y="56388"/>
                      <a:pt x="59737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0" name="テキスト ボックス 449">
                  <a:extLst>
                    <a:ext uri="{FF2B5EF4-FFF2-40B4-BE49-F238E27FC236}">
                      <a16:creationId xmlns:a16="http://schemas.microsoft.com/office/drawing/2014/main" id="{7CC80EAF-59D6-487C-B861-D5FC8B1FCE09}"/>
                    </a:ext>
                  </a:extLst>
                </p:cNvPr>
                <p:cNvSpPr txBox="1"/>
                <p:nvPr/>
              </p:nvSpPr>
              <p:spPr>
                <a:xfrm>
                  <a:off x="1043608" y="5086109"/>
                  <a:ext cx="792088" cy="577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450" name="テキスト ボックス 449">
                  <a:extLst>
                    <a:ext uri="{FF2B5EF4-FFF2-40B4-BE49-F238E27FC236}">
                      <a16:creationId xmlns:a16="http://schemas.microsoft.com/office/drawing/2014/main" id="{7CC80EAF-59D6-487C-B861-D5FC8B1FC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5086109"/>
                  <a:ext cx="792088" cy="5771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1" name="テキスト ボックス 450">
                  <a:extLst>
                    <a:ext uri="{FF2B5EF4-FFF2-40B4-BE49-F238E27FC236}">
                      <a16:creationId xmlns:a16="http://schemas.microsoft.com/office/drawing/2014/main" id="{B4289B2C-9AAE-4AC9-BA1C-7F2062AD11E5}"/>
                    </a:ext>
                  </a:extLst>
                </p:cNvPr>
                <p:cNvSpPr txBox="1"/>
                <p:nvPr/>
              </p:nvSpPr>
              <p:spPr>
                <a:xfrm>
                  <a:off x="4211960" y="5086109"/>
                  <a:ext cx="792088" cy="577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451" name="テキスト ボックス 450">
                  <a:extLst>
                    <a:ext uri="{FF2B5EF4-FFF2-40B4-BE49-F238E27FC236}">
                      <a16:creationId xmlns:a16="http://schemas.microsoft.com/office/drawing/2014/main" id="{B4289B2C-9AAE-4AC9-BA1C-7F2062AD1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086109"/>
                  <a:ext cx="792088" cy="577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2" name="テキスト ボックス 451">
                  <a:extLst>
                    <a:ext uri="{FF2B5EF4-FFF2-40B4-BE49-F238E27FC236}">
                      <a16:creationId xmlns:a16="http://schemas.microsoft.com/office/drawing/2014/main" id="{BFE3F1D7-19D5-4DF7-BB2E-C82DFC73F7A9}"/>
                    </a:ext>
                  </a:extLst>
                </p:cNvPr>
                <p:cNvSpPr txBox="1"/>
                <p:nvPr/>
              </p:nvSpPr>
              <p:spPr>
                <a:xfrm>
                  <a:off x="3040524" y="3954330"/>
                  <a:ext cx="792088" cy="577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452" name="テキスト ボックス 451">
                  <a:extLst>
                    <a:ext uri="{FF2B5EF4-FFF2-40B4-BE49-F238E27FC236}">
                      <a16:creationId xmlns:a16="http://schemas.microsoft.com/office/drawing/2014/main" id="{BFE3F1D7-19D5-4DF7-BB2E-C82DFC73F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524" y="3954330"/>
                  <a:ext cx="792088" cy="577194"/>
                </a:xfrm>
                <a:prstGeom prst="rect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3" name="テキスト ボックス 452">
                  <a:extLst>
                    <a:ext uri="{FF2B5EF4-FFF2-40B4-BE49-F238E27FC236}">
                      <a16:creationId xmlns:a16="http://schemas.microsoft.com/office/drawing/2014/main" id="{52EE7F9B-5397-4A3C-A77E-B82E047E20EF}"/>
                    </a:ext>
                  </a:extLst>
                </p:cNvPr>
                <p:cNvSpPr txBox="1"/>
                <p:nvPr/>
              </p:nvSpPr>
              <p:spPr>
                <a:xfrm>
                  <a:off x="2123729" y="4336157"/>
                  <a:ext cx="792088" cy="577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453" name="テキスト ボックス 452">
                  <a:extLst>
                    <a:ext uri="{FF2B5EF4-FFF2-40B4-BE49-F238E27FC236}">
                      <a16:creationId xmlns:a16="http://schemas.microsoft.com/office/drawing/2014/main" id="{52EE7F9B-5397-4A3C-A77E-B82E047E2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9" y="4336157"/>
                  <a:ext cx="792088" cy="577194"/>
                </a:xfrm>
                <a:prstGeom prst="rect">
                  <a:avLst/>
                </a:prstGeom>
                <a:blipFill>
                  <a:blip r:embed="rId10"/>
                  <a:stretch>
                    <a:fillRect r="-24419"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4" name="テキスト ボックス 453">
                  <a:extLst>
                    <a:ext uri="{FF2B5EF4-FFF2-40B4-BE49-F238E27FC236}">
                      <a16:creationId xmlns:a16="http://schemas.microsoft.com/office/drawing/2014/main" id="{6CA47D8F-908A-4430-B50C-F35A7144DF83}"/>
                    </a:ext>
                  </a:extLst>
                </p:cNvPr>
                <p:cNvSpPr txBox="1"/>
                <p:nvPr/>
              </p:nvSpPr>
              <p:spPr>
                <a:xfrm>
                  <a:off x="2627784" y="5560291"/>
                  <a:ext cx="792088" cy="532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kumimoji="1" lang="ja-JP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𝜒</m:t>
                                </m:r>
                              </m:e>
                            </m:acc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454" name="テキスト ボックス 453">
                  <a:extLst>
                    <a:ext uri="{FF2B5EF4-FFF2-40B4-BE49-F238E27FC236}">
                      <a16:creationId xmlns:a16="http://schemas.microsoft.com/office/drawing/2014/main" id="{6CA47D8F-908A-4430-B50C-F35A7144DF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5560291"/>
                  <a:ext cx="792088" cy="532794"/>
                </a:xfrm>
                <a:prstGeom prst="rect">
                  <a:avLst/>
                </a:prstGeom>
                <a:blipFill>
                  <a:blip r:embed="rId11"/>
                  <a:stretch>
                    <a:fillRect r="-12644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5" name="テキスト ボックス 454">
                  <a:extLst>
                    <a:ext uri="{FF2B5EF4-FFF2-40B4-BE49-F238E27FC236}">
                      <a16:creationId xmlns:a16="http://schemas.microsoft.com/office/drawing/2014/main" id="{B02CFCE0-A7E0-44EA-A207-7AD47BB8A9BF}"/>
                    </a:ext>
                  </a:extLst>
                </p:cNvPr>
                <p:cNvSpPr txBox="1"/>
                <p:nvPr/>
              </p:nvSpPr>
              <p:spPr>
                <a:xfrm>
                  <a:off x="3635896" y="4768204"/>
                  <a:ext cx="792088" cy="577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455" name="テキスト ボックス 454">
                  <a:extLst>
                    <a:ext uri="{FF2B5EF4-FFF2-40B4-BE49-F238E27FC236}">
                      <a16:creationId xmlns:a16="http://schemas.microsoft.com/office/drawing/2014/main" id="{B02CFCE0-A7E0-44EA-A207-7AD47BB8A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4768204"/>
                  <a:ext cx="792088" cy="577194"/>
                </a:xfrm>
                <a:prstGeom prst="rect">
                  <a:avLst/>
                </a:prstGeom>
                <a:blipFill>
                  <a:blip r:embed="rId12"/>
                  <a:stretch>
                    <a:fillRect r="-367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1" name="フッター プレースホルダー 460">
            <a:extLst>
              <a:ext uri="{FF2B5EF4-FFF2-40B4-BE49-F238E27FC236}">
                <a16:creationId xmlns:a16="http://schemas.microsoft.com/office/drawing/2014/main" id="{6FE9B1D6-4676-48A8-9976-AF4C10FFEE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462" name="スライド番号プレースホルダー 461">
            <a:extLst>
              <a:ext uri="{FF2B5EF4-FFF2-40B4-BE49-F238E27FC236}">
                <a16:creationId xmlns:a16="http://schemas.microsoft.com/office/drawing/2014/main" id="{A43F9F90-25B8-4BB4-8326-D7996DC0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3" name="テキスト ボックス 462">
                <a:extLst>
                  <a:ext uri="{FF2B5EF4-FFF2-40B4-BE49-F238E27FC236}">
                    <a16:creationId xmlns:a16="http://schemas.microsoft.com/office/drawing/2014/main" id="{D6CC76BC-D826-40E5-A81E-CEFDD8EF1BC5}"/>
                  </a:ext>
                </a:extLst>
              </p:cNvPr>
              <p:cNvSpPr txBox="1"/>
              <p:nvPr/>
            </p:nvSpPr>
            <p:spPr>
              <a:xfrm>
                <a:off x="8089511" y="1245257"/>
                <a:ext cx="3106615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History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LFV upper limits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463" name="テキスト ボックス 462">
                <a:extLst>
                  <a:ext uri="{FF2B5EF4-FFF2-40B4-BE49-F238E27FC236}">
                    <a16:creationId xmlns:a16="http://schemas.microsoft.com/office/drawing/2014/main" id="{D6CC76BC-D826-40E5-A81E-CEFDD8EF1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511" y="1245257"/>
                <a:ext cx="3106615" cy="369332"/>
              </a:xfrm>
              <a:prstGeom prst="rect">
                <a:avLst/>
              </a:prstGeom>
              <a:blipFill>
                <a:blip r:embed="rId13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4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円/楕円 8">
            <a:extLst>
              <a:ext uri="{FF2B5EF4-FFF2-40B4-BE49-F238E27FC236}">
                <a16:creationId xmlns:a16="http://schemas.microsoft.com/office/drawing/2014/main" id="{F121C791-9DD1-4177-A83F-CFD418AE4CF9}"/>
              </a:ext>
            </a:extLst>
          </p:cNvPr>
          <p:cNvSpPr/>
          <p:nvPr/>
        </p:nvSpPr>
        <p:spPr>
          <a:xfrm>
            <a:off x="10565569" y="3512708"/>
            <a:ext cx="366586" cy="39438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52FE6BC-9CFF-4742-B307-C29A579E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MEG II experiment</a:t>
            </a:r>
            <a:endParaRPr kumimoji="1"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CF7B6F-EC16-466A-88D0-FA31E75F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896" y="1574939"/>
            <a:ext cx="5308585" cy="38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1">
            <a:extLst>
              <a:ext uri="{FF2B5EF4-FFF2-40B4-BE49-F238E27FC236}">
                <a16:creationId xmlns:a16="http://schemas.microsoft.com/office/drawing/2014/main" id="{0A3C6A59-E631-4FA6-B64C-C40FCD3D828F}"/>
              </a:ext>
            </a:extLst>
          </p:cNvPr>
          <p:cNvSpPr/>
          <p:nvPr/>
        </p:nvSpPr>
        <p:spPr>
          <a:xfrm rot="3173016">
            <a:off x="5554529" y="2880953"/>
            <a:ext cx="360040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6">
            <a:extLst>
              <a:ext uri="{FF2B5EF4-FFF2-40B4-BE49-F238E27FC236}">
                <a16:creationId xmlns:a16="http://schemas.microsoft.com/office/drawing/2014/main" id="{BF08E4F5-913C-487A-860F-F4A02D2B407E}"/>
              </a:ext>
            </a:extLst>
          </p:cNvPr>
          <p:cNvSpPr/>
          <p:nvPr/>
        </p:nvSpPr>
        <p:spPr>
          <a:xfrm rot="18332046">
            <a:off x="2458939" y="1819590"/>
            <a:ext cx="360040" cy="3600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8E297D-C2E9-4750-8F9F-EABAB41460FE}"/>
              </a:ext>
            </a:extLst>
          </p:cNvPr>
          <p:cNvSpPr txBox="1"/>
          <p:nvPr/>
        </p:nvSpPr>
        <p:spPr>
          <a:xfrm>
            <a:off x="551147" y="16224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900</a:t>
            </a:r>
            <a:r>
              <a:rPr kumimoji="1" lang="en-US" altLang="ja-JP" i="1" dirty="0">
                <a:solidFill>
                  <a:srgbClr val="0070C0"/>
                </a:solidFill>
              </a:rPr>
              <a:t>l</a:t>
            </a:r>
            <a:r>
              <a:rPr kumimoji="1" lang="en-US" altLang="ja-JP" dirty="0">
                <a:solidFill>
                  <a:srgbClr val="0070C0"/>
                </a:solidFill>
              </a:rPr>
              <a:t> LXe detector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09C3A0-DEB2-402C-A0BC-8703B9A6259F}"/>
              </a:ext>
            </a:extLst>
          </p:cNvPr>
          <p:cNvSpPr txBox="1"/>
          <p:nvPr/>
        </p:nvSpPr>
        <p:spPr>
          <a:xfrm>
            <a:off x="5734549" y="229003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μ</a:t>
            </a:r>
            <a:r>
              <a:rPr kumimoji="1" lang="en-US" altLang="ja-JP" sz="3200" baseline="30000" dirty="0">
                <a:solidFill>
                  <a:srgbClr val="FF0000"/>
                </a:solidFill>
              </a:rPr>
              <a:t>+</a:t>
            </a:r>
            <a:endParaRPr kumimoji="1" lang="ja-JP" alt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DB0C0F-451D-4D7D-8B69-C0B49CCB9D79}"/>
              </a:ext>
            </a:extLst>
          </p:cNvPr>
          <p:cNvSpPr txBox="1"/>
          <p:nvPr/>
        </p:nvSpPr>
        <p:spPr>
          <a:xfrm>
            <a:off x="3682168" y="224202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FF00"/>
                </a:solidFill>
              </a:rPr>
              <a:t>γ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C5308F-414A-4526-935A-78548CF7CFAD}"/>
              </a:ext>
            </a:extLst>
          </p:cNvPr>
          <p:cNvSpPr txBox="1"/>
          <p:nvPr/>
        </p:nvSpPr>
        <p:spPr>
          <a:xfrm>
            <a:off x="1297520" y="4138730"/>
            <a:ext cx="68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66FF"/>
                </a:solidFill>
              </a:rPr>
              <a:t>e</a:t>
            </a:r>
            <a:r>
              <a:rPr kumimoji="1" lang="en-US" altLang="ja-JP" sz="3600" baseline="30000" dirty="0">
                <a:solidFill>
                  <a:srgbClr val="0066FF"/>
                </a:solidFill>
              </a:rPr>
              <a:t>+</a:t>
            </a:r>
            <a:endParaRPr kumimoji="1" lang="ja-JP" altLang="en-US" sz="3600" baseline="30000" dirty="0">
              <a:solidFill>
                <a:srgbClr val="0066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7E7979-1626-40F2-98D2-02900ED69C5F}"/>
              </a:ext>
            </a:extLst>
          </p:cNvPr>
          <p:cNvSpPr txBox="1"/>
          <p:nvPr/>
        </p:nvSpPr>
        <p:spPr>
          <a:xfrm>
            <a:off x="1007696" y="5150266"/>
            <a:ext cx="302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90AF0D"/>
                </a:solidFill>
              </a:rPr>
              <a:t>Cylindrical drift chamber</a:t>
            </a:r>
          </a:p>
          <a:p>
            <a:r>
              <a:rPr kumimoji="1" lang="en-US" altLang="ja-JP" dirty="0">
                <a:solidFill>
                  <a:srgbClr val="90AF0D"/>
                </a:solidFill>
              </a:rPr>
              <a:t>   + </a:t>
            </a:r>
            <a:r>
              <a:rPr lang="en-US" altLang="ja-JP" dirty="0">
                <a:solidFill>
                  <a:srgbClr val="90AF0D"/>
                </a:solidFill>
              </a:rPr>
              <a:t>T</a:t>
            </a:r>
            <a:r>
              <a:rPr kumimoji="1" lang="en-US" altLang="ja-JP" dirty="0">
                <a:solidFill>
                  <a:srgbClr val="90AF0D"/>
                </a:solidFill>
              </a:rPr>
              <a:t>iming counter</a:t>
            </a:r>
            <a:endParaRPr kumimoji="1" lang="ja-JP" altLang="en-US" dirty="0">
              <a:solidFill>
                <a:srgbClr val="90AF0D"/>
              </a:solidFill>
            </a:endParaRPr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A9FB0746-5D80-4FEE-9D64-FBDD47AFD3FD}"/>
              </a:ext>
            </a:extLst>
          </p:cNvPr>
          <p:cNvSpPr/>
          <p:nvPr/>
        </p:nvSpPr>
        <p:spPr>
          <a:xfrm rot="12074592">
            <a:off x="2326043" y="4734448"/>
            <a:ext cx="360040" cy="360040"/>
          </a:xfrm>
          <a:prstGeom prst="downArrow">
            <a:avLst/>
          </a:prstGeom>
          <a:solidFill>
            <a:srgbClr val="ADD21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DC862D-1556-4C20-B28A-9E77A16CBD5C}"/>
                  </a:ext>
                </a:extLst>
              </p:cNvPr>
              <p:cNvSpPr txBox="1"/>
              <p:nvPr/>
            </p:nvSpPr>
            <p:spPr>
              <a:xfrm>
                <a:off x="7019457" y="1772122"/>
                <a:ext cx="46213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Key concepts:</a:t>
                </a:r>
              </a:p>
              <a:p>
                <a:pPr marL="176213">
                  <a:tabLst>
                    <a:tab pos="269875" algn="l"/>
                  </a:tabLst>
                </a:pPr>
                <a:r>
                  <a:rPr kumimoji="1" lang="en-US" altLang="ja-JP" dirty="0"/>
                  <a:t>- </a:t>
                </a:r>
                <a:r>
                  <a:rPr kumimoji="1" lang="en-US" altLang="ja-JP" b="1" dirty="0"/>
                  <a:t>High rate</a:t>
                </a:r>
                <a:r>
                  <a:rPr kumimoji="1" lang="en-US" altLang="ja-JP" dirty="0"/>
                  <a:t> continuous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/>
                  <a:t> beam</a:t>
                </a:r>
                <a:br>
                  <a:rPr kumimoji="1" lang="en-US" altLang="ja-JP" dirty="0"/>
                </a:br>
                <a:r>
                  <a:rPr kumimoji="1" lang="en-US" altLang="ja-JP" dirty="0"/>
                  <a:t>   at PSI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7×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sec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⁡)</m:t>
                    </m:r>
                  </m:oMath>
                </a14:m>
                <a:br>
                  <a:rPr kumimoji="1" lang="en-US" altLang="ja-JP" dirty="0"/>
                </a:br>
                <a:r>
                  <a:rPr lang="en-US" altLang="ja-JP" dirty="0"/>
                  <a:t>- </a:t>
                </a:r>
                <a:r>
                  <a:rPr lang="en-US" altLang="ja-JP" b="1" dirty="0"/>
                  <a:t>High resolution</a:t>
                </a:r>
                <a:r>
                  <a:rPr lang="en-US" altLang="ja-JP" dirty="0"/>
                  <a:t> detectors to distinguish</a:t>
                </a:r>
                <a:br>
                  <a:rPr lang="en-US" altLang="ja-JP" dirty="0"/>
                </a:br>
                <a:r>
                  <a:rPr lang="en-US" altLang="ja-JP" dirty="0"/>
                  <a:t>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/>
                  <a:t> from accidental BG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2DC862D-1556-4C20-B28A-9E77A16CB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457" y="1772122"/>
                <a:ext cx="4621396" cy="1477328"/>
              </a:xfrm>
              <a:prstGeom prst="rect">
                <a:avLst/>
              </a:prstGeom>
              <a:blipFill>
                <a:blip r:embed="rId3"/>
                <a:stretch>
                  <a:fillRect l="-1054" t="-2479" b="-5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3BF8D23-296C-4974-BB38-379F37D4DE4C}"/>
              </a:ext>
            </a:extLst>
          </p:cNvPr>
          <p:cNvGrpSpPr/>
          <p:nvPr/>
        </p:nvGrpSpPr>
        <p:grpSpPr>
          <a:xfrm>
            <a:off x="6130241" y="3420209"/>
            <a:ext cx="1728192" cy="2304256"/>
            <a:chOff x="1043608" y="2505843"/>
            <a:chExt cx="2376264" cy="3155405"/>
          </a:xfrm>
        </p:grpSpPr>
        <p:sp>
          <p:nvSpPr>
            <p:cNvPr id="18" name="円/楕円 4">
              <a:extLst>
                <a:ext uri="{FF2B5EF4-FFF2-40B4-BE49-F238E27FC236}">
                  <a16:creationId xmlns:a16="http://schemas.microsoft.com/office/drawing/2014/main" id="{D5C37A72-3F94-4472-8634-4029A689C756}"/>
                </a:ext>
              </a:extLst>
            </p:cNvPr>
            <p:cNvSpPr/>
            <p:nvPr/>
          </p:nvSpPr>
          <p:spPr>
            <a:xfrm>
              <a:off x="1835696" y="3777687"/>
              <a:ext cx="720081" cy="73143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ECD76C6-37CE-4613-9EE6-EA976B42919C}"/>
                    </a:ext>
                  </a:extLst>
                </p:cNvPr>
                <p:cNvSpPr txBox="1"/>
                <p:nvPr/>
              </p:nvSpPr>
              <p:spPr>
                <a:xfrm>
                  <a:off x="1907703" y="3590513"/>
                  <a:ext cx="648072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kumimoji="1"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3" y="3590513"/>
                  <a:ext cx="648072" cy="646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46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円/楕円 6">
              <a:extLst>
                <a:ext uri="{FF2B5EF4-FFF2-40B4-BE49-F238E27FC236}">
                  <a16:creationId xmlns:a16="http://schemas.microsoft.com/office/drawing/2014/main" id="{229C4877-522B-42E6-A02C-94DDD5D6369F}"/>
                </a:ext>
              </a:extLst>
            </p:cNvPr>
            <p:cNvSpPr/>
            <p:nvPr/>
          </p:nvSpPr>
          <p:spPr>
            <a:xfrm>
              <a:off x="1043608" y="5121188"/>
              <a:ext cx="504056" cy="5400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/>
                <a:t>e</a:t>
              </a:r>
              <a:endParaRPr kumimoji="1" lang="ja-JP" altLang="en-US" sz="3200" dirty="0"/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617A4F63-7B94-4EDA-8B59-C8B1B5919338}"/>
                </a:ext>
              </a:extLst>
            </p:cNvPr>
            <p:cNvCxnSpPr/>
            <p:nvPr/>
          </p:nvCxnSpPr>
          <p:spPr>
            <a:xfrm flipH="1">
              <a:off x="1547664" y="4512544"/>
              <a:ext cx="360040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8">
              <a:extLst>
                <a:ext uri="{FF2B5EF4-FFF2-40B4-BE49-F238E27FC236}">
                  <a16:creationId xmlns:a16="http://schemas.microsoft.com/office/drawing/2014/main" id="{F77EF2C9-D9F1-41F1-8730-A7C65BD7990C}"/>
                </a:ext>
              </a:extLst>
            </p:cNvPr>
            <p:cNvSpPr/>
            <p:nvPr/>
          </p:nvSpPr>
          <p:spPr>
            <a:xfrm>
              <a:off x="2843808" y="2672916"/>
              <a:ext cx="504056" cy="5400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8A70C772-A3C0-4FA5-8657-0F271BBAE9E8}"/>
                    </a:ext>
                  </a:extLst>
                </p:cNvPr>
                <p:cNvSpPr txBox="1"/>
                <p:nvPr/>
              </p:nvSpPr>
              <p:spPr>
                <a:xfrm>
                  <a:off x="2771800" y="2505843"/>
                  <a:ext cx="6480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2505843"/>
                  <a:ext cx="648072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F1D16476-C49F-4E48-A608-C750155E6204}"/>
                </a:ext>
              </a:extLst>
            </p:cNvPr>
            <p:cNvCxnSpPr/>
            <p:nvPr/>
          </p:nvCxnSpPr>
          <p:spPr>
            <a:xfrm flipV="1">
              <a:off x="2555776" y="3212976"/>
              <a:ext cx="288032" cy="4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EC2A7C7-4D32-4C44-B69F-C017167D7928}"/>
                  </a:ext>
                </a:extLst>
              </p:cNvPr>
              <p:cNvSpPr txBox="1"/>
              <p:nvPr/>
            </p:nvSpPr>
            <p:spPr>
              <a:xfrm>
                <a:off x="7005249" y="4964531"/>
                <a:ext cx="2066028" cy="85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/>
                  <a:t>back-to-back</a:t>
                </a:r>
                <a:br>
                  <a:rPr kumimoji="1" lang="en-US" altLang="ja-JP" sz="1600" dirty="0"/>
                </a:br>
                <a:r>
                  <a:rPr kumimoji="1" lang="en-US" altLang="ja-JP" sz="1600" dirty="0"/>
                  <a:t>same timing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=52.8 </m:t>
                    </m:r>
                    <m:r>
                      <m:rPr>
                        <m:sty m:val="p"/>
                      </m:rPr>
                      <a:rPr kumimoji="1" lang="en-US" altLang="ja-JP" sz="16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kumimoji="1" lang="ja-JP" altLang="en-US" sz="1600" dirty="0"/>
                  <a:t> </a:t>
                </a: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EC2A7C7-4D32-4C44-B69F-C017167D7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249" y="4964531"/>
                <a:ext cx="2066028" cy="850617"/>
              </a:xfrm>
              <a:prstGeom prst="rect">
                <a:avLst/>
              </a:prstGeom>
              <a:blipFill>
                <a:blip r:embed="rId6"/>
                <a:stretch>
                  <a:fillRect l="-1475" t="-2143" b="-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/楕円 6">
            <a:extLst>
              <a:ext uri="{FF2B5EF4-FFF2-40B4-BE49-F238E27FC236}">
                <a16:creationId xmlns:a16="http://schemas.microsoft.com/office/drawing/2014/main" id="{A9CCCCB0-D1A1-4475-9BB2-D35B10B660A3}"/>
              </a:ext>
            </a:extLst>
          </p:cNvPr>
          <p:cNvSpPr/>
          <p:nvPr/>
        </p:nvSpPr>
        <p:spPr>
          <a:xfrm>
            <a:off x="9754995" y="5449996"/>
            <a:ext cx="366586" cy="3943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e</a:t>
            </a:r>
            <a:endParaRPr kumimoji="1" lang="ja-JP" altLang="en-US" sz="3200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5EC629B-8D7B-4976-A6CF-F3BF5A2FE0FA}"/>
              </a:ext>
            </a:extLst>
          </p:cNvPr>
          <p:cNvCxnSpPr>
            <a:cxnSpLocks/>
          </p:cNvCxnSpPr>
          <p:nvPr/>
        </p:nvCxnSpPr>
        <p:spPr>
          <a:xfrm flipH="1">
            <a:off x="10121582" y="4964531"/>
            <a:ext cx="346833" cy="409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C421936-AD60-4556-8F0C-D36BA84B6BBD}"/>
                  </a:ext>
                </a:extLst>
              </p:cNvPr>
              <p:cNvSpPr txBox="1"/>
              <p:nvPr/>
            </p:nvSpPr>
            <p:spPr>
              <a:xfrm>
                <a:off x="10513200" y="3392622"/>
                <a:ext cx="471325" cy="38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C421936-AD60-4556-8F0C-D36BA84B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200" y="3392622"/>
                <a:ext cx="471325" cy="382085"/>
              </a:xfrm>
              <a:prstGeom prst="rect">
                <a:avLst/>
              </a:prstGeom>
              <a:blipFill>
                <a:blip r:embed="rId7"/>
                <a:stretch>
                  <a:fillRect b="-209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C1F1EA8-AA86-4084-B367-57AF729CC649}"/>
              </a:ext>
            </a:extLst>
          </p:cNvPr>
          <p:cNvCxnSpPr>
            <a:cxnSpLocks/>
          </p:cNvCxnSpPr>
          <p:nvPr/>
        </p:nvCxnSpPr>
        <p:spPr>
          <a:xfrm flipV="1">
            <a:off x="10594225" y="3954163"/>
            <a:ext cx="130924" cy="5147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7A92C1D-4A60-4B4E-87E4-5A75C360BD2E}"/>
                  </a:ext>
                </a:extLst>
              </p:cNvPr>
              <p:cNvSpPr txBox="1"/>
              <p:nvPr/>
            </p:nvSpPr>
            <p:spPr>
              <a:xfrm>
                <a:off x="10121581" y="5523637"/>
                <a:ext cx="10739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0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1600" i="1">
                          <a:latin typeface="Cambria Math" panose="02040503050406030204" pitchFamily="18" charset="0"/>
                        </a:rPr>
                        <m:t>𝜈𝜈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7A92C1D-4A60-4B4E-87E4-5A75C360B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581" y="5523637"/>
                <a:ext cx="1073958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966448A-9767-4E1C-B6BB-6521C3427FA7}"/>
                  </a:ext>
                </a:extLst>
              </p:cNvPr>
              <p:cNvSpPr txBox="1"/>
              <p:nvPr/>
            </p:nvSpPr>
            <p:spPr>
              <a:xfrm>
                <a:off x="10809558" y="3739406"/>
                <a:ext cx="146778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𝜈𝜈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4966448A-9767-4E1C-B6BB-6521C3427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558" y="3739406"/>
                <a:ext cx="1467780" cy="677108"/>
              </a:xfrm>
              <a:prstGeom prst="rect">
                <a:avLst/>
              </a:prstGeom>
              <a:blipFill>
                <a:blip r:embed="rId9"/>
                <a:stretch>
                  <a:fillRect t="-4505" b="-3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37104-59D4-4B1A-9D7D-5176A9190765}"/>
              </a:ext>
            </a:extLst>
          </p:cNvPr>
          <p:cNvSpPr txBox="1"/>
          <p:nvPr/>
        </p:nvSpPr>
        <p:spPr>
          <a:xfrm>
            <a:off x="9427561" y="4366350"/>
            <a:ext cx="23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BG</a:t>
            </a:r>
            <a:br>
              <a:rPr kumimoji="1" lang="en-US" altLang="ja-JP" sz="1600" dirty="0"/>
            </a:br>
            <a:r>
              <a:rPr kumimoji="1" lang="en-US" altLang="ja-JP" sz="1600" dirty="0"/>
              <a:t>(Accidental)</a:t>
            </a:r>
            <a:endParaRPr kumimoji="1" lang="ja-JP" altLang="en-US" sz="1600" dirty="0"/>
          </a:p>
        </p:txBody>
      </p:sp>
      <p:sp>
        <p:nvSpPr>
          <p:cNvPr id="36" name="矢印: 左右 35">
            <a:extLst>
              <a:ext uri="{FF2B5EF4-FFF2-40B4-BE49-F238E27FC236}">
                <a16:creationId xmlns:a16="http://schemas.microsoft.com/office/drawing/2014/main" id="{F1FE5A11-C9D0-4D3B-A85A-BA2BA30FFF0E}"/>
              </a:ext>
            </a:extLst>
          </p:cNvPr>
          <p:cNvSpPr/>
          <p:nvPr/>
        </p:nvSpPr>
        <p:spPr>
          <a:xfrm>
            <a:off x="8368260" y="4304832"/>
            <a:ext cx="961895" cy="6310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5B0A0CD-4CDC-4028-AE60-79BC57EBF96C}"/>
              </a:ext>
            </a:extLst>
          </p:cNvPr>
          <p:cNvSpPr/>
          <p:nvPr/>
        </p:nvSpPr>
        <p:spPr>
          <a:xfrm>
            <a:off x="7435103" y="436635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/>
              <a:t>Signal</a:t>
            </a:r>
            <a:endParaRPr lang="ja-JP" altLang="en-US" b="1" dirty="0"/>
          </a:p>
        </p:txBody>
      </p:sp>
      <p:sp>
        <p:nvSpPr>
          <p:cNvPr id="38" name="フッター プレースホルダー 37">
            <a:extLst>
              <a:ext uri="{FF2B5EF4-FFF2-40B4-BE49-F238E27FC236}">
                <a16:creationId xmlns:a16="http://schemas.microsoft.com/office/drawing/2014/main" id="{F884D772-F464-4B95-98A9-F60549C939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39" name="スライド番号プレースホルダー 38">
            <a:extLst>
              <a:ext uri="{FF2B5EF4-FFF2-40B4-BE49-F238E27FC236}">
                <a16:creationId xmlns:a16="http://schemas.microsoft.com/office/drawing/2014/main" id="{C40A564A-A4AB-4971-AF6D-233601C0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FAE3B6-2AF0-4057-AF51-A92AF0FE3070}"/>
              </a:ext>
            </a:extLst>
          </p:cNvPr>
          <p:cNvSpPr txBox="1"/>
          <p:nvPr/>
        </p:nvSpPr>
        <p:spPr>
          <a:xfrm>
            <a:off x="3935507" y="4375670"/>
            <a:ext cx="23160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Finally, all detectors were installed in 2018!</a:t>
            </a:r>
            <a:endParaRPr kumimoji="1"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D76522F-618D-404F-8EFC-ECCB8C9117B6}"/>
              </a:ext>
            </a:extLst>
          </p:cNvPr>
          <p:cNvSpPr/>
          <p:nvPr/>
        </p:nvSpPr>
        <p:spPr>
          <a:xfrm>
            <a:off x="3974946" y="5000676"/>
            <a:ext cx="2450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/>
              <a:t>(w/ partial readout electronics)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3683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B729904-D80E-4EEA-82AF-5A9C2D979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LXe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dirty="0"/>
                  <a:t> detector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B729904-D80E-4EEA-82AF-5A9C2D979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37" b="-5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E88CF0-2554-4CFD-905C-EDE6194B56B0}"/>
              </a:ext>
            </a:extLst>
          </p:cNvPr>
          <p:cNvGrpSpPr/>
          <p:nvPr/>
        </p:nvGrpSpPr>
        <p:grpSpPr>
          <a:xfrm>
            <a:off x="397205" y="1988055"/>
            <a:ext cx="2016224" cy="3386897"/>
            <a:chOff x="467544" y="1642554"/>
            <a:chExt cx="2037550" cy="3586646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A6ABEE7F-07A9-4E96-9180-C514F9952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42554"/>
              <a:ext cx="2037550" cy="358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AF5CB2DA-B20D-4197-A1B1-547660A7C941}"/>
                </a:ext>
              </a:extLst>
            </p:cNvPr>
            <p:cNvCxnSpPr/>
            <p:nvPr/>
          </p:nvCxnSpPr>
          <p:spPr>
            <a:xfrm>
              <a:off x="755576" y="3484641"/>
              <a:ext cx="0" cy="1525802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595AAE8-C3A6-4393-9BCC-5548018B9B73}"/>
                </a:ext>
              </a:extLst>
            </p:cNvPr>
            <p:cNvSpPr txBox="1"/>
            <p:nvPr/>
          </p:nvSpPr>
          <p:spPr>
            <a:xfrm>
              <a:off x="539552" y="361936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1 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0C2CCC89-0C9C-4FC6-BA45-EC3C2483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429" y="2818619"/>
            <a:ext cx="2052770" cy="2769833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46F2671-C78A-4E19-8DD1-319AD9C484A3}"/>
              </a:ext>
            </a:extLst>
          </p:cNvPr>
          <p:cNvCxnSpPr/>
          <p:nvPr/>
        </p:nvCxnSpPr>
        <p:spPr>
          <a:xfrm>
            <a:off x="2629453" y="3413308"/>
            <a:ext cx="1584176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CE527D-66A0-4BD6-B133-C29F6AE71317}"/>
              </a:ext>
            </a:extLst>
          </p:cNvPr>
          <p:cNvSpPr txBox="1"/>
          <p:nvPr/>
        </p:nvSpPr>
        <p:spPr>
          <a:xfrm>
            <a:off x="2989493" y="30532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2 inch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FC5DF49-EBA4-43D7-9125-1ACF9B623137}"/>
              </a:ext>
            </a:extLst>
          </p:cNvPr>
          <p:cNvCxnSpPr/>
          <p:nvPr/>
        </p:nvCxnSpPr>
        <p:spPr>
          <a:xfrm>
            <a:off x="3133509" y="4925476"/>
            <a:ext cx="576064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282C29-CF13-46BE-A48C-4D7607A24AF2}"/>
              </a:ext>
            </a:extLst>
          </p:cNvPr>
          <p:cNvSpPr txBox="1"/>
          <p:nvPr/>
        </p:nvSpPr>
        <p:spPr>
          <a:xfrm>
            <a:off x="3061501" y="45654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12 mm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4" name="フリーフォーム 12">
            <a:extLst>
              <a:ext uri="{FF2B5EF4-FFF2-40B4-BE49-F238E27FC236}">
                <a16:creationId xmlns:a16="http://schemas.microsoft.com/office/drawing/2014/main" id="{F060F957-8B6B-45EF-BE18-A3B9C3888931}"/>
              </a:ext>
            </a:extLst>
          </p:cNvPr>
          <p:cNvSpPr/>
          <p:nvPr/>
        </p:nvSpPr>
        <p:spPr>
          <a:xfrm>
            <a:off x="679469" y="3456136"/>
            <a:ext cx="448059" cy="210064"/>
          </a:xfrm>
          <a:custGeom>
            <a:avLst/>
            <a:gdLst>
              <a:gd name="connsiteX0" fmla="*/ 0 w 603504"/>
              <a:gd name="connsiteY0" fmla="*/ 356616 h 356616"/>
              <a:gd name="connsiteX1" fmla="*/ 82296 w 603504"/>
              <a:gd name="connsiteY1" fmla="*/ 182880 h 356616"/>
              <a:gd name="connsiteX2" fmla="*/ 256032 w 603504"/>
              <a:gd name="connsiteY2" fmla="*/ 228600 h 356616"/>
              <a:gd name="connsiteX3" fmla="*/ 338328 w 603504"/>
              <a:gd name="connsiteY3" fmla="*/ 73152 h 356616"/>
              <a:gd name="connsiteX4" fmla="*/ 493776 w 603504"/>
              <a:gd name="connsiteY4" fmla="*/ 118872 h 356616"/>
              <a:gd name="connsiteX5" fmla="*/ 603504 w 603504"/>
              <a:gd name="connsiteY5" fmla="*/ 0 h 356616"/>
              <a:gd name="connsiteX0" fmla="*/ 0 w 628442"/>
              <a:gd name="connsiteY0" fmla="*/ 318147 h 318147"/>
              <a:gd name="connsiteX1" fmla="*/ 82296 w 628442"/>
              <a:gd name="connsiteY1" fmla="*/ 144411 h 318147"/>
              <a:gd name="connsiteX2" fmla="*/ 256032 w 628442"/>
              <a:gd name="connsiteY2" fmla="*/ 190131 h 318147"/>
              <a:gd name="connsiteX3" fmla="*/ 338328 w 628442"/>
              <a:gd name="connsiteY3" fmla="*/ 34683 h 318147"/>
              <a:gd name="connsiteX4" fmla="*/ 493776 w 628442"/>
              <a:gd name="connsiteY4" fmla="*/ 80403 h 318147"/>
              <a:gd name="connsiteX5" fmla="*/ 628442 w 628442"/>
              <a:gd name="connsiteY5" fmla="*/ 0 h 318147"/>
              <a:gd name="connsiteX0" fmla="*/ 0 w 628442"/>
              <a:gd name="connsiteY0" fmla="*/ 318147 h 318147"/>
              <a:gd name="connsiteX1" fmla="*/ 82296 w 628442"/>
              <a:gd name="connsiteY1" fmla="*/ 144411 h 318147"/>
              <a:gd name="connsiteX2" fmla="*/ 256032 w 628442"/>
              <a:gd name="connsiteY2" fmla="*/ 190131 h 318147"/>
              <a:gd name="connsiteX3" fmla="*/ 338328 w 628442"/>
              <a:gd name="connsiteY3" fmla="*/ 34683 h 318147"/>
              <a:gd name="connsiteX4" fmla="*/ 493776 w 628442"/>
              <a:gd name="connsiteY4" fmla="*/ 80403 h 318147"/>
              <a:gd name="connsiteX5" fmla="*/ 628442 w 628442"/>
              <a:gd name="connsiteY5" fmla="*/ 0 h 318147"/>
              <a:gd name="connsiteX0" fmla="*/ 0 w 628442"/>
              <a:gd name="connsiteY0" fmla="*/ 318147 h 318147"/>
              <a:gd name="connsiteX1" fmla="*/ 82296 w 628442"/>
              <a:gd name="connsiteY1" fmla="*/ 144411 h 318147"/>
              <a:gd name="connsiteX2" fmla="*/ 256032 w 628442"/>
              <a:gd name="connsiteY2" fmla="*/ 190131 h 318147"/>
              <a:gd name="connsiteX3" fmla="*/ 338328 w 628442"/>
              <a:gd name="connsiteY3" fmla="*/ 34683 h 318147"/>
              <a:gd name="connsiteX4" fmla="*/ 465275 w 628442"/>
              <a:gd name="connsiteY4" fmla="*/ 68862 h 318147"/>
              <a:gd name="connsiteX5" fmla="*/ 628442 w 628442"/>
              <a:gd name="connsiteY5" fmla="*/ 0 h 318147"/>
              <a:gd name="connsiteX0" fmla="*/ 0 w 628442"/>
              <a:gd name="connsiteY0" fmla="*/ 318147 h 318147"/>
              <a:gd name="connsiteX1" fmla="*/ 82295 w 628442"/>
              <a:gd name="connsiteY1" fmla="*/ 171340 h 318147"/>
              <a:gd name="connsiteX2" fmla="*/ 256032 w 628442"/>
              <a:gd name="connsiteY2" fmla="*/ 190131 h 318147"/>
              <a:gd name="connsiteX3" fmla="*/ 338328 w 628442"/>
              <a:gd name="connsiteY3" fmla="*/ 34683 h 318147"/>
              <a:gd name="connsiteX4" fmla="*/ 465275 w 628442"/>
              <a:gd name="connsiteY4" fmla="*/ 68862 h 318147"/>
              <a:gd name="connsiteX5" fmla="*/ 628442 w 628442"/>
              <a:gd name="connsiteY5" fmla="*/ 0 h 3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42" h="318147">
                <a:moveTo>
                  <a:pt x="0" y="318147"/>
                </a:moveTo>
                <a:cubicBezTo>
                  <a:pt x="19812" y="241947"/>
                  <a:pt x="39623" y="192676"/>
                  <a:pt x="82295" y="171340"/>
                </a:cubicBezTo>
                <a:cubicBezTo>
                  <a:pt x="124967" y="150004"/>
                  <a:pt x="213360" y="212907"/>
                  <a:pt x="256032" y="190131"/>
                </a:cubicBezTo>
                <a:cubicBezTo>
                  <a:pt x="298704" y="167355"/>
                  <a:pt x="303454" y="54894"/>
                  <a:pt x="338328" y="34683"/>
                </a:cubicBezTo>
                <a:cubicBezTo>
                  <a:pt x="373202" y="14472"/>
                  <a:pt x="416923" y="74642"/>
                  <a:pt x="465275" y="68862"/>
                </a:cubicBezTo>
                <a:cubicBezTo>
                  <a:pt x="513627" y="63082"/>
                  <a:pt x="510174" y="53340"/>
                  <a:pt x="628442" y="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B733A36-802C-4EA8-A284-085AE28AD1D4}"/>
                  </a:ext>
                </a:extLst>
              </p:cNvPr>
              <p:cNvSpPr txBox="1"/>
              <p:nvPr/>
            </p:nvSpPr>
            <p:spPr>
              <a:xfrm>
                <a:off x="542927" y="3047147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kumimoji="1"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B733A36-802C-4EA8-A284-085AE28AD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7" y="3047147"/>
                <a:ext cx="108012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420A4630-E1AD-4B1C-AFCF-71CA2A95060F}"/>
              </a:ext>
            </a:extLst>
          </p:cNvPr>
          <p:cNvSpPr/>
          <p:nvPr/>
        </p:nvSpPr>
        <p:spPr>
          <a:xfrm rot="17444190">
            <a:off x="2095836" y="3208408"/>
            <a:ext cx="245836" cy="5969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18F25B0-3CDA-487A-BEDC-8C97ECE0C043}"/>
              </a:ext>
            </a:extLst>
          </p:cNvPr>
          <p:cNvSpPr/>
          <p:nvPr/>
        </p:nvSpPr>
        <p:spPr>
          <a:xfrm rot="18310032">
            <a:off x="1899016" y="3440405"/>
            <a:ext cx="309465" cy="19700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EE8B9F6-F52F-4566-A1D7-AA40500E973E}"/>
                  </a:ext>
                </a:extLst>
              </p:cNvPr>
              <p:cNvSpPr txBox="1"/>
              <p:nvPr/>
            </p:nvSpPr>
            <p:spPr>
              <a:xfrm>
                <a:off x="2948111" y="1910432"/>
                <a:ext cx="47305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900L liquid Xe (LXe) scintillator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to detect energy, position and timing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EE8B9F6-F52F-4566-A1D7-AA40500E9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11" y="1910432"/>
                <a:ext cx="4730504" cy="707886"/>
              </a:xfrm>
              <a:prstGeom prst="rect">
                <a:avLst/>
              </a:prstGeom>
              <a:blipFill>
                <a:blip r:embed="rId6"/>
                <a:stretch>
                  <a:fillRect l="-1418" t="-4274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22509999-2176-4F4C-92E3-31C935303E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r="35288"/>
          <a:stretch/>
        </p:blipFill>
        <p:spPr>
          <a:xfrm>
            <a:off x="8321651" y="2197073"/>
            <a:ext cx="3473144" cy="2968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AE31F00-D613-4471-A493-C2DEC4A7DEDF}"/>
                  </a:ext>
                </a:extLst>
              </p:cNvPr>
              <p:cNvSpPr txBox="1"/>
              <p:nvPr/>
            </p:nvSpPr>
            <p:spPr>
              <a:xfrm>
                <a:off x="4625833" y="2807772"/>
                <a:ext cx="347314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In MEG II,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entrance face is replaced from 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  216 PMTs (2 inches) </a:t>
                </a:r>
                <a:br>
                  <a:rPr kumimoji="1" lang="en-US" altLang="ja-JP" sz="2000" dirty="0"/>
                </a:br>
                <a:r>
                  <a:rPr kumimoji="1" lang="en-US" altLang="ja-JP" sz="2000" dirty="0"/>
                  <a:t>  to 4092 MPPCs (12x12 mm</a:t>
                </a:r>
                <a:r>
                  <a:rPr kumimoji="1" lang="en-US" altLang="ja-JP" sz="2000" baseline="30000" dirty="0"/>
                  <a:t>2</a:t>
                </a:r>
                <a:r>
                  <a:rPr kumimoji="1" lang="en-US" altLang="ja-JP" sz="2000" dirty="0"/>
                  <a:t>)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AE31F00-D613-4471-A493-C2DEC4A7D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33" y="2807772"/>
                <a:ext cx="3473144" cy="1323439"/>
              </a:xfrm>
              <a:prstGeom prst="rect">
                <a:avLst/>
              </a:prstGeom>
              <a:blipFill>
                <a:blip r:embed="rId8"/>
                <a:stretch>
                  <a:fillRect l="-1930" t="-2765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7CEEEB-4404-4200-B31A-1BF1FB2FCCEF}"/>
              </a:ext>
            </a:extLst>
          </p:cNvPr>
          <p:cNvSpPr txBox="1"/>
          <p:nvPr/>
        </p:nvSpPr>
        <p:spPr>
          <a:xfrm>
            <a:off x="4539541" y="4506658"/>
            <a:ext cx="428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Light collection uniformity and granularity improved!</a:t>
            </a:r>
            <a:br>
              <a:rPr kumimoji="1" lang="en-US" altLang="ja-JP" sz="2000" dirty="0"/>
            </a:br>
            <a:r>
              <a:rPr kumimoji="1" lang="en-US" altLang="ja-JP" sz="2000" dirty="0"/>
              <a:t>  </a:t>
            </a:r>
            <a:r>
              <a:rPr kumimoji="1" lang="en-US" altLang="ja-JP" sz="2000" dirty="0">
                <a:sym typeface="Wingdings" panose="05000000000000000000" pitchFamily="2" charset="2"/>
              </a:rPr>
              <a:t> x2 energy and position </a:t>
            </a:r>
            <a:br>
              <a:rPr kumimoji="1" lang="en-US" altLang="ja-JP" sz="2000" dirty="0">
                <a:sym typeface="Wingdings" panose="05000000000000000000" pitchFamily="2" charset="2"/>
              </a:rPr>
            </a:br>
            <a:r>
              <a:rPr kumimoji="1" lang="en-US" altLang="ja-JP" sz="2000" dirty="0">
                <a:sym typeface="Wingdings" panose="05000000000000000000" pitchFamily="2" charset="2"/>
              </a:rPr>
              <a:t>      resolution improvement expected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24" name="フッター プレースホルダー 23">
            <a:extLst>
              <a:ext uri="{FF2B5EF4-FFF2-40B4-BE49-F238E27FC236}">
                <a16:creationId xmlns:a16="http://schemas.microsoft.com/office/drawing/2014/main" id="{EE12668C-A4DC-4EA1-84EB-8617C4D5D5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FAADC118-78FA-4FC1-B563-C27B34CA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566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FDDB8-4141-45D6-B8C9-D1B9B4E8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Pre-engineering run 2018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28508-05AB-42C6-97C7-C44AD1C59B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2C3A41-3BB1-47ED-9620-F3211C24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070E9FF-3934-4C8F-AB74-933F3D60A660}"/>
                  </a:ext>
                </a:extLst>
              </p:cNvPr>
              <p:cNvSpPr txBox="1"/>
              <p:nvPr/>
            </p:nvSpPr>
            <p:spPr>
              <a:xfrm>
                <a:off x="1022702" y="1746421"/>
                <a:ext cx="78399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ja-JP" sz="2400" dirty="0"/>
                  <a:t> data taking in Nov.-Dec. 2018</a:t>
                </a:r>
              </a:p>
              <a:p>
                <a:r>
                  <a:rPr kumimoji="1" lang="en-US" altLang="ja-JP" sz="2400" dirty="0"/>
                  <a:t>   - 17.6 MeV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from radiative capture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sz="2400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Li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target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      with CW proton beam (first time in MEG II)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   - 40~55 MeV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from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𝜈𝜈𝛾</m:t>
                    </m:r>
                  </m:oMath>
                </a14:m>
                <a:r>
                  <a:rPr kumimoji="1" lang="en-US" altLang="ja-JP" sz="2400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2400" dirty="0"/>
                  <a:t> </a:t>
                </a:r>
                <a:br>
                  <a:rPr kumimoji="1" lang="en-US" altLang="ja-JP" sz="2400" dirty="0"/>
                </a:br>
                <a:r>
                  <a:rPr kumimoji="1" lang="en-US" altLang="ja-JP" sz="2400" dirty="0"/>
                  <a:t>      with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beam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070E9FF-3934-4C8F-AB74-933F3D60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02" y="1746421"/>
                <a:ext cx="7839944" cy="1938992"/>
              </a:xfrm>
              <a:prstGeom prst="rect">
                <a:avLst/>
              </a:prstGeom>
              <a:blipFill>
                <a:blip r:embed="rId2"/>
                <a:stretch>
                  <a:fillRect l="-233" t="-2508" b="-59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F6371589-FF7D-45A6-8DAA-0E629FBA3F22}"/>
              </a:ext>
            </a:extLst>
          </p:cNvPr>
          <p:cNvSpPr/>
          <p:nvPr/>
        </p:nvSpPr>
        <p:spPr>
          <a:xfrm>
            <a:off x="1729154" y="4007832"/>
            <a:ext cx="832338" cy="715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FCEC8031-B4D3-49A2-82CD-F140D8DA9973}"/>
              </a:ext>
            </a:extLst>
          </p:cNvPr>
          <p:cNvSpPr/>
          <p:nvPr/>
        </p:nvSpPr>
        <p:spPr>
          <a:xfrm>
            <a:off x="2766646" y="3887545"/>
            <a:ext cx="445477" cy="9832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18FAF8-16F3-4514-AD06-7144C0145A16}"/>
              </a:ext>
            </a:extLst>
          </p:cNvPr>
          <p:cNvSpPr txBox="1"/>
          <p:nvPr/>
        </p:nvSpPr>
        <p:spPr>
          <a:xfrm>
            <a:off x="3212123" y="3969606"/>
            <a:ext cx="416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Measure detector resolution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Measure BG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C724BE-A5CE-4BF9-B320-6E44348D1FC2}"/>
              </a:ext>
            </a:extLst>
          </p:cNvPr>
          <p:cNvSpPr txBox="1"/>
          <p:nvPr/>
        </p:nvSpPr>
        <p:spPr>
          <a:xfrm>
            <a:off x="1022702" y="5123367"/>
            <a:ext cx="766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Only ¼ of readout electronics (1.2 GHz waveform digitizer) was available.</a:t>
            </a:r>
            <a:endParaRPr kumimoji="1" lang="ja-JP" altLang="en-US" sz="2400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ED820257-7286-4D7A-B845-DF353757AE25}"/>
              </a:ext>
            </a:extLst>
          </p:cNvPr>
          <p:cNvSpPr/>
          <p:nvPr/>
        </p:nvSpPr>
        <p:spPr>
          <a:xfrm rot="1826198">
            <a:off x="10240513" y="3845391"/>
            <a:ext cx="328246" cy="2021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6D17084-E245-4DDD-AB1B-AF2AE3726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97" y="1583698"/>
            <a:ext cx="2651330" cy="4006586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29A7612-9E4E-4B25-B66C-0AC9457AD4C5}"/>
              </a:ext>
            </a:extLst>
          </p:cNvPr>
          <p:cNvCxnSpPr>
            <a:cxnSpLocks/>
          </p:cNvCxnSpPr>
          <p:nvPr/>
        </p:nvCxnSpPr>
        <p:spPr>
          <a:xfrm flipH="1">
            <a:off x="10574242" y="3176954"/>
            <a:ext cx="750250" cy="59895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E1DE744-C02A-4544-965A-66CCBD877310}"/>
              </a:ext>
            </a:extLst>
          </p:cNvPr>
          <p:cNvCxnSpPr>
            <a:cxnSpLocks/>
          </p:cNvCxnSpPr>
          <p:nvPr/>
        </p:nvCxnSpPr>
        <p:spPr>
          <a:xfrm flipV="1">
            <a:off x="9287662" y="4175354"/>
            <a:ext cx="851529" cy="6954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2F07102-61EA-40EF-A2FE-3FA2C548EBB0}"/>
              </a:ext>
            </a:extLst>
          </p:cNvPr>
          <p:cNvSpPr/>
          <p:nvPr/>
        </p:nvSpPr>
        <p:spPr>
          <a:xfrm>
            <a:off x="9583615" y="3542909"/>
            <a:ext cx="617807" cy="275297"/>
          </a:xfrm>
          <a:custGeom>
            <a:avLst/>
            <a:gdLst>
              <a:gd name="connsiteX0" fmla="*/ 480647 w 482902"/>
              <a:gd name="connsiteY0" fmla="*/ 293077 h 293077"/>
              <a:gd name="connsiteX1" fmla="*/ 445477 w 482902"/>
              <a:gd name="connsiteY1" fmla="*/ 152400 h 293077"/>
              <a:gd name="connsiteX2" fmla="*/ 222739 w 482902"/>
              <a:gd name="connsiteY2" fmla="*/ 211016 h 293077"/>
              <a:gd name="connsiteX3" fmla="*/ 222739 w 482902"/>
              <a:gd name="connsiteY3" fmla="*/ 211016 h 293077"/>
              <a:gd name="connsiteX4" fmla="*/ 187570 w 482902"/>
              <a:gd name="connsiteY4" fmla="*/ 35169 h 293077"/>
              <a:gd name="connsiteX5" fmla="*/ 70339 w 482902"/>
              <a:gd name="connsiteY5" fmla="*/ 140677 h 293077"/>
              <a:gd name="connsiteX6" fmla="*/ 0 w 482902"/>
              <a:gd name="connsiteY6" fmla="*/ 0 h 293077"/>
              <a:gd name="connsiteX0" fmla="*/ 480647 w 482902"/>
              <a:gd name="connsiteY0" fmla="*/ 293077 h 293077"/>
              <a:gd name="connsiteX1" fmla="*/ 445477 w 482902"/>
              <a:gd name="connsiteY1" fmla="*/ 152400 h 293077"/>
              <a:gd name="connsiteX2" fmla="*/ 222739 w 482902"/>
              <a:gd name="connsiteY2" fmla="*/ 211016 h 293077"/>
              <a:gd name="connsiteX3" fmla="*/ 248139 w 482902"/>
              <a:gd name="connsiteY3" fmla="*/ 218636 h 293077"/>
              <a:gd name="connsiteX4" fmla="*/ 187570 w 482902"/>
              <a:gd name="connsiteY4" fmla="*/ 35169 h 293077"/>
              <a:gd name="connsiteX5" fmla="*/ 70339 w 482902"/>
              <a:gd name="connsiteY5" fmla="*/ 140677 h 293077"/>
              <a:gd name="connsiteX6" fmla="*/ 0 w 482902"/>
              <a:gd name="connsiteY6" fmla="*/ 0 h 293077"/>
              <a:gd name="connsiteX0" fmla="*/ 480647 w 482902"/>
              <a:gd name="connsiteY0" fmla="*/ 293077 h 293077"/>
              <a:gd name="connsiteX1" fmla="*/ 445477 w 482902"/>
              <a:gd name="connsiteY1" fmla="*/ 152400 h 293077"/>
              <a:gd name="connsiteX2" fmla="*/ 222739 w 482902"/>
              <a:gd name="connsiteY2" fmla="*/ 211016 h 293077"/>
              <a:gd name="connsiteX3" fmla="*/ 248139 w 482902"/>
              <a:gd name="connsiteY3" fmla="*/ 218636 h 293077"/>
              <a:gd name="connsiteX4" fmla="*/ 187570 w 482902"/>
              <a:gd name="connsiteY4" fmla="*/ 35169 h 293077"/>
              <a:gd name="connsiteX5" fmla="*/ 70339 w 482902"/>
              <a:gd name="connsiteY5" fmla="*/ 140677 h 293077"/>
              <a:gd name="connsiteX6" fmla="*/ 0 w 482902"/>
              <a:gd name="connsiteY6" fmla="*/ 0 h 293077"/>
              <a:gd name="connsiteX0" fmla="*/ 480647 w 482902"/>
              <a:gd name="connsiteY0" fmla="*/ 293077 h 293077"/>
              <a:gd name="connsiteX1" fmla="*/ 445477 w 482902"/>
              <a:gd name="connsiteY1" fmla="*/ 152400 h 293077"/>
              <a:gd name="connsiteX2" fmla="*/ 222739 w 482902"/>
              <a:gd name="connsiteY2" fmla="*/ 211016 h 293077"/>
              <a:gd name="connsiteX3" fmla="*/ 278619 w 482902"/>
              <a:gd name="connsiteY3" fmla="*/ 226256 h 293077"/>
              <a:gd name="connsiteX4" fmla="*/ 187570 w 482902"/>
              <a:gd name="connsiteY4" fmla="*/ 35169 h 293077"/>
              <a:gd name="connsiteX5" fmla="*/ 70339 w 482902"/>
              <a:gd name="connsiteY5" fmla="*/ 140677 h 293077"/>
              <a:gd name="connsiteX6" fmla="*/ 0 w 482902"/>
              <a:gd name="connsiteY6" fmla="*/ 0 h 293077"/>
              <a:gd name="connsiteX0" fmla="*/ 480647 w 482902"/>
              <a:gd name="connsiteY0" fmla="*/ 293077 h 293077"/>
              <a:gd name="connsiteX1" fmla="*/ 445477 w 482902"/>
              <a:gd name="connsiteY1" fmla="*/ 152400 h 293077"/>
              <a:gd name="connsiteX2" fmla="*/ 222739 w 482902"/>
              <a:gd name="connsiteY2" fmla="*/ 211016 h 293077"/>
              <a:gd name="connsiteX3" fmla="*/ 164319 w 482902"/>
              <a:gd name="connsiteY3" fmla="*/ 261816 h 293077"/>
              <a:gd name="connsiteX4" fmla="*/ 187570 w 482902"/>
              <a:gd name="connsiteY4" fmla="*/ 35169 h 293077"/>
              <a:gd name="connsiteX5" fmla="*/ 70339 w 482902"/>
              <a:gd name="connsiteY5" fmla="*/ 140677 h 293077"/>
              <a:gd name="connsiteX6" fmla="*/ 0 w 482902"/>
              <a:gd name="connsiteY6" fmla="*/ 0 h 293077"/>
              <a:gd name="connsiteX0" fmla="*/ 480647 w 482902"/>
              <a:gd name="connsiteY0" fmla="*/ 293077 h 293077"/>
              <a:gd name="connsiteX1" fmla="*/ 445477 w 482902"/>
              <a:gd name="connsiteY1" fmla="*/ 152400 h 293077"/>
              <a:gd name="connsiteX2" fmla="*/ 222739 w 482902"/>
              <a:gd name="connsiteY2" fmla="*/ 211016 h 293077"/>
              <a:gd name="connsiteX3" fmla="*/ 187570 w 482902"/>
              <a:gd name="connsiteY3" fmla="*/ 35169 h 293077"/>
              <a:gd name="connsiteX4" fmla="*/ 70339 w 482902"/>
              <a:gd name="connsiteY4" fmla="*/ 140677 h 293077"/>
              <a:gd name="connsiteX5" fmla="*/ 0 w 482902"/>
              <a:gd name="connsiteY5" fmla="*/ 0 h 293077"/>
              <a:gd name="connsiteX0" fmla="*/ 480647 w 481678"/>
              <a:gd name="connsiteY0" fmla="*/ 293077 h 293077"/>
              <a:gd name="connsiteX1" fmla="*/ 445477 w 481678"/>
              <a:gd name="connsiteY1" fmla="*/ 152400 h 293077"/>
              <a:gd name="connsiteX2" fmla="*/ 283699 w 481678"/>
              <a:gd name="connsiteY2" fmla="*/ 198316 h 293077"/>
              <a:gd name="connsiteX3" fmla="*/ 187570 w 481678"/>
              <a:gd name="connsiteY3" fmla="*/ 35169 h 293077"/>
              <a:gd name="connsiteX4" fmla="*/ 70339 w 481678"/>
              <a:gd name="connsiteY4" fmla="*/ 140677 h 293077"/>
              <a:gd name="connsiteX5" fmla="*/ 0 w 481678"/>
              <a:gd name="connsiteY5" fmla="*/ 0 h 293077"/>
              <a:gd name="connsiteX0" fmla="*/ 480647 w 481000"/>
              <a:gd name="connsiteY0" fmla="*/ 293077 h 293077"/>
              <a:gd name="connsiteX1" fmla="*/ 422617 w 481000"/>
              <a:gd name="connsiteY1" fmla="*/ 167640 h 293077"/>
              <a:gd name="connsiteX2" fmla="*/ 283699 w 481000"/>
              <a:gd name="connsiteY2" fmla="*/ 198316 h 293077"/>
              <a:gd name="connsiteX3" fmla="*/ 187570 w 481000"/>
              <a:gd name="connsiteY3" fmla="*/ 35169 h 293077"/>
              <a:gd name="connsiteX4" fmla="*/ 70339 w 481000"/>
              <a:gd name="connsiteY4" fmla="*/ 140677 h 293077"/>
              <a:gd name="connsiteX5" fmla="*/ 0 w 481000"/>
              <a:gd name="connsiteY5" fmla="*/ 0 h 293077"/>
              <a:gd name="connsiteX0" fmla="*/ 480647 w 481000"/>
              <a:gd name="connsiteY0" fmla="*/ 293077 h 293077"/>
              <a:gd name="connsiteX1" fmla="*/ 422617 w 481000"/>
              <a:gd name="connsiteY1" fmla="*/ 167640 h 293077"/>
              <a:gd name="connsiteX2" fmla="*/ 283699 w 481000"/>
              <a:gd name="connsiteY2" fmla="*/ 198316 h 293077"/>
              <a:gd name="connsiteX3" fmla="*/ 205350 w 481000"/>
              <a:gd name="connsiteY3" fmla="*/ 75809 h 293077"/>
              <a:gd name="connsiteX4" fmla="*/ 70339 w 481000"/>
              <a:gd name="connsiteY4" fmla="*/ 140677 h 293077"/>
              <a:gd name="connsiteX5" fmla="*/ 0 w 481000"/>
              <a:gd name="connsiteY5" fmla="*/ 0 h 293077"/>
              <a:gd name="connsiteX0" fmla="*/ 480647 w 481000"/>
              <a:gd name="connsiteY0" fmla="*/ 293077 h 293077"/>
              <a:gd name="connsiteX1" fmla="*/ 422617 w 481000"/>
              <a:gd name="connsiteY1" fmla="*/ 167640 h 293077"/>
              <a:gd name="connsiteX2" fmla="*/ 283699 w 481000"/>
              <a:gd name="connsiteY2" fmla="*/ 198316 h 293077"/>
              <a:gd name="connsiteX3" fmla="*/ 205350 w 481000"/>
              <a:gd name="connsiteY3" fmla="*/ 75809 h 293077"/>
              <a:gd name="connsiteX4" fmla="*/ 75419 w 481000"/>
              <a:gd name="connsiteY4" fmla="*/ 125437 h 293077"/>
              <a:gd name="connsiteX5" fmla="*/ 0 w 481000"/>
              <a:gd name="connsiteY5" fmla="*/ 0 h 293077"/>
              <a:gd name="connsiteX0" fmla="*/ 445087 w 445440"/>
              <a:gd name="connsiteY0" fmla="*/ 280377 h 280377"/>
              <a:gd name="connsiteX1" fmla="*/ 387057 w 445440"/>
              <a:gd name="connsiteY1" fmla="*/ 154940 h 280377"/>
              <a:gd name="connsiteX2" fmla="*/ 248139 w 445440"/>
              <a:gd name="connsiteY2" fmla="*/ 185616 h 280377"/>
              <a:gd name="connsiteX3" fmla="*/ 169790 w 445440"/>
              <a:gd name="connsiteY3" fmla="*/ 63109 h 280377"/>
              <a:gd name="connsiteX4" fmla="*/ 39859 w 445440"/>
              <a:gd name="connsiteY4" fmla="*/ 112737 h 280377"/>
              <a:gd name="connsiteX5" fmla="*/ 0 w 445440"/>
              <a:gd name="connsiteY5" fmla="*/ 0 h 280377"/>
              <a:gd name="connsiteX0" fmla="*/ 455247 w 455527"/>
              <a:gd name="connsiteY0" fmla="*/ 275297 h 275297"/>
              <a:gd name="connsiteX1" fmla="*/ 387057 w 455527"/>
              <a:gd name="connsiteY1" fmla="*/ 154940 h 275297"/>
              <a:gd name="connsiteX2" fmla="*/ 248139 w 455527"/>
              <a:gd name="connsiteY2" fmla="*/ 185616 h 275297"/>
              <a:gd name="connsiteX3" fmla="*/ 169790 w 455527"/>
              <a:gd name="connsiteY3" fmla="*/ 63109 h 275297"/>
              <a:gd name="connsiteX4" fmla="*/ 39859 w 455527"/>
              <a:gd name="connsiteY4" fmla="*/ 112737 h 275297"/>
              <a:gd name="connsiteX5" fmla="*/ 0 w 455527"/>
              <a:gd name="connsiteY5" fmla="*/ 0 h 275297"/>
              <a:gd name="connsiteX0" fmla="*/ 455247 w 455527"/>
              <a:gd name="connsiteY0" fmla="*/ 275297 h 275297"/>
              <a:gd name="connsiteX1" fmla="*/ 387057 w 455527"/>
              <a:gd name="connsiteY1" fmla="*/ 154940 h 275297"/>
              <a:gd name="connsiteX2" fmla="*/ 248139 w 455527"/>
              <a:gd name="connsiteY2" fmla="*/ 185616 h 275297"/>
              <a:gd name="connsiteX3" fmla="*/ 169790 w 455527"/>
              <a:gd name="connsiteY3" fmla="*/ 63109 h 275297"/>
              <a:gd name="connsiteX4" fmla="*/ 39859 w 455527"/>
              <a:gd name="connsiteY4" fmla="*/ 112737 h 275297"/>
              <a:gd name="connsiteX5" fmla="*/ 0 w 455527"/>
              <a:gd name="connsiteY5" fmla="*/ 0 h 275297"/>
              <a:gd name="connsiteX0" fmla="*/ 567007 w 567287"/>
              <a:gd name="connsiteY0" fmla="*/ 285457 h 285457"/>
              <a:gd name="connsiteX1" fmla="*/ 498817 w 567287"/>
              <a:gd name="connsiteY1" fmla="*/ 165100 h 285457"/>
              <a:gd name="connsiteX2" fmla="*/ 359899 w 567287"/>
              <a:gd name="connsiteY2" fmla="*/ 195776 h 285457"/>
              <a:gd name="connsiteX3" fmla="*/ 281550 w 567287"/>
              <a:gd name="connsiteY3" fmla="*/ 73269 h 285457"/>
              <a:gd name="connsiteX4" fmla="*/ 151619 w 567287"/>
              <a:gd name="connsiteY4" fmla="*/ 122897 h 285457"/>
              <a:gd name="connsiteX5" fmla="*/ 0 w 567287"/>
              <a:gd name="connsiteY5" fmla="*/ 0 h 285457"/>
              <a:gd name="connsiteX0" fmla="*/ 567007 w 567287"/>
              <a:gd name="connsiteY0" fmla="*/ 285457 h 285457"/>
              <a:gd name="connsiteX1" fmla="*/ 498817 w 567287"/>
              <a:gd name="connsiteY1" fmla="*/ 165100 h 285457"/>
              <a:gd name="connsiteX2" fmla="*/ 359899 w 567287"/>
              <a:gd name="connsiteY2" fmla="*/ 195776 h 285457"/>
              <a:gd name="connsiteX3" fmla="*/ 281550 w 567287"/>
              <a:gd name="connsiteY3" fmla="*/ 73269 h 285457"/>
              <a:gd name="connsiteX4" fmla="*/ 151619 w 567287"/>
              <a:gd name="connsiteY4" fmla="*/ 122897 h 285457"/>
              <a:gd name="connsiteX5" fmla="*/ 0 w 567287"/>
              <a:gd name="connsiteY5" fmla="*/ 0 h 285457"/>
              <a:gd name="connsiteX0" fmla="*/ 567007 w 567287"/>
              <a:gd name="connsiteY0" fmla="*/ 285457 h 285457"/>
              <a:gd name="connsiteX1" fmla="*/ 498817 w 567287"/>
              <a:gd name="connsiteY1" fmla="*/ 165100 h 285457"/>
              <a:gd name="connsiteX2" fmla="*/ 359899 w 567287"/>
              <a:gd name="connsiteY2" fmla="*/ 195776 h 285457"/>
              <a:gd name="connsiteX3" fmla="*/ 281550 w 567287"/>
              <a:gd name="connsiteY3" fmla="*/ 73269 h 285457"/>
              <a:gd name="connsiteX4" fmla="*/ 151619 w 567287"/>
              <a:gd name="connsiteY4" fmla="*/ 122897 h 285457"/>
              <a:gd name="connsiteX5" fmla="*/ 101405 w 567287"/>
              <a:gd name="connsiteY5" fmla="*/ 43571 h 285457"/>
              <a:gd name="connsiteX6" fmla="*/ 0 w 567287"/>
              <a:gd name="connsiteY6" fmla="*/ 0 h 285457"/>
              <a:gd name="connsiteX0" fmla="*/ 625427 w 625555"/>
              <a:gd name="connsiteY0" fmla="*/ 303237 h 303237"/>
              <a:gd name="connsiteX1" fmla="*/ 498817 w 625555"/>
              <a:gd name="connsiteY1" fmla="*/ 165100 h 303237"/>
              <a:gd name="connsiteX2" fmla="*/ 359899 w 625555"/>
              <a:gd name="connsiteY2" fmla="*/ 195776 h 303237"/>
              <a:gd name="connsiteX3" fmla="*/ 281550 w 625555"/>
              <a:gd name="connsiteY3" fmla="*/ 73269 h 303237"/>
              <a:gd name="connsiteX4" fmla="*/ 151619 w 625555"/>
              <a:gd name="connsiteY4" fmla="*/ 122897 h 303237"/>
              <a:gd name="connsiteX5" fmla="*/ 101405 w 625555"/>
              <a:gd name="connsiteY5" fmla="*/ 43571 h 303237"/>
              <a:gd name="connsiteX6" fmla="*/ 0 w 625555"/>
              <a:gd name="connsiteY6" fmla="*/ 0 h 303237"/>
              <a:gd name="connsiteX0" fmla="*/ 625427 w 625427"/>
              <a:gd name="connsiteY0" fmla="*/ 303237 h 303237"/>
              <a:gd name="connsiteX1" fmla="*/ 553525 w 625427"/>
              <a:gd name="connsiteY1" fmla="*/ 239151 h 303237"/>
              <a:gd name="connsiteX2" fmla="*/ 498817 w 625427"/>
              <a:gd name="connsiteY2" fmla="*/ 165100 h 303237"/>
              <a:gd name="connsiteX3" fmla="*/ 359899 w 625427"/>
              <a:gd name="connsiteY3" fmla="*/ 195776 h 303237"/>
              <a:gd name="connsiteX4" fmla="*/ 281550 w 625427"/>
              <a:gd name="connsiteY4" fmla="*/ 73269 h 303237"/>
              <a:gd name="connsiteX5" fmla="*/ 151619 w 625427"/>
              <a:gd name="connsiteY5" fmla="*/ 122897 h 303237"/>
              <a:gd name="connsiteX6" fmla="*/ 101405 w 625427"/>
              <a:gd name="connsiteY6" fmla="*/ 43571 h 303237"/>
              <a:gd name="connsiteX7" fmla="*/ 0 w 625427"/>
              <a:gd name="connsiteY7" fmla="*/ 0 h 303237"/>
              <a:gd name="connsiteX0" fmla="*/ 633047 w 633047"/>
              <a:gd name="connsiteY0" fmla="*/ 280377 h 280377"/>
              <a:gd name="connsiteX1" fmla="*/ 553525 w 633047"/>
              <a:gd name="connsiteY1" fmla="*/ 239151 h 280377"/>
              <a:gd name="connsiteX2" fmla="*/ 498817 w 633047"/>
              <a:gd name="connsiteY2" fmla="*/ 165100 h 280377"/>
              <a:gd name="connsiteX3" fmla="*/ 359899 w 633047"/>
              <a:gd name="connsiteY3" fmla="*/ 195776 h 280377"/>
              <a:gd name="connsiteX4" fmla="*/ 281550 w 633047"/>
              <a:gd name="connsiteY4" fmla="*/ 73269 h 280377"/>
              <a:gd name="connsiteX5" fmla="*/ 151619 w 633047"/>
              <a:gd name="connsiteY5" fmla="*/ 122897 h 280377"/>
              <a:gd name="connsiteX6" fmla="*/ 101405 w 633047"/>
              <a:gd name="connsiteY6" fmla="*/ 43571 h 280377"/>
              <a:gd name="connsiteX7" fmla="*/ 0 w 633047"/>
              <a:gd name="connsiteY7" fmla="*/ 0 h 280377"/>
              <a:gd name="connsiteX0" fmla="*/ 633047 w 633047"/>
              <a:gd name="connsiteY0" fmla="*/ 280377 h 280377"/>
              <a:gd name="connsiteX1" fmla="*/ 553525 w 633047"/>
              <a:gd name="connsiteY1" fmla="*/ 239151 h 280377"/>
              <a:gd name="connsiteX2" fmla="*/ 498817 w 633047"/>
              <a:gd name="connsiteY2" fmla="*/ 165100 h 280377"/>
              <a:gd name="connsiteX3" fmla="*/ 352279 w 633047"/>
              <a:gd name="connsiteY3" fmla="*/ 185616 h 280377"/>
              <a:gd name="connsiteX4" fmla="*/ 281550 w 633047"/>
              <a:gd name="connsiteY4" fmla="*/ 73269 h 280377"/>
              <a:gd name="connsiteX5" fmla="*/ 151619 w 633047"/>
              <a:gd name="connsiteY5" fmla="*/ 122897 h 280377"/>
              <a:gd name="connsiteX6" fmla="*/ 101405 w 633047"/>
              <a:gd name="connsiteY6" fmla="*/ 43571 h 280377"/>
              <a:gd name="connsiteX7" fmla="*/ 0 w 633047"/>
              <a:gd name="connsiteY7" fmla="*/ 0 h 280377"/>
              <a:gd name="connsiteX0" fmla="*/ 633047 w 633047"/>
              <a:gd name="connsiteY0" fmla="*/ 280377 h 280377"/>
              <a:gd name="connsiteX1" fmla="*/ 553525 w 633047"/>
              <a:gd name="connsiteY1" fmla="*/ 239151 h 280377"/>
              <a:gd name="connsiteX2" fmla="*/ 473417 w 633047"/>
              <a:gd name="connsiteY2" fmla="*/ 144780 h 280377"/>
              <a:gd name="connsiteX3" fmla="*/ 352279 w 633047"/>
              <a:gd name="connsiteY3" fmla="*/ 185616 h 280377"/>
              <a:gd name="connsiteX4" fmla="*/ 281550 w 633047"/>
              <a:gd name="connsiteY4" fmla="*/ 73269 h 280377"/>
              <a:gd name="connsiteX5" fmla="*/ 151619 w 633047"/>
              <a:gd name="connsiteY5" fmla="*/ 122897 h 280377"/>
              <a:gd name="connsiteX6" fmla="*/ 101405 w 633047"/>
              <a:gd name="connsiteY6" fmla="*/ 43571 h 280377"/>
              <a:gd name="connsiteX7" fmla="*/ 0 w 633047"/>
              <a:gd name="connsiteY7" fmla="*/ 0 h 280377"/>
              <a:gd name="connsiteX0" fmla="*/ 633047 w 633047"/>
              <a:gd name="connsiteY0" fmla="*/ 280377 h 280377"/>
              <a:gd name="connsiteX1" fmla="*/ 520505 w 633047"/>
              <a:gd name="connsiteY1" fmla="*/ 228991 h 280377"/>
              <a:gd name="connsiteX2" fmla="*/ 473417 w 633047"/>
              <a:gd name="connsiteY2" fmla="*/ 144780 h 280377"/>
              <a:gd name="connsiteX3" fmla="*/ 352279 w 633047"/>
              <a:gd name="connsiteY3" fmla="*/ 185616 h 280377"/>
              <a:gd name="connsiteX4" fmla="*/ 281550 w 633047"/>
              <a:gd name="connsiteY4" fmla="*/ 73269 h 280377"/>
              <a:gd name="connsiteX5" fmla="*/ 151619 w 633047"/>
              <a:gd name="connsiteY5" fmla="*/ 122897 h 280377"/>
              <a:gd name="connsiteX6" fmla="*/ 101405 w 633047"/>
              <a:gd name="connsiteY6" fmla="*/ 43571 h 280377"/>
              <a:gd name="connsiteX7" fmla="*/ 0 w 633047"/>
              <a:gd name="connsiteY7" fmla="*/ 0 h 280377"/>
              <a:gd name="connsiteX0" fmla="*/ 617807 w 617807"/>
              <a:gd name="connsiteY0" fmla="*/ 275297 h 275297"/>
              <a:gd name="connsiteX1" fmla="*/ 520505 w 617807"/>
              <a:gd name="connsiteY1" fmla="*/ 228991 h 275297"/>
              <a:gd name="connsiteX2" fmla="*/ 473417 w 617807"/>
              <a:gd name="connsiteY2" fmla="*/ 144780 h 275297"/>
              <a:gd name="connsiteX3" fmla="*/ 352279 w 617807"/>
              <a:gd name="connsiteY3" fmla="*/ 185616 h 275297"/>
              <a:gd name="connsiteX4" fmla="*/ 281550 w 617807"/>
              <a:gd name="connsiteY4" fmla="*/ 73269 h 275297"/>
              <a:gd name="connsiteX5" fmla="*/ 151619 w 617807"/>
              <a:gd name="connsiteY5" fmla="*/ 122897 h 275297"/>
              <a:gd name="connsiteX6" fmla="*/ 101405 w 617807"/>
              <a:gd name="connsiteY6" fmla="*/ 43571 h 275297"/>
              <a:gd name="connsiteX7" fmla="*/ 0 w 617807"/>
              <a:gd name="connsiteY7" fmla="*/ 0 h 275297"/>
              <a:gd name="connsiteX0" fmla="*/ 617807 w 617807"/>
              <a:gd name="connsiteY0" fmla="*/ 275297 h 275297"/>
              <a:gd name="connsiteX1" fmla="*/ 520505 w 617807"/>
              <a:gd name="connsiteY1" fmla="*/ 228991 h 275297"/>
              <a:gd name="connsiteX2" fmla="*/ 473417 w 617807"/>
              <a:gd name="connsiteY2" fmla="*/ 144780 h 275297"/>
              <a:gd name="connsiteX3" fmla="*/ 352279 w 617807"/>
              <a:gd name="connsiteY3" fmla="*/ 185616 h 275297"/>
              <a:gd name="connsiteX4" fmla="*/ 281550 w 617807"/>
              <a:gd name="connsiteY4" fmla="*/ 73269 h 275297"/>
              <a:gd name="connsiteX5" fmla="*/ 151619 w 617807"/>
              <a:gd name="connsiteY5" fmla="*/ 122897 h 275297"/>
              <a:gd name="connsiteX6" fmla="*/ 101405 w 617807"/>
              <a:gd name="connsiteY6" fmla="*/ 43571 h 275297"/>
              <a:gd name="connsiteX7" fmla="*/ 0 w 617807"/>
              <a:gd name="connsiteY7" fmla="*/ 0 h 275297"/>
              <a:gd name="connsiteX0" fmla="*/ 617807 w 617807"/>
              <a:gd name="connsiteY0" fmla="*/ 275297 h 275297"/>
              <a:gd name="connsiteX1" fmla="*/ 520505 w 617807"/>
              <a:gd name="connsiteY1" fmla="*/ 228991 h 275297"/>
              <a:gd name="connsiteX2" fmla="*/ 473417 w 617807"/>
              <a:gd name="connsiteY2" fmla="*/ 144780 h 275297"/>
              <a:gd name="connsiteX3" fmla="*/ 352279 w 617807"/>
              <a:gd name="connsiteY3" fmla="*/ 185616 h 275297"/>
              <a:gd name="connsiteX4" fmla="*/ 281550 w 617807"/>
              <a:gd name="connsiteY4" fmla="*/ 73269 h 275297"/>
              <a:gd name="connsiteX5" fmla="*/ 161779 w 617807"/>
              <a:gd name="connsiteY5" fmla="*/ 112737 h 275297"/>
              <a:gd name="connsiteX6" fmla="*/ 101405 w 617807"/>
              <a:gd name="connsiteY6" fmla="*/ 43571 h 275297"/>
              <a:gd name="connsiteX7" fmla="*/ 0 w 617807"/>
              <a:gd name="connsiteY7" fmla="*/ 0 h 275297"/>
              <a:gd name="connsiteX0" fmla="*/ 617807 w 617807"/>
              <a:gd name="connsiteY0" fmla="*/ 275297 h 275297"/>
              <a:gd name="connsiteX1" fmla="*/ 520505 w 617807"/>
              <a:gd name="connsiteY1" fmla="*/ 228991 h 275297"/>
              <a:gd name="connsiteX2" fmla="*/ 473417 w 617807"/>
              <a:gd name="connsiteY2" fmla="*/ 144780 h 275297"/>
              <a:gd name="connsiteX3" fmla="*/ 352279 w 617807"/>
              <a:gd name="connsiteY3" fmla="*/ 185616 h 275297"/>
              <a:gd name="connsiteX4" fmla="*/ 281550 w 617807"/>
              <a:gd name="connsiteY4" fmla="*/ 73269 h 275297"/>
              <a:gd name="connsiteX5" fmla="*/ 161779 w 617807"/>
              <a:gd name="connsiteY5" fmla="*/ 112737 h 275297"/>
              <a:gd name="connsiteX6" fmla="*/ 101405 w 617807"/>
              <a:gd name="connsiteY6" fmla="*/ 43571 h 275297"/>
              <a:gd name="connsiteX7" fmla="*/ 0 w 617807"/>
              <a:gd name="connsiteY7" fmla="*/ 0 h 27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807" h="275297">
                <a:moveTo>
                  <a:pt x="617807" y="275297"/>
                </a:moveTo>
                <a:cubicBezTo>
                  <a:pt x="570263" y="255726"/>
                  <a:pt x="541607" y="252014"/>
                  <a:pt x="520505" y="228991"/>
                </a:cubicBezTo>
                <a:cubicBezTo>
                  <a:pt x="499403" y="205968"/>
                  <a:pt x="501455" y="152009"/>
                  <a:pt x="473417" y="144780"/>
                </a:cubicBezTo>
                <a:cubicBezTo>
                  <a:pt x="445379" y="137551"/>
                  <a:pt x="384257" y="197534"/>
                  <a:pt x="352279" y="185616"/>
                </a:cubicBezTo>
                <a:cubicBezTo>
                  <a:pt x="320301" y="173698"/>
                  <a:pt x="313300" y="85416"/>
                  <a:pt x="281550" y="73269"/>
                </a:cubicBezTo>
                <a:cubicBezTo>
                  <a:pt x="249800" y="61123"/>
                  <a:pt x="191803" y="127847"/>
                  <a:pt x="161779" y="112737"/>
                </a:cubicBezTo>
                <a:cubicBezTo>
                  <a:pt x="131755" y="97627"/>
                  <a:pt x="126675" y="64054"/>
                  <a:pt x="101405" y="43571"/>
                </a:cubicBezTo>
                <a:cubicBezTo>
                  <a:pt x="76135" y="23088"/>
                  <a:pt x="14361" y="11072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CF2C271-65EE-4565-9FBF-5D7B2419FD36}"/>
                  </a:ext>
                </a:extLst>
              </p:cNvPr>
              <p:cNvSpPr txBox="1"/>
              <p:nvPr/>
            </p:nvSpPr>
            <p:spPr>
              <a:xfrm>
                <a:off x="9294645" y="3575536"/>
                <a:ext cx="681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CF2C271-65EE-4565-9FBF-5D7B2419F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645" y="3575536"/>
                <a:ext cx="68172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9C93B39-6846-4A3D-BBA8-90DCDDA08469}"/>
              </a:ext>
            </a:extLst>
          </p:cNvPr>
          <p:cNvSpPr txBox="1"/>
          <p:nvPr/>
        </p:nvSpPr>
        <p:spPr>
          <a:xfrm>
            <a:off x="9872114" y="4477437"/>
            <a:ext cx="14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 beam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+ Li target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9B5AFB9-A607-4B5A-9EA3-FAEBD33EEACD}"/>
                  </a:ext>
                </a:extLst>
              </p:cNvPr>
              <p:cNvSpPr txBox="1"/>
              <p:nvPr/>
            </p:nvSpPr>
            <p:spPr>
              <a:xfrm>
                <a:off x="10801998" y="3517753"/>
                <a:ext cx="14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en-US" altLang="ja-JP" dirty="0">
                    <a:solidFill>
                      <a:schemeClr val="accent3">
                        <a:lumMod val="50000"/>
                      </a:schemeClr>
                    </a:solidFill>
                  </a:rPr>
                  <a:t> beam</a:t>
                </a:r>
                <a:br>
                  <a:rPr kumimoji="1" lang="en-US" altLang="ja-JP" dirty="0">
                    <a:solidFill>
                      <a:schemeClr val="accent3">
                        <a:lumMod val="50000"/>
                      </a:schemeClr>
                    </a:solidFill>
                  </a:rPr>
                </a:br>
                <a:r>
                  <a:rPr kumimoji="1" lang="en-US" altLang="ja-JP" dirty="0">
                    <a:solidFill>
                      <a:schemeClr val="accent3">
                        <a:lumMod val="50000"/>
                      </a:schemeClr>
                    </a:solidFill>
                  </a:rPr>
                  <a:t>+ CH</a:t>
                </a:r>
                <a:r>
                  <a:rPr kumimoji="1" lang="en-US" altLang="ja-JP" baseline="-25000" dirty="0">
                    <a:solidFill>
                      <a:schemeClr val="accent3">
                        <a:lumMod val="50000"/>
                      </a:schemeClr>
                    </a:solidFill>
                  </a:rPr>
                  <a:t>2</a:t>
                </a:r>
                <a:r>
                  <a:rPr kumimoji="1" lang="en-US" altLang="ja-JP" dirty="0">
                    <a:solidFill>
                      <a:schemeClr val="accent3">
                        <a:lumMod val="50000"/>
                      </a:schemeClr>
                    </a:solidFill>
                  </a:rPr>
                  <a:t> target</a:t>
                </a:r>
                <a:endParaRPr kumimoji="1" lang="ja-JP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9B5AFB9-A607-4B5A-9EA3-FAEBD33E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998" y="3517753"/>
                <a:ext cx="1404256" cy="646331"/>
              </a:xfrm>
              <a:prstGeom prst="rect">
                <a:avLst/>
              </a:prstGeom>
              <a:blipFill>
                <a:blip r:embed="rId5"/>
                <a:stretch>
                  <a:fillRect l="-3913" t="-4717" r="-3478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C2A98D5-6AC4-473E-9A64-7F80F263E4A6}"/>
              </a:ext>
            </a:extLst>
          </p:cNvPr>
          <p:cNvSpPr txBox="1"/>
          <p:nvPr/>
        </p:nvSpPr>
        <p:spPr>
          <a:xfrm>
            <a:off x="10613327" y="4116738"/>
            <a:ext cx="66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47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0CC88-D081-4897-A405-133DDF58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Calibration of MPPC and PMT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60A62F-6B42-4D97-9D82-1089F97659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A727F-94F7-4F51-85A9-99481BC8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D54713-F453-4D6D-BBAB-3DB575C76CD1}"/>
              </a:ext>
            </a:extLst>
          </p:cNvPr>
          <p:cNvSpPr txBox="1"/>
          <p:nvPr/>
        </p:nvSpPr>
        <p:spPr>
          <a:xfrm>
            <a:off x="1206892" y="1694683"/>
            <a:ext cx="995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To achieve good resolution, characteristics of sensors must be understood well.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E2DC0A7-D8F7-48F0-A2D2-E20CA9AAA563}"/>
                  </a:ext>
                </a:extLst>
              </p:cNvPr>
              <p:cNvSpPr txBox="1"/>
              <p:nvPr/>
            </p:nvSpPr>
            <p:spPr>
              <a:xfrm>
                <a:off x="1635846" y="2636587"/>
                <a:ext cx="3329355" cy="66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N</a:t>
                </a:r>
                <a:r>
                  <a:rPr kumimoji="1" lang="en-US" altLang="ja-JP" sz="2400" baseline="-25000" dirty="0" err="1"/>
                  <a:t>photons</a:t>
                </a:r>
                <a:r>
                  <a:rPr kumimoji="1" lang="en-US" altLang="ja-JP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𝑐h𝑎𝑟𝑔𝑒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𝐺𝑎𝑖𝑛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𝐸𝑄𝐹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𝑃𝐷𝐸</m:t>
                        </m:r>
                      </m:den>
                    </m:f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E2DC0A7-D8F7-48F0-A2D2-E20CA9AAA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46" y="2636587"/>
                <a:ext cx="3329355" cy="666401"/>
              </a:xfrm>
              <a:prstGeom prst="rect">
                <a:avLst/>
              </a:prstGeom>
              <a:blipFill>
                <a:blip r:embed="rId2"/>
                <a:stretch>
                  <a:fillRect l="-2742" b="-18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9FCB9B-000B-48A0-86F7-3FD1CAE57C30}"/>
              </a:ext>
            </a:extLst>
          </p:cNvPr>
          <p:cNvSpPr txBox="1"/>
          <p:nvPr/>
        </p:nvSpPr>
        <p:spPr>
          <a:xfrm>
            <a:off x="5601647" y="2184958"/>
            <a:ext cx="5382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Gain:  charge of 1 </a:t>
            </a:r>
            <a:r>
              <a:rPr kumimoji="1" lang="en-US" altLang="ja-JP" sz="2400" dirty="0" err="1"/>
              <a:t>p.e.</a:t>
            </a:r>
            <a:endParaRPr kumimoji="1" lang="en-US" altLang="ja-JP" sz="2400" dirty="0"/>
          </a:p>
          <a:p>
            <a:r>
              <a:rPr kumimoji="1" lang="en-US" altLang="ja-JP" sz="2400" dirty="0"/>
              <a:t>EQF:  Excess charge factor</a:t>
            </a:r>
            <a:br>
              <a:rPr kumimoji="1" lang="en-US" altLang="ja-JP" sz="2400" dirty="0"/>
            </a:br>
            <a:r>
              <a:rPr kumimoji="1" lang="en-US" altLang="ja-JP" sz="2400" dirty="0"/>
              <a:t>         = crosstalk + afterpulse of MPPC</a:t>
            </a:r>
          </a:p>
          <a:p>
            <a:r>
              <a:rPr kumimoji="1" lang="en-US" altLang="ja-JP" sz="2400" dirty="0"/>
              <a:t>PDE:  Photon Detection Efficiency</a:t>
            </a:r>
            <a:endParaRPr kumimoji="1" lang="ja-JP" altLang="en-US" sz="2400" dirty="0"/>
          </a:p>
        </p:txBody>
      </p: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9598E797-F62D-4E76-98CD-8AE4BB274B44}"/>
              </a:ext>
            </a:extLst>
          </p:cNvPr>
          <p:cNvSpPr/>
          <p:nvPr/>
        </p:nvSpPr>
        <p:spPr>
          <a:xfrm>
            <a:off x="5259978" y="2184958"/>
            <a:ext cx="243087" cy="1569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DB32292-3BF3-409F-868E-159CDF835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268" r="11656" b="22579"/>
          <a:stretch/>
        </p:blipFill>
        <p:spPr bwMode="auto">
          <a:xfrm>
            <a:off x="1308419" y="3930350"/>
            <a:ext cx="5661652" cy="202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EFF6FE0-D1EE-492B-B52F-61B719EA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509" t="16017" r="12170"/>
          <a:stretch/>
        </p:blipFill>
        <p:spPr bwMode="auto">
          <a:xfrm>
            <a:off x="3041451" y="5146340"/>
            <a:ext cx="1283459" cy="87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6F4F38D-197E-43EA-930D-FDBB74CB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150" y="4413283"/>
            <a:ext cx="1181299" cy="129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CB1D1C1-39C0-4CED-9826-2D95984A0235}"/>
              </a:ext>
            </a:extLst>
          </p:cNvPr>
          <p:cNvCxnSpPr>
            <a:cxnSpLocks/>
          </p:cNvCxnSpPr>
          <p:nvPr/>
        </p:nvCxnSpPr>
        <p:spPr>
          <a:xfrm flipV="1">
            <a:off x="4178282" y="5029105"/>
            <a:ext cx="400282" cy="21153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53C1CD0-7340-416E-860E-612F9FACD167}"/>
              </a:ext>
            </a:extLst>
          </p:cNvPr>
          <p:cNvCxnSpPr/>
          <p:nvPr/>
        </p:nvCxnSpPr>
        <p:spPr>
          <a:xfrm>
            <a:off x="2167559" y="3131892"/>
            <a:ext cx="1800200" cy="40762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3BBEC27-7CDF-4310-919E-D339BBD68F09}"/>
              </a:ext>
            </a:extLst>
          </p:cNvPr>
          <p:cNvCxnSpPr>
            <a:cxnSpLocks/>
          </p:cNvCxnSpPr>
          <p:nvPr/>
        </p:nvCxnSpPr>
        <p:spPr>
          <a:xfrm flipH="1">
            <a:off x="5695657" y="5103966"/>
            <a:ext cx="559307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1E9C34-BD66-40AB-BDB3-F1A86C42E2B1}"/>
              </a:ext>
            </a:extLst>
          </p:cNvPr>
          <p:cNvSpPr txBox="1"/>
          <p:nvPr/>
        </p:nvSpPr>
        <p:spPr>
          <a:xfrm>
            <a:off x="6244673" y="522515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LEDs</a:t>
            </a:r>
            <a:endParaRPr kumimoji="1" lang="ja-JP" altLang="en-US" sz="1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3355061-A21A-487C-9C81-22CACE445B8C}"/>
              </a:ext>
            </a:extLst>
          </p:cNvPr>
          <p:cNvSpPr txBox="1"/>
          <p:nvPr/>
        </p:nvSpPr>
        <p:spPr>
          <a:xfrm>
            <a:off x="2473349" y="541223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α </a:t>
            </a:r>
            <a:r>
              <a:rPr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</a:t>
            </a:r>
            <a:r>
              <a:rPr lang="en-US" altLang="ja-JP" sz="1600" baseline="30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241</a:t>
            </a:r>
            <a:r>
              <a:rPr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Am) </a:t>
            </a:r>
            <a:br>
              <a:rPr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 </a:t>
            </a:r>
            <a:r>
              <a:rPr kumimoji="1" lang="en-US" altLang="ja-JP" sz="1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wires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C12A2B8-8EBB-45C9-988F-6B050CB68255}"/>
                  </a:ext>
                </a:extLst>
              </p:cNvPr>
              <p:cNvSpPr txBox="1"/>
              <p:nvPr/>
            </p:nvSpPr>
            <p:spPr>
              <a:xfrm>
                <a:off x="8102800" y="4175088"/>
                <a:ext cx="30035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Calibration sources:</a:t>
                </a:r>
              </a:p>
              <a:p>
                <a:r>
                  <a:rPr kumimoji="1" lang="en-US" altLang="ja-JP" sz="2400" dirty="0"/>
                  <a:t>   LEDs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Gain, EQF</a:t>
                </a:r>
                <a:br>
                  <a:rPr kumimoji="1" lang="en-US" altLang="ja-JP" sz="2400" dirty="0">
                    <a:sym typeface="Wingdings" panose="05000000000000000000" pitchFamily="2" charset="2"/>
                  </a:rPr>
                </a:br>
                <a:r>
                  <a:rPr kumimoji="1" lang="en-US" altLang="ja-JP" sz="2400" dirty="0">
                    <a:sym typeface="Wingdings" panose="05000000000000000000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sources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 PDE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C12A2B8-8EBB-45C9-988F-6B050CB68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00" y="4175088"/>
                <a:ext cx="3003591" cy="1200329"/>
              </a:xfrm>
              <a:prstGeom prst="rect">
                <a:avLst/>
              </a:prstGeom>
              <a:blipFill>
                <a:blip r:embed="rId9"/>
                <a:stretch>
                  <a:fillRect l="-3043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95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73BEFB9D-F9B8-4624-BF8E-AA3C7A78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18" y="2692651"/>
            <a:ext cx="3983442" cy="27955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604F1E-B43A-4255-AC60-0CF7797E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Gain and EQF (MPPC)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1961A-E160-453E-928C-95ED3E8C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978051-DA39-453B-9159-0A91BC5B8C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675641-D207-4ED8-889B-CC1179FF13EB}"/>
              </a:ext>
            </a:extLst>
          </p:cNvPr>
          <p:cNvSpPr txBox="1"/>
          <p:nvPr/>
        </p:nvSpPr>
        <p:spPr>
          <a:xfrm>
            <a:off x="1676987" y="2534796"/>
            <a:ext cx="31066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Example of charge distribution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A39400-2756-4D65-8524-F47FF3D23F38}"/>
              </a:ext>
            </a:extLst>
          </p:cNvPr>
          <p:cNvSpPr txBox="1"/>
          <p:nvPr/>
        </p:nvSpPr>
        <p:spPr>
          <a:xfrm>
            <a:off x="5486987" y="2466518"/>
            <a:ext cx="593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Gain = (1p.e. charge) – (0p.e. charge)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61091-6A94-4D73-9720-F34A9F88AF2F}"/>
              </a:ext>
            </a:extLst>
          </p:cNvPr>
          <p:cNvSpPr txBox="1"/>
          <p:nvPr/>
        </p:nvSpPr>
        <p:spPr>
          <a:xfrm>
            <a:off x="2169356" y="2940434"/>
            <a:ext cx="72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 </a:t>
            </a:r>
            <a:r>
              <a:rPr kumimoji="1" lang="en-US" altLang="ja-JP" dirty="0" err="1"/>
              <a:t>p.e.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EC365C-819E-421C-89C9-35332E2ACFD1}"/>
              </a:ext>
            </a:extLst>
          </p:cNvPr>
          <p:cNvSpPr txBox="1"/>
          <p:nvPr/>
        </p:nvSpPr>
        <p:spPr>
          <a:xfrm>
            <a:off x="2474155" y="3772768"/>
            <a:ext cx="87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 </a:t>
            </a:r>
            <a:r>
              <a:rPr kumimoji="1" lang="en-US" altLang="ja-JP" dirty="0" err="1"/>
              <a:t>p.e.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F42500-58ED-4F38-96F6-24C2949D6487}"/>
              </a:ext>
            </a:extLst>
          </p:cNvPr>
          <p:cNvSpPr/>
          <p:nvPr/>
        </p:nvSpPr>
        <p:spPr>
          <a:xfrm>
            <a:off x="5472683" y="3056764"/>
            <a:ext cx="396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EQF (= crosstalk + afterpulse)</a:t>
            </a:r>
            <a:endParaRPr kumimoji="1"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BE2445-843B-4037-9764-1EAB73147F24}"/>
              </a:ext>
            </a:extLst>
          </p:cNvPr>
          <p:cNvSpPr/>
          <p:nvPr/>
        </p:nvSpPr>
        <p:spPr>
          <a:xfrm>
            <a:off x="6175935" y="3628764"/>
            <a:ext cx="27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dirty="0"/>
              <a:t>= 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25DFD46-5CF6-4C2F-ADD3-31835BAFB924}"/>
                  </a:ext>
                </a:extLst>
              </p:cNvPr>
              <p:cNvSpPr txBox="1"/>
              <p:nvPr/>
            </p:nvSpPr>
            <p:spPr>
              <a:xfrm>
                <a:off x="6582053" y="3566517"/>
                <a:ext cx="2152227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observed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charge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expected</m:t>
                          </m:r>
                          <m: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25DFD46-5CF6-4C2F-ADD3-31835BAFB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053" y="3566517"/>
                <a:ext cx="2152227" cy="733149"/>
              </a:xfrm>
              <a:prstGeom prst="rect">
                <a:avLst/>
              </a:prstGeom>
              <a:blipFill>
                <a:blip r:embed="rId3"/>
                <a:stretch>
                  <a:fillRect r="-27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楕円 14">
            <a:extLst>
              <a:ext uri="{FF2B5EF4-FFF2-40B4-BE49-F238E27FC236}">
                <a16:creationId xmlns:a16="http://schemas.microsoft.com/office/drawing/2014/main" id="{3FED2D2B-AEB6-4778-B639-91F932EE5A05}"/>
              </a:ext>
            </a:extLst>
          </p:cNvPr>
          <p:cNvSpPr/>
          <p:nvPr/>
        </p:nvSpPr>
        <p:spPr>
          <a:xfrm>
            <a:off x="6582053" y="3933092"/>
            <a:ext cx="2850688" cy="4146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591FCE-C67A-4DCA-8071-9940E38872A2}"/>
              </a:ext>
            </a:extLst>
          </p:cNvPr>
          <p:cNvSpPr txBox="1"/>
          <p:nvPr/>
        </p:nvSpPr>
        <p:spPr>
          <a:xfrm>
            <a:off x="7286954" y="4367568"/>
            <a:ext cx="414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Estimated from fraction of 0p.e. events assuming Poisson statistics.</a:t>
            </a:r>
            <a:br>
              <a:rPr kumimoji="1" lang="en-US" altLang="ja-JP" dirty="0">
                <a:solidFill>
                  <a:srgbClr val="00B050"/>
                </a:solidFill>
              </a:rPr>
            </a:br>
            <a:r>
              <a:rPr kumimoji="1" lang="en-US" altLang="ja-JP" dirty="0">
                <a:solidFill>
                  <a:srgbClr val="00B050"/>
                </a:solidFill>
              </a:rPr>
              <a:t>   P(0p.e.) = exp(-</a:t>
            </a:r>
            <a:r>
              <a:rPr kumimoji="1" lang="en-US" altLang="ja-JP" dirty="0" err="1">
                <a:solidFill>
                  <a:srgbClr val="00B050"/>
                </a:solidFill>
              </a:rPr>
              <a:t>charge_mean</a:t>
            </a:r>
            <a:r>
              <a:rPr kumimoji="1" lang="en-US" altLang="ja-JP" dirty="0">
                <a:solidFill>
                  <a:srgbClr val="00B050"/>
                </a:solidFill>
              </a:rPr>
              <a:t>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FEC9A6-815B-4E4C-8612-82DB0A2AFDCE}"/>
              </a:ext>
            </a:extLst>
          </p:cNvPr>
          <p:cNvSpPr txBox="1"/>
          <p:nvPr/>
        </p:nvSpPr>
        <p:spPr>
          <a:xfrm>
            <a:off x="1513876" y="1786338"/>
            <a:ext cx="813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Gain and EQF are measured in weak LED data.</a:t>
            </a:r>
          </a:p>
        </p:txBody>
      </p:sp>
    </p:spTree>
    <p:extLst>
      <p:ext uri="{BB962C8B-B14F-4D97-AF65-F5344CB8AC3E}">
        <p14:creationId xmlns:p14="http://schemas.microsoft.com/office/powerpoint/2010/main" val="301260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4C8119-E3CC-4B92-A599-3A0E0087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EQF and production lot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D60D8-3E48-44EB-8132-7CB13F39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72A58C-682D-4680-9493-E4C14E01C8E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59D6C3-2363-440E-AD80-B25394F0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870" y="2209919"/>
            <a:ext cx="5607883" cy="328337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BCD4A3-A1DA-40AA-BFB1-CF0930B67F96}"/>
              </a:ext>
            </a:extLst>
          </p:cNvPr>
          <p:cNvSpPr txBox="1"/>
          <p:nvPr/>
        </p:nvSpPr>
        <p:spPr>
          <a:xfrm>
            <a:off x="6844043" y="2596206"/>
            <a:ext cx="151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crosstalk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afterpulse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67DDFF-8FA7-41E1-A494-612CAD304F14}"/>
              </a:ext>
            </a:extLst>
          </p:cNvPr>
          <p:cNvSpPr txBox="1"/>
          <p:nvPr/>
        </p:nvSpPr>
        <p:spPr>
          <a:xfrm>
            <a:off x="6581523" y="2086870"/>
            <a:ext cx="382172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crosstalk, afterpulse vs. serial number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52371DE-4B02-4545-B7DE-96496C2A3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47" y="2561727"/>
            <a:ext cx="3618820" cy="28797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AAFA83-F003-4B36-B396-60DCC0ADA81F}"/>
              </a:ext>
            </a:extLst>
          </p:cNvPr>
          <p:cNvSpPr txBox="1"/>
          <p:nvPr/>
        </p:nvSpPr>
        <p:spPr>
          <a:xfrm>
            <a:off x="1403522" y="2127479"/>
            <a:ext cx="36188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example of EQF vs. integration time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128283-4BCE-4DD4-B923-C922666BE0EE}"/>
              </a:ext>
            </a:extLst>
          </p:cNvPr>
          <p:cNvSpPr txBox="1"/>
          <p:nvPr/>
        </p:nvSpPr>
        <p:spPr>
          <a:xfrm>
            <a:off x="10902461" y="99339"/>
            <a:ext cx="1289539" cy="37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S. Kobayashi</a:t>
            </a:r>
            <a:endParaRPr kumimoji="1" lang="ja-JP" altLang="en-US" i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17BFD5-E61D-4F87-B287-F6B46259CEAE}"/>
              </a:ext>
            </a:extLst>
          </p:cNvPr>
          <p:cNvSpPr txBox="1"/>
          <p:nvPr/>
        </p:nvSpPr>
        <p:spPr>
          <a:xfrm>
            <a:off x="2450169" y="4001590"/>
            <a:ext cx="257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fit with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C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CT</a:t>
            </a:r>
            <a:r>
              <a:rPr kumimoji="1" lang="en-US" altLang="ja-JP" dirty="0">
                <a:solidFill>
                  <a:srgbClr val="0070C0"/>
                </a:solidFill>
              </a:rPr>
              <a:t> + C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AP</a:t>
            </a:r>
            <a:r>
              <a:rPr kumimoji="1" lang="en-US" altLang="ja-JP" dirty="0">
                <a:solidFill>
                  <a:srgbClr val="0070C0"/>
                </a:solidFill>
              </a:rPr>
              <a:t>(1-exp(t-t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0</a:t>
            </a:r>
            <a:r>
              <a:rPr kumimoji="1" lang="en-US" altLang="ja-JP" dirty="0">
                <a:solidFill>
                  <a:srgbClr val="0070C0"/>
                </a:solidFill>
              </a:rPr>
              <a:t>))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88653D5-F449-4404-BF1A-86D499DCA17A}"/>
              </a:ext>
            </a:extLst>
          </p:cNvPr>
          <p:cNvCxnSpPr>
            <a:cxnSpLocks/>
          </p:cNvCxnSpPr>
          <p:nvPr/>
        </p:nvCxnSpPr>
        <p:spPr>
          <a:xfrm flipH="1">
            <a:off x="1868391" y="3851605"/>
            <a:ext cx="171153" cy="33465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307CE8-BCCF-4FC8-A3C8-B718FBE89EB7}"/>
              </a:ext>
            </a:extLst>
          </p:cNvPr>
          <p:cNvSpPr txBox="1"/>
          <p:nvPr/>
        </p:nvSpPr>
        <p:spPr>
          <a:xfrm>
            <a:off x="1786650" y="3458598"/>
            <a:ext cx="114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crosstalk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4711465-D7C1-43F0-B21C-AD6463AA51C5}"/>
              </a:ext>
            </a:extLst>
          </p:cNvPr>
          <p:cNvCxnSpPr>
            <a:cxnSpLocks/>
          </p:cNvCxnSpPr>
          <p:nvPr/>
        </p:nvCxnSpPr>
        <p:spPr>
          <a:xfrm flipV="1">
            <a:off x="4419329" y="3379707"/>
            <a:ext cx="269631" cy="2774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7C7DFF-A264-4CDF-8EDF-55882DEA7F17}"/>
              </a:ext>
            </a:extLst>
          </p:cNvPr>
          <p:cNvSpPr txBox="1"/>
          <p:nvPr/>
        </p:nvSpPr>
        <p:spPr>
          <a:xfrm>
            <a:off x="3650618" y="3610998"/>
            <a:ext cx="114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afterpulse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4BC2D7-7CC6-4372-A8CF-DD302F3EEDC7}"/>
              </a:ext>
            </a:extLst>
          </p:cNvPr>
          <p:cNvSpPr txBox="1"/>
          <p:nvPr/>
        </p:nvSpPr>
        <p:spPr>
          <a:xfrm>
            <a:off x="6025663" y="3978144"/>
            <a:ext cx="8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lot 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6E6A9CF-367C-4B9A-92B0-1245EDE31C7D}"/>
              </a:ext>
            </a:extLst>
          </p:cNvPr>
          <p:cNvCxnSpPr/>
          <p:nvPr/>
        </p:nvCxnSpPr>
        <p:spPr>
          <a:xfrm flipV="1">
            <a:off x="6844043" y="2942493"/>
            <a:ext cx="0" cy="20867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8782150-04D2-4039-89D4-6902A8A78C38}"/>
              </a:ext>
            </a:extLst>
          </p:cNvPr>
          <p:cNvCxnSpPr/>
          <p:nvPr/>
        </p:nvCxnSpPr>
        <p:spPr>
          <a:xfrm flipV="1">
            <a:off x="8356320" y="2958236"/>
            <a:ext cx="0" cy="20867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F304AE0-8642-4352-830E-29F26A6CD7BE}"/>
              </a:ext>
            </a:extLst>
          </p:cNvPr>
          <p:cNvCxnSpPr/>
          <p:nvPr/>
        </p:nvCxnSpPr>
        <p:spPr>
          <a:xfrm flipV="1">
            <a:off x="9118320" y="2921570"/>
            <a:ext cx="0" cy="20867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6D766E3-BFA6-4E2B-9303-41F309F1787F}"/>
              </a:ext>
            </a:extLst>
          </p:cNvPr>
          <p:cNvSpPr txBox="1"/>
          <p:nvPr/>
        </p:nvSpPr>
        <p:spPr>
          <a:xfrm>
            <a:off x="7444150" y="3989867"/>
            <a:ext cx="8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B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61D2D8-8336-4E50-A49B-8D4BED3B340D}"/>
              </a:ext>
            </a:extLst>
          </p:cNvPr>
          <p:cNvSpPr txBox="1"/>
          <p:nvPr/>
        </p:nvSpPr>
        <p:spPr>
          <a:xfrm>
            <a:off x="8569559" y="3989868"/>
            <a:ext cx="49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A9FD932-093F-4A6F-8B40-4CE0279E6587}"/>
              </a:ext>
            </a:extLst>
          </p:cNvPr>
          <p:cNvSpPr txBox="1"/>
          <p:nvPr/>
        </p:nvSpPr>
        <p:spPr>
          <a:xfrm>
            <a:off x="9741860" y="3989869"/>
            <a:ext cx="49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1B6418C-5BF7-44ED-B968-5E87C237B120}"/>
              </a:ext>
            </a:extLst>
          </p:cNvPr>
          <p:cNvSpPr txBox="1"/>
          <p:nvPr/>
        </p:nvSpPr>
        <p:spPr>
          <a:xfrm>
            <a:off x="1094504" y="1664299"/>
            <a:ext cx="1047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Effect of crosstalk and afterpulse can be measured separately by changing charge integration time.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E354F4D-C470-4CA7-B094-D7209200A524}"/>
              </a:ext>
            </a:extLst>
          </p:cNvPr>
          <p:cNvSpPr txBox="1"/>
          <p:nvPr/>
        </p:nvSpPr>
        <p:spPr>
          <a:xfrm>
            <a:off x="1434472" y="5439133"/>
            <a:ext cx="974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Afterpulse was measured to be largely dependent on production lot, but it is not a problem as far as we measure it.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056E6B1-92B7-489C-B950-CF650FE8E811}"/>
              </a:ext>
            </a:extLst>
          </p:cNvPr>
          <p:cNvSpPr txBox="1"/>
          <p:nvPr/>
        </p:nvSpPr>
        <p:spPr>
          <a:xfrm>
            <a:off x="9681027" y="2678268"/>
            <a:ext cx="15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V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over</a:t>
            </a:r>
            <a:r>
              <a:rPr kumimoji="1" lang="en-US" altLang="ja-JP" dirty="0">
                <a:solidFill>
                  <a:srgbClr val="0070C0"/>
                </a:solidFill>
              </a:rPr>
              <a:t>=7V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~640 MPPCs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4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E875F-9506-4409-8239-F89E3F2A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of all MPPCs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6A514-BEE0-4677-8C4A-D846BB1AB9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1" lang="zh-CN" altLang="en-US"/>
              <a:t>日本物理学会　第</a:t>
            </a:r>
            <a:r>
              <a:rPr kumimoji="1" lang="en-US" altLang="zh-CN"/>
              <a:t>74</a:t>
            </a:r>
            <a:r>
              <a:rPr kumimoji="1" lang="zh-CN" altLang="en-US"/>
              <a:t>回年次大会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DCD139-D293-4ECE-8CBC-A447243D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6569-E359-4B1C-9CDA-40D1BA2A5538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6EC232-ED26-41DB-8A97-AADBA7C34FC4}"/>
              </a:ext>
            </a:extLst>
          </p:cNvPr>
          <p:cNvSpPr txBox="1"/>
          <p:nvPr/>
        </p:nvSpPr>
        <p:spPr>
          <a:xfrm>
            <a:off x="1008186" y="1706631"/>
            <a:ext cx="7479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Gain, EQF of all MPPCs were measured with LED after pre-</a:t>
            </a:r>
            <a:r>
              <a:rPr kumimoji="1" lang="en-US" altLang="ja-JP" sz="2000" dirty="0" err="1"/>
              <a:t>eng.</a:t>
            </a:r>
            <a:r>
              <a:rPr kumimoji="1" lang="en-US" altLang="ja-JP" sz="2000" dirty="0"/>
              <a:t> run.</a:t>
            </a:r>
          </a:p>
          <a:p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E5B98F-D9EE-42C4-AA10-F3F95C602046}"/>
              </a:ext>
            </a:extLst>
          </p:cNvPr>
          <p:cNvSpPr txBox="1"/>
          <p:nvPr/>
        </p:nvSpPr>
        <p:spPr>
          <a:xfrm>
            <a:off x="798614" y="4155935"/>
            <a:ext cx="3030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High dark current channel:</a:t>
            </a:r>
            <a:br>
              <a:rPr kumimoji="1" lang="en-US" altLang="ja-JP" sz="2000" dirty="0"/>
            </a:br>
            <a:r>
              <a:rPr kumimoji="1" lang="en-US" altLang="ja-JP" sz="2000" dirty="0"/>
              <a:t>   19 channels</a:t>
            </a:r>
            <a:br>
              <a:rPr kumimoji="1" lang="en-US" altLang="ja-JP" sz="2000" dirty="0"/>
            </a:br>
            <a:r>
              <a:rPr kumimoji="1" lang="en-US" altLang="ja-JP" sz="2000" dirty="0"/>
              <a:t>    Reason is unknown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B926922-7A1E-44AF-8B71-5BB8EBDCFEEA}"/>
              </a:ext>
            </a:extLst>
          </p:cNvPr>
          <p:cNvSpPr txBox="1"/>
          <p:nvPr/>
        </p:nvSpPr>
        <p:spPr>
          <a:xfrm>
            <a:off x="777300" y="2954286"/>
            <a:ext cx="3757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Dead channel:</a:t>
            </a:r>
          </a:p>
          <a:p>
            <a:r>
              <a:rPr kumimoji="1" lang="en-US" altLang="ja-JP" sz="2000" dirty="0"/>
              <a:t>   9 channels (0.2% of total)</a:t>
            </a:r>
            <a:br>
              <a:rPr kumimoji="1" lang="en-US" altLang="ja-JP" sz="2000" dirty="0"/>
            </a:br>
            <a:r>
              <a:rPr kumimoji="1" lang="en-US" altLang="ja-JP" sz="2000" dirty="0"/>
              <a:t>   Most likely due to bad cables</a:t>
            </a:r>
            <a:endParaRPr kumimoji="1" lang="ja-JP" altLang="en-US" sz="20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D0B38D7-5E22-4E8F-BE29-09EC597A6C5E}"/>
              </a:ext>
            </a:extLst>
          </p:cNvPr>
          <p:cNvGrpSpPr/>
          <p:nvPr/>
        </p:nvGrpSpPr>
        <p:grpSpPr>
          <a:xfrm>
            <a:off x="3991319" y="2635451"/>
            <a:ext cx="4502904" cy="3071788"/>
            <a:chOff x="4823789" y="3012089"/>
            <a:chExt cx="4502904" cy="307178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1B0A4E3-5BAD-4F0D-BE91-7943452C7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3789" y="3092437"/>
              <a:ext cx="4502904" cy="299144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A2CE5B0-1FFA-41F0-9400-F05B755E96B7}"/>
                </a:ext>
              </a:extLst>
            </p:cNvPr>
            <p:cNvSpPr txBox="1"/>
            <p:nvPr/>
          </p:nvSpPr>
          <p:spPr>
            <a:xfrm>
              <a:off x="6152029" y="3012089"/>
              <a:ext cx="1925816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Gain vs. serial no.</a:t>
              </a:r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DCAF9A-DD51-4F8D-84BD-344B447C1E49}"/>
                </a:ext>
              </a:extLst>
            </p:cNvPr>
            <p:cNvSpPr txBox="1"/>
            <p:nvPr/>
          </p:nvSpPr>
          <p:spPr>
            <a:xfrm>
              <a:off x="5457664" y="4800522"/>
              <a:ext cx="802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lot A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9B30364-FAEC-45C7-B210-3CA1FFD01A39}"/>
                </a:ext>
              </a:extLst>
            </p:cNvPr>
            <p:cNvCxnSpPr/>
            <p:nvPr/>
          </p:nvCxnSpPr>
          <p:spPr>
            <a:xfrm flipV="1">
              <a:off x="6133194" y="3506469"/>
              <a:ext cx="0" cy="2086708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DEDFF8F-7818-4DC1-90DC-79A9FC19117F}"/>
                </a:ext>
              </a:extLst>
            </p:cNvPr>
            <p:cNvCxnSpPr/>
            <p:nvPr/>
          </p:nvCxnSpPr>
          <p:spPr>
            <a:xfrm flipV="1">
              <a:off x="7188271" y="3510489"/>
              <a:ext cx="0" cy="2086708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009FDB92-46CE-4091-B8D2-E3B20B02CBBE}"/>
                </a:ext>
              </a:extLst>
            </p:cNvPr>
            <p:cNvCxnSpPr/>
            <p:nvPr/>
          </p:nvCxnSpPr>
          <p:spPr>
            <a:xfrm flipV="1">
              <a:off x="7558647" y="3506469"/>
              <a:ext cx="0" cy="2086708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D008F49-1474-41F8-8B1D-06C85B9465C2}"/>
                </a:ext>
              </a:extLst>
            </p:cNvPr>
            <p:cNvSpPr txBox="1"/>
            <p:nvPr/>
          </p:nvSpPr>
          <p:spPr>
            <a:xfrm>
              <a:off x="6503570" y="4788798"/>
              <a:ext cx="802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B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4AE84F7-8E7E-4C1B-BA0B-BFD23FF84CBE}"/>
                </a:ext>
              </a:extLst>
            </p:cNvPr>
            <p:cNvSpPr txBox="1"/>
            <p:nvPr/>
          </p:nvSpPr>
          <p:spPr>
            <a:xfrm>
              <a:off x="7196414" y="4600735"/>
              <a:ext cx="49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C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3C3FC20-CA68-4EE9-8385-8B481ED2D7FF}"/>
                </a:ext>
              </a:extLst>
            </p:cNvPr>
            <p:cNvSpPr txBox="1"/>
            <p:nvPr/>
          </p:nvSpPr>
          <p:spPr>
            <a:xfrm>
              <a:off x="7979568" y="4600735"/>
              <a:ext cx="49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D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BEAF2CC-C917-4762-8A3A-A437755A6330}"/>
              </a:ext>
            </a:extLst>
          </p:cNvPr>
          <p:cNvSpPr txBox="1"/>
          <p:nvPr/>
        </p:nvSpPr>
        <p:spPr>
          <a:xfrm>
            <a:off x="1035472" y="2121058"/>
            <a:ext cx="1033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Outliers in gain distribution are mainly due to bad readout electronics channels, but some of them are not due to electronics:</a:t>
            </a:r>
            <a:endParaRPr kumimoji="1" lang="ja-JP" altLang="en-US" sz="2000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9460011-B8F2-472E-9BEE-DB24507F7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510" y="3250645"/>
            <a:ext cx="3079186" cy="1894593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C2FD69F-0487-4092-B249-C8251B455B9D}"/>
              </a:ext>
            </a:extLst>
          </p:cNvPr>
          <p:cNvSpPr txBox="1"/>
          <p:nvPr/>
        </p:nvSpPr>
        <p:spPr>
          <a:xfrm>
            <a:off x="8589927" y="2859824"/>
            <a:ext cx="311972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Waveform of high dark rate </a:t>
            </a:r>
            <a:r>
              <a:rPr lang="en-US" altLang="ja-JP" dirty="0" err="1"/>
              <a:t>ch.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D33012F-7D71-41ED-95F5-3326A358CDAE}"/>
              </a:ext>
            </a:extLst>
          </p:cNvPr>
          <p:cNvSpPr txBox="1"/>
          <p:nvPr/>
        </p:nvSpPr>
        <p:spPr>
          <a:xfrm>
            <a:off x="1336792" y="5564085"/>
            <a:ext cx="879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These bad channels does not make a big effect on resolution.</a:t>
            </a:r>
            <a:endParaRPr kumimoji="1" lang="ja-JP" altLang="en-US" sz="2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2B0B9A8-EAB2-4DFB-B95E-4874F4519754}"/>
              </a:ext>
            </a:extLst>
          </p:cNvPr>
          <p:cNvSpPr txBox="1"/>
          <p:nvPr/>
        </p:nvSpPr>
        <p:spPr>
          <a:xfrm>
            <a:off x="6937827" y="2936175"/>
            <a:ext cx="151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V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over</a:t>
            </a:r>
            <a:r>
              <a:rPr kumimoji="1" lang="en-US" altLang="ja-JP" dirty="0">
                <a:solidFill>
                  <a:srgbClr val="0070C0"/>
                </a:solidFill>
              </a:rPr>
              <a:t>=7V</a:t>
            </a:r>
          </a:p>
          <a:p>
            <a:r>
              <a:rPr kumimoji="1" lang="en-US" altLang="ja-JP" dirty="0">
                <a:solidFill>
                  <a:srgbClr val="0070C0"/>
                </a:solidFill>
              </a:rPr>
              <a:t>~4000 MPPCs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35081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12937</TotalTime>
  <Words>814</Words>
  <Application>Microsoft Office PowerPoint</Application>
  <PresentationFormat>ワイド画面</PresentationFormat>
  <Paragraphs>181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游ゴシック</vt:lpstr>
      <vt:lpstr>Arial</vt:lpstr>
      <vt:lpstr>Bahnschrift Light SemiCondensed</vt:lpstr>
      <vt:lpstr>Cambria Math</vt:lpstr>
      <vt:lpstr>Georgia</vt:lpstr>
      <vt:lpstr>Gill Sans MT</vt:lpstr>
      <vt:lpstr>ギャラリー</vt:lpstr>
      <vt:lpstr>MEG II実験 液体キセノンガンマ線検出器における 光センサーの較正</vt:lpstr>
      <vt:lpstr>μ→eγ decay</vt:lpstr>
      <vt:lpstr>MEG II experiment</vt:lpstr>
      <vt:lpstr>LXe γ detector</vt:lpstr>
      <vt:lpstr>Pre-engineering run 2018</vt:lpstr>
      <vt:lpstr>Calibration of MPPC and PMT</vt:lpstr>
      <vt:lpstr>Gain and EQF (MPPC)</vt:lpstr>
      <vt:lpstr>EQF and production lot</vt:lpstr>
      <vt:lpstr>Test of all MPPCs</vt:lpstr>
      <vt:lpstr>Gain (PMT)</vt:lpstr>
      <vt:lpstr>PDE (MPPC), QE (PMT)</vt:lpstr>
      <vt:lpstr>Summary</vt:lpstr>
      <vt:lpstr>Crosscheck with current</vt:lpstr>
      <vt:lpstr>Backup slides</vt:lpstr>
      <vt:lpstr>Gain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 Ieki</dc:creator>
  <cp:lastModifiedBy>Kei Ieki</cp:lastModifiedBy>
  <cp:revision>69</cp:revision>
  <dcterms:created xsi:type="dcterms:W3CDTF">2019-02-25T01:54:12Z</dcterms:created>
  <dcterms:modified xsi:type="dcterms:W3CDTF">2019-03-06T01:32:54Z</dcterms:modified>
</cp:coreProperties>
</file>